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tags/tag5.xml" ContentType="application/vnd.openxmlformats-officedocument.presentationml.tags+xml"/>
  <Override PartName="/ppt/charts/chart3.xml" ContentType="application/vnd.openxmlformats-officedocument.drawingml.char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4.xml" ContentType="application/vnd.openxmlformats-officedocument.drawingml.chart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  <p:sldMasterId id="2147483649" r:id="rId2"/>
  </p:sldMasterIdLst>
  <p:notesMasterIdLst>
    <p:notesMasterId r:id="rId13"/>
  </p:notesMasterIdLst>
  <p:handoutMasterIdLst>
    <p:handoutMasterId r:id="rId14"/>
  </p:handoutMasterIdLst>
  <p:sldIdLst>
    <p:sldId id="651" r:id="rId3"/>
    <p:sldId id="683" r:id="rId4"/>
    <p:sldId id="693" r:id="rId5"/>
    <p:sldId id="692" r:id="rId6"/>
    <p:sldId id="694" r:id="rId7"/>
    <p:sldId id="687" r:id="rId8"/>
    <p:sldId id="688" r:id="rId9"/>
    <p:sldId id="689" r:id="rId10"/>
    <p:sldId id="691" r:id="rId11"/>
    <p:sldId id="656" r:id="rId12"/>
  </p:sldIdLst>
  <p:sldSz cx="9144000" cy="6858000" type="screen4x3"/>
  <p:notesSz cx="7315200" cy="9601200"/>
  <p:defaultTextStyle>
    <a:defPPr>
      <a:defRPr lang="de-DE"/>
    </a:defPPr>
    <a:lvl1pPr algn="ctr" rtl="0" fontAlgn="base">
      <a:spcBef>
        <a:spcPct val="0"/>
      </a:spcBef>
      <a:spcAft>
        <a:spcPct val="0"/>
      </a:spcAft>
      <a:buFont typeface="Wingdings" pitchFamily="2" charset="2"/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Wingdings" pitchFamily="2" charset="2"/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Wingdings" pitchFamily="2" charset="2"/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Wingdings" pitchFamily="2" charset="2"/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Wingdings" pitchFamily="2" charset="2"/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3300"/>
    <a:srgbClr val="B4DA92"/>
    <a:srgbClr val="33CC33"/>
    <a:srgbClr val="99FF33"/>
    <a:srgbClr val="CCFF33"/>
    <a:srgbClr val="008000"/>
    <a:srgbClr val="DAE7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3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48" y="-84"/>
      </p:cViewPr>
      <p:guideLst>
        <p:guide orient="horz" pos="3732"/>
        <p:guide orient="horz" pos="839"/>
        <p:guide orient="horz" pos="1196"/>
        <p:guide orient="horz" pos="239"/>
        <p:guide pos="384"/>
        <p:guide pos="2873"/>
        <p:guide pos="539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2202" y="-108"/>
      </p:cViewPr>
      <p:guideLst>
        <p:guide orient="horz" pos="3024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Gross Debt % GDP</c:v>
                </c:pt>
              </c:strCache>
            </c:strRef>
          </c:tx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1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0"/>
            <c:invertIfNegative val="0"/>
            <c:bubble3D val="0"/>
            <c:spPr>
              <a:solidFill>
                <a:schemeClr val="accent2"/>
              </a:solidFill>
            </c:spPr>
          </c:dPt>
          <c:cat>
            <c:strRef>
              <c:f>Folha1!$A$2:$A$22</c:f>
              <c:strCache>
                <c:ptCount val="21"/>
                <c:pt idx="0">
                  <c:v>Alemanha </c:v>
                </c:pt>
                <c:pt idx="1">
                  <c:v>Áustria</c:v>
                </c:pt>
                <c:pt idx="2">
                  <c:v>Bélgica</c:v>
                </c:pt>
                <c:pt idx="3">
                  <c:v>Chipre</c:v>
                </c:pt>
                <c:pt idx="4">
                  <c:v>Eslovákia</c:v>
                </c:pt>
                <c:pt idx="5">
                  <c:v>Eslovénia</c:v>
                </c:pt>
                <c:pt idx="6">
                  <c:v>Espanha</c:v>
                </c:pt>
                <c:pt idx="7">
                  <c:v>Estónia</c:v>
                </c:pt>
                <c:pt idx="8">
                  <c:v>EU 17</c:v>
                </c:pt>
                <c:pt idx="9">
                  <c:v>EUA</c:v>
                </c:pt>
                <c:pt idx="10">
                  <c:v>Finlândia</c:v>
                </c:pt>
                <c:pt idx="11">
                  <c:v>França</c:v>
                </c:pt>
                <c:pt idx="12">
                  <c:v>Grécia</c:v>
                </c:pt>
                <c:pt idx="13">
                  <c:v>Holanda</c:v>
                </c:pt>
                <c:pt idx="14">
                  <c:v>Irlanda</c:v>
                </c:pt>
                <c:pt idx="15">
                  <c:v>Itália</c:v>
                </c:pt>
                <c:pt idx="16">
                  <c:v>Japão</c:v>
                </c:pt>
                <c:pt idx="17">
                  <c:v>Luxemburgo</c:v>
                </c:pt>
                <c:pt idx="18">
                  <c:v>Malta</c:v>
                </c:pt>
                <c:pt idx="19">
                  <c:v>Portugal </c:v>
                </c:pt>
                <c:pt idx="20">
                  <c:v>Reino Unido</c:v>
                </c:pt>
              </c:strCache>
            </c:strRef>
          </c:cat>
          <c:val>
            <c:numRef>
              <c:f>Folha1!$B$2:$B$22</c:f>
              <c:numCache>
                <c:formatCode>0.00%</c:formatCode>
                <c:ptCount val="21"/>
                <c:pt idx="0">
                  <c:v>0.83199999999999996</c:v>
                </c:pt>
                <c:pt idx="1">
                  <c:v>0.71799999999999997</c:v>
                </c:pt>
                <c:pt idx="2">
                  <c:v>0.96199999999999997</c:v>
                </c:pt>
                <c:pt idx="3">
                  <c:v>0.61499999999999999</c:v>
                </c:pt>
                <c:pt idx="4">
                  <c:v>0.41</c:v>
                </c:pt>
                <c:pt idx="5">
                  <c:v>0.38800000000000001</c:v>
                </c:pt>
                <c:pt idx="6">
                  <c:v>0.61</c:v>
                </c:pt>
                <c:pt idx="7">
                  <c:v>6.7000000000000004E-2</c:v>
                </c:pt>
                <c:pt idx="8">
                  <c:v>0.85299999999999998</c:v>
                </c:pt>
                <c:pt idx="9">
                  <c:v>1.02</c:v>
                </c:pt>
                <c:pt idx="10">
                  <c:v>0.48299999999999998</c:v>
                </c:pt>
                <c:pt idx="11">
                  <c:v>0.82299999999999995</c:v>
                </c:pt>
                <c:pt idx="12">
                  <c:v>1.4490000000000001</c:v>
                </c:pt>
                <c:pt idx="13">
                  <c:v>0.629</c:v>
                </c:pt>
                <c:pt idx="14">
                  <c:v>0.92500000000000004</c:v>
                </c:pt>
                <c:pt idx="15">
                  <c:v>1.1839999999999999</c:v>
                </c:pt>
                <c:pt idx="16">
                  <c:v>1.9750000000000001</c:v>
                </c:pt>
                <c:pt idx="17">
                  <c:v>0.191</c:v>
                </c:pt>
                <c:pt idx="18">
                  <c:v>0.69</c:v>
                </c:pt>
                <c:pt idx="19">
                  <c:v>0.93300000000000005</c:v>
                </c:pt>
                <c:pt idx="20">
                  <c:v>0.79900000000000004</c:v>
                </c:pt>
              </c:numCache>
            </c:numRef>
          </c:val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Série 2</c:v>
                </c:pt>
              </c:strCache>
            </c:strRef>
          </c:tx>
          <c:invertIfNegative val="0"/>
          <c:cat>
            <c:strRef>
              <c:f>Folha1!$A$2:$A$22</c:f>
              <c:strCache>
                <c:ptCount val="21"/>
                <c:pt idx="0">
                  <c:v>Alemanha </c:v>
                </c:pt>
                <c:pt idx="1">
                  <c:v>Áustria</c:v>
                </c:pt>
                <c:pt idx="2">
                  <c:v>Bélgica</c:v>
                </c:pt>
                <c:pt idx="3">
                  <c:v>Chipre</c:v>
                </c:pt>
                <c:pt idx="4">
                  <c:v>Eslovákia</c:v>
                </c:pt>
                <c:pt idx="5">
                  <c:v>Eslovénia</c:v>
                </c:pt>
                <c:pt idx="6">
                  <c:v>Espanha</c:v>
                </c:pt>
                <c:pt idx="7">
                  <c:v>Estónia</c:v>
                </c:pt>
                <c:pt idx="8">
                  <c:v>EU 17</c:v>
                </c:pt>
                <c:pt idx="9">
                  <c:v>EUA</c:v>
                </c:pt>
                <c:pt idx="10">
                  <c:v>Finlândia</c:v>
                </c:pt>
                <c:pt idx="11">
                  <c:v>França</c:v>
                </c:pt>
                <c:pt idx="12">
                  <c:v>Grécia</c:v>
                </c:pt>
                <c:pt idx="13">
                  <c:v>Holanda</c:v>
                </c:pt>
                <c:pt idx="14">
                  <c:v>Irlanda</c:v>
                </c:pt>
                <c:pt idx="15">
                  <c:v>Itália</c:v>
                </c:pt>
                <c:pt idx="16">
                  <c:v>Japão</c:v>
                </c:pt>
                <c:pt idx="17">
                  <c:v>Luxemburgo</c:v>
                </c:pt>
                <c:pt idx="18">
                  <c:v>Malta</c:v>
                </c:pt>
                <c:pt idx="19">
                  <c:v>Portugal </c:v>
                </c:pt>
                <c:pt idx="20">
                  <c:v>Reino Unido</c:v>
                </c:pt>
              </c:strCache>
            </c:strRef>
          </c:cat>
          <c:val>
            <c:numRef>
              <c:f>Folha1!$C$2:$C$22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Série 3</c:v>
                </c:pt>
              </c:strCache>
            </c:strRef>
          </c:tx>
          <c:invertIfNegative val="0"/>
          <c:cat>
            <c:strRef>
              <c:f>Folha1!$A$2:$A$22</c:f>
              <c:strCache>
                <c:ptCount val="21"/>
                <c:pt idx="0">
                  <c:v>Alemanha </c:v>
                </c:pt>
                <c:pt idx="1">
                  <c:v>Áustria</c:v>
                </c:pt>
                <c:pt idx="2">
                  <c:v>Bélgica</c:v>
                </c:pt>
                <c:pt idx="3">
                  <c:v>Chipre</c:v>
                </c:pt>
                <c:pt idx="4">
                  <c:v>Eslovákia</c:v>
                </c:pt>
                <c:pt idx="5">
                  <c:v>Eslovénia</c:v>
                </c:pt>
                <c:pt idx="6">
                  <c:v>Espanha</c:v>
                </c:pt>
                <c:pt idx="7">
                  <c:v>Estónia</c:v>
                </c:pt>
                <c:pt idx="8">
                  <c:v>EU 17</c:v>
                </c:pt>
                <c:pt idx="9">
                  <c:v>EUA</c:v>
                </c:pt>
                <c:pt idx="10">
                  <c:v>Finlândia</c:v>
                </c:pt>
                <c:pt idx="11">
                  <c:v>França</c:v>
                </c:pt>
                <c:pt idx="12">
                  <c:v>Grécia</c:v>
                </c:pt>
                <c:pt idx="13">
                  <c:v>Holanda</c:v>
                </c:pt>
                <c:pt idx="14">
                  <c:v>Irlanda</c:v>
                </c:pt>
                <c:pt idx="15">
                  <c:v>Itália</c:v>
                </c:pt>
                <c:pt idx="16">
                  <c:v>Japão</c:v>
                </c:pt>
                <c:pt idx="17">
                  <c:v>Luxemburgo</c:v>
                </c:pt>
                <c:pt idx="18">
                  <c:v>Malta</c:v>
                </c:pt>
                <c:pt idx="19">
                  <c:v>Portugal </c:v>
                </c:pt>
                <c:pt idx="20">
                  <c:v>Reino Unido</c:v>
                </c:pt>
              </c:strCache>
            </c:strRef>
          </c:cat>
          <c:val>
            <c:numRef>
              <c:f>Folha1!$D$2:$D$22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808640"/>
        <c:axId val="19810176"/>
      </c:barChart>
      <c:catAx>
        <c:axId val="198086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19810176"/>
        <c:crosses val="autoZero"/>
        <c:auto val="1"/>
        <c:lblAlgn val="ctr"/>
        <c:lblOffset val="100"/>
        <c:noMultiLvlLbl val="0"/>
      </c:catAx>
      <c:valAx>
        <c:axId val="1981017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19808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Deficit/Surplus</c:v>
                </c:pt>
              </c:strCache>
            </c:strRef>
          </c:tx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16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0"/>
            <c:invertIfNegative val="0"/>
            <c:bubble3D val="0"/>
            <c:spPr>
              <a:solidFill>
                <a:schemeClr val="accent2"/>
              </a:solidFill>
            </c:spPr>
          </c:dPt>
          <c:cat>
            <c:numRef>
              <c:f>Folha1!$A$2:$A$22</c:f>
              <c:numCache>
                <c:formatCode>General</c:formatCode>
                <c:ptCount val="21"/>
              </c:numCache>
            </c:numRef>
          </c:cat>
          <c:val>
            <c:numRef>
              <c:f>Folha1!$B$2:$B$22</c:f>
              <c:numCache>
                <c:formatCode>0.00%</c:formatCode>
                <c:ptCount val="21"/>
                <c:pt idx="0">
                  <c:v>-4.2999999999999997E-2</c:v>
                </c:pt>
                <c:pt idx="1">
                  <c:v>-4.3999999999999997E-2</c:v>
                </c:pt>
                <c:pt idx="2">
                  <c:v>-4.1000000000000002E-2</c:v>
                </c:pt>
                <c:pt idx="3">
                  <c:v>-5.2999999999999999E-2</c:v>
                </c:pt>
                <c:pt idx="4">
                  <c:v>-7.6999999999999999E-2</c:v>
                </c:pt>
                <c:pt idx="5">
                  <c:v>-5.8000000000000003E-2</c:v>
                </c:pt>
                <c:pt idx="6">
                  <c:v>-9.2999999999999999E-2</c:v>
                </c:pt>
                <c:pt idx="7">
                  <c:v>2E-3</c:v>
                </c:pt>
                <c:pt idx="8">
                  <c:v>-6.2E-2</c:v>
                </c:pt>
                <c:pt idx="9">
                  <c:v>-0.1</c:v>
                </c:pt>
                <c:pt idx="10">
                  <c:v>-2.5000000000000001E-2</c:v>
                </c:pt>
                <c:pt idx="11">
                  <c:v>-7.0999999999999994E-2</c:v>
                </c:pt>
                <c:pt idx="12">
                  <c:v>-0.106</c:v>
                </c:pt>
                <c:pt idx="13">
                  <c:v>-5.0999999999999997E-2</c:v>
                </c:pt>
                <c:pt idx="14">
                  <c:v>-0.313</c:v>
                </c:pt>
                <c:pt idx="15">
                  <c:v>-4.5999999999999999E-2</c:v>
                </c:pt>
                <c:pt idx="16">
                  <c:v>-9.4E-2</c:v>
                </c:pt>
                <c:pt idx="17">
                  <c:v>-1.0999999999999999E-2</c:v>
                </c:pt>
                <c:pt idx="18">
                  <c:v>-3.5999999999999997E-2</c:v>
                </c:pt>
                <c:pt idx="19">
                  <c:v>-9.8000000000000004E-2</c:v>
                </c:pt>
                <c:pt idx="20">
                  <c:v>-0.10299999999999999</c:v>
                </c:pt>
              </c:numCache>
            </c:numRef>
          </c:val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Série 2</c:v>
                </c:pt>
              </c:strCache>
            </c:strRef>
          </c:tx>
          <c:invertIfNegative val="0"/>
          <c:cat>
            <c:numRef>
              <c:f>Folha1!$A$2:$A$22</c:f>
              <c:numCache>
                <c:formatCode>General</c:formatCode>
                <c:ptCount val="21"/>
              </c:numCache>
            </c:numRef>
          </c:cat>
          <c:val>
            <c:numRef>
              <c:f>Folha1!$C$2:$C$22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Série 3</c:v>
                </c:pt>
              </c:strCache>
            </c:strRef>
          </c:tx>
          <c:invertIfNegative val="0"/>
          <c:cat>
            <c:numRef>
              <c:f>Folha1!$A$2:$A$22</c:f>
              <c:numCache>
                <c:formatCode>General</c:formatCode>
                <c:ptCount val="21"/>
              </c:numCache>
            </c:numRef>
          </c:cat>
          <c:val>
            <c:numRef>
              <c:f>Folha1!$D$2:$D$22</c:f>
              <c:numCache>
                <c:formatCode>General</c:formatCode>
                <c:ptCount val="21"/>
              </c:numCache>
            </c:numRef>
          </c:val>
        </c:ser>
        <c:ser>
          <c:idx val="3"/>
          <c:order val="3"/>
          <c:tx>
            <c:strRef>
              <c:f>Folha1!$E$1</c:f>
              <c:strCache>
                <c:ptCount val="1"/>
                <c:pt idx="0">
                  <c:v>Série 4</c:v>
                </c:pt>
              </c:strCache>
            </c:strRef>
          </c:tx>
          <c:invertIfNegative val="0"/>
          <c:cat>
            <c:numRef>
              <c:f>Folha1!$A$2:$A$22</c:f>
              <c:numCache>
                <c:formatCode>General</c:formatCode>
                <c:ptCount val="21"/>
              </c:numCache>
            </c:numRef>
          </c:cat>
          <c:val>
            <c:numRef>
              <c:f>Folha1!$E$2:$E$22</c:f>
              <c:numCache>
                <c:formatCode>General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856384"/>
        <c:axId val="6947584"/>
      </c:barChart>
      <c:catAx>
        <c:axId val="19856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6947584"/>
        <c:crosses val="autoZero"/>
        <c:auto val="1"/>
        <c:lblAlgn val="ctr"/>
        <c:lblOffset val="100"/>
        <c:noMultiLvlLbl val="0"/>
      </c:catAx>
      <c:valAx>
        <c:axId val="6947584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19856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Deficit/Surplus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6"/>
            <c:invertIfNegative val="0"/>
            <c:bubble3D val="0"/>
          </c:dPt>
          <c:cat>
            <c:numRef>
              <c:f>Folha1!$A$2:$A$18</c:f>
              <c:numCache>
                <c:formatCode>General</c:formatCode>
                <c:ptCount val="17"/>
              </c:numCache>
            </c:numRef>
          </c:cat>
          <c:val>
            <c:numRef>
              <c:f>Folha1!$B$2:$B$18</c:f>
              <c:numCache>
                <c:formatCode>0%</c:formatCode>
                <c:ptCount val="17"/>
                <c:pt idx="0">
                  <c:v>-0.08</c:v>
                </c:pt>
                <c:pt idx="1">
                  <c:v>0.03</c:v>
                </c:pt>
                <c:pt idx="2">
                  <c:v>-0.03</c:v>
                </c:pt>
                <c:pt idx="3">
                  <c:v>0.04</c:v>
                </c:pt>
                <c:pt idx="4">
                  <c:v>3.5000000000000003E-2</c:v>
                </c:pt>
                <c:pt idx="5">
                  <c:v>0.13500000000000001</c:v>
                </c:pt>
                <c:pt idx="6">
                  <c:v>0.15</c:v>
                </c:pt>
                <c:pt idx="7">
                  <c:v>-1.4999999999999999E-2</c:v>
                </c:pt>
                <c:pt idx="8">
                  <c:v>0.11</c:v>
                </c:pt>
                <c:pt idx="9">
                  <c:v>3.5000000000000003E-2</c:v>
                </c:pt>
                <c:pt idx="10">
                  <c:v>0.05</c:v>
                </c:pt>
                <c:pt idx="11">
                  <c:v>-0.01</c:v>
                </c:pt>
                <c:pt idx="12">
                  <c:v>0.23</c:v>
                </c:pt>
                <c:pt idx="13">
                  <c:v>5.0000000000000001E-3</c:v>
                </c:pt>
                <c:pt idx="14">
                  <c:v>0.05</c:v>
                </c:pt>
                <c:pt idx="15">
                  <c:v>-0.04</c:v>
                </c:pt>
                <c:pt idx="16">
                  <c:v>0.2</c:v>
                </c:pt>
              </c:numCache>
            </c:numRef>
          </c:val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Série 2</c:v>
                </c:pt>
              </c:strCache>
            </c:strRef>
          </c:tx>
          <c:invertIfNegative val="0"/>
          <c:cat>
            <c:numRef>
              <c:f>Folha1!$A$2:$A$18</c:f>
              <c:numCache>
                <c:formatCode>General</c:formatCode>
                <c:ptCount val="17"/>
              </c:numCache>
            </c:numRef>
          </c:cat>
          <c:val>
            <c:numRef>
              <c:f>Folha1!$C$2:$C$18</c:f>
              <c:numCache>
                <c:formatCode>General</c:formatCode>
                <c:ptCount val="17"/>
              </c:numCache>
            </c:numRef>
          </c:val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Série 3</c:v>
                </c:pt>
              </c:strCache>
            </c:strRef>
          </c:tx>
          <c:invertIfNegative val="0"/>
          <c:cat>
            <c:numRef>
              <c:f>Folha1!$A$2:$A$18</c:f>
              <c:numCache>
                <c:formatCode>General</c:formatCode>
                <c:ptCount val="17"/>
              </c:numCache>
            </c:numRef>
          </c:cat>
          <c:val>
            <c:numRef>
              <c:f>Folha1!$D$2:$D$18</c:f>
              <c:numCache>
                <c:formatCode>General</c:formatCode>
                <c:ptCount val="17"/>
              </c:numCache>
            </c:numRef>
          </c:val>
        </c:ser>
        <c:ser>
          <c:idx val="3"/>
          <c:order val="3"/>
          <c:tx>
            <c:strRef>
              <c:f>Folha1!$E$1</c:f>
              <c:strCache>
                <c:ptCount val="1"/>
                <c:pt idx="0">
                  <c:v>Série 4</c:v>
                </c:pt>
              </c:strCache>
            </c:strRef>
          </c:tx>
          <c:invertIfNegative val="0"/>
          <c:cat>
            <c:numRef>
              <c:f>Folha1!$A$2:$A$18</c:f>
              <c:numCache>
                <c:formatCode>General</c:formatCode>
                <c:ptCount val="17"/>
              </c:numCache>
            </c:numRef>
          </c:cat>
          <c:val>
            <c:numRef>
              <c:f>Folha1!$E$2:$E$18</c:f>
              <c:numCache>
                <c:formatCode>General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035072"/>
        <c:axId val="20036608"/>
      </c:barChart>
      <c:catAx>
        <c:axId val="20035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20036608"/>
        <c:crosses val="autoZero"/>
        <c:auto val="1"/>
        <c:lblAlgn val="ctr"/>
        <c:lblOffset val="100"/>
        <c:noMultiLvlLbl val="0"/>
      </c:catAx>
      <c:valAx>
        <c:axId val="20036608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pt-PT"/>
          </a:p>
        </c:txPr>
        <c:crossAx val="20035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Dólar</c:v>
                </c:pt>
              </c:strCache>
            </c:strRef>
          </c:tx>
          <c:invertIfNegative val="0"/>
          <c:cat>
            <c:strRef>
              <c:f>Folha1!$A$2:$A$8</c:f>
              <c:strCache>
                <c:ptCount val="7"/>
                <c:pt idx="0">
                  <c:v>1999</c:v>
                </c:pt>
                <c:pt idx="1">
                  <c:v>2001</c:v>
                </c:pt>
                <c:pt idx="2">
                  <c:v>2003</c:v>
                </c:pt>
                <c:pt idx="3">
                  <c:v>2005</c:v>
                </c:pt>
                <c:pt idx="4">
                  <c:v>2007</c:v>
                </c:pt>
                <c:pt idx="5">
                  <c:v>2009</c:v>
                </c:pt>
                <c:pt idx="6">
                  <c:v>2011 T3</c:v>
                </c:pt>
              </c:strCache>
            </c:strRef>
          </c:cat>
          <c:val>
            <c:numRef>
              <c:f>Folha1!$B$2:$B$8</c:f>
              <c:numCache>
                <c:formatCode>0%</c:formatCode>
                <c:ptCount val="7"/>
                <c:pt idx="0">
                  <c:v>0.71</c:v>
                </c:pt>
                <c:pt idx="1">
                  <c:v>0.70699999999999996</c:v>
                </c:pt>
                <c:pt idx="2">
                  <c:v>0.65800000000000003</c:v>
                </c:pt>
                <c:pt idx="3">
                  <c:v>0.66400000000000003</c:v>
                </c:pt>
                <c:pt idx="4">
                  <c:v>0.64100000000000001</c:v>
                </c:pt>
                <c:pt idx="5">
                  <c:v>0.621</c:v>
                </c:pt>
                <c:pt idx="6">
                  <c:v>0.61699999999999999</c:v>
                </c:pt>
              </c:numCache>
            </c:numRef>
          </c:val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Euro</c:v>
                </c:pt>
              </c:strCache>
            </c:strRef>
          </c:tx>
          <c:invertIfNegative val="0"/>
          <c:cat>
            <c:strRef>
              <c:f>Folha1!$A$2:$A$8</c:f>
              <c:strCache>
                <c:ptCount val="7"/>
                <c:pt idx="0">
                  <c:v>1999</c:v>
                </c:pt>
                <c:pt idx="1">
                  <c:v>2001</c:v>
                </c:pt>
                <c:pt idx="2">
                  <c:v>2003</c:v>
                </c:pt>
                <c:pt idx="3">
                  <c:v>2005</c:v>
                </c:pt>
                <c:pt idx="4">
                  <c:v>2007</c:v>
                </c:pt>
                <c:pt idx="5">
                  <c:v>2009</c:v>
                </c:pt>
                <c:pt idx="6">
                  <c:v>2011 T3</c:v>
                </c:pt>
              </c:strCache>
            </c:strRef>
          </c:cat>
          <c:val>
            <c:numRef>
              <c:f>Folha1!$C$2:$C$8</c:f>
              <c:numCache>
                <c:formatCode>0%</c:formatCode>
                <c:ptCount val="7"/>
                <c:pt idx="0">
                  <c:v>0.17899999999999999</c:v>
                </c:pt>
                <c:pt idx="1">
                  <c:v>0.19800000000000001</c:v>
                </c:pt>
                <c:pt idx="2">
                  <c:v>0.253</c:v>
                </c:pt>
                <c:pt idx="3">
                  <c:v>0.24299999999999999</c:v>
                </c:pt>
                <c:pt idx="4">
                  <c:v>0.26300000000000001</c:v>
                </c:pt>
                <c:pt idx="5">
                  <c:v>0.27600000000000002</c:v>
                </c:pt>
                <c:pt idx="6">
                  <c:v>0.25700000000000001</c:v>
                </c:pt>
              </c:numCache>
            </c:numRef>
          </c:val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Outras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Folha1!$A$2:$A$8</c:f>
              <c:strCache>
                <c:ptCount val="7"/>
                <c:pt idx="0">
                  <c:v>1999</c:v>
                </c:pt>
                <c:pt idx="1">
                  <c:v>2001</c:v>
                </c:pt>
                <c:pt idx="2">
                  <c:v>2003</c:v>
                </c:pt>
                <c:pt idx="3">
                  <c:v>2005</c:v>
                </c:pt>
                <c:pt idx="4">
                  <c:v>2007</c:v>
                </c:pt>
                <c:pt idx="5">
                  <c:v>2009</c:v>
                </c:pt>
                <c:pt idx="6">
                  <c:v>2011 T3</c:v>
                </c:pt>
              </c:strCache>
            </c:strRef>
          </c:cat>
          <c:val>
            <c:numRef>
              <c:f>Folha1!$D$2:$D$8</c:f>
              <c:numCache>
                <c:formatCode>0%</c:formatCode>
                <c:ptCount val="7"/>
                <c:pt idx="0">
                  <c:v>0.11099999999999999</c:v>
                </c:pt>
                <c:pt idx="1">
                  <c:v>9.4999999999999973E-2</c:v>
                </c:pt>
                <c:pt idx="2">
                  <c:v>8.8999999999999968E-2</c:v>
                </c:pt>
                <c:pt idx="3">
                  <c:v>9.2999999999999972E-2</c:v>
                </c:pt>
                <c:pt idx="4">
                  <c:v>9.5999999999999974E-2</c:v>
                </c:pt>
                <c:pt idx="5">
                  <c:v>0.10299999999999998</c:v>
                </c:pt>
                <c:pt idx="6">
                  <c:v>0.126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31104"/>
        <c:axId val="22832640"/>
      </c:barChart>
      <c:catAx>
        <c:axId val="22831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pt-PT"/>
          </a:p>
        </c:txPr>
        <c:crossAx val="22832640"/>
        <c:crosses val="autoZero"/>
        <c:auto val="1"/>
        <c:lblAlgn val="ctr"/>
        <c:lblOffset val="100"/>
        <c:noMultiLvlLbl val="0"/>
      </c:catAx>
      <c:valAx>
        <c:axId val="22832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pt-PT"/>
          </a:p>
        </c:txPr>
        <c:crossAx val="22831104"/>
        <c:crosses val="autoZero"/>
        <c:crossBetween val="between"/>
      </c:valAx>
      <c:spPr>
        <a:noFill/>
        <a:ln>
          <a:noFill/>
        </a:ln>
      </c:spPr>
    </c:plotArea>
    <c:legend>
      <c:legendPos val="r"/>
      <c:layout/>
      <c:overlay val="0"/>
      <c:spPr>
        <a:noFill/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l" defTabSz="908050"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1788" y="0"/>
            <a:ext cx="31718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l" defTabSz="908050">
              <a:buFontTx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buFontTx/>
              <a:buNone/>
              <a:defRPr sz="1200"/>
            </a:lvl1pPr>
          </a:lstStyle>
          <a:p>
            <a:pPr>
              <a:defRPr/>
            </a:pPr>
            <a:fld id="{8F6593D3-DF45-4E49-9ECA-B5D78AD801C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385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l" defTabSz="908050">
              <a:buFontTx/>
              <a:buNone/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1788" y="0"/>
            <a:ext cx="31718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buFontTx/>
              <a:buNone/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Click to edit Master text styles</a:t>
            </a:r>
          </a:p>
          <a:p>
            <a:pPr lvl="1"/>
            <a:r>
              <a:rPr lang="de-DE" noProof="0"/>
              <a:t>Second level</a:t>
            </a:r>
          </a:p>
          <a:p>
            <a:pPr lvl="2"/>
            <a:r>
              <a:rPr lang="de-DE" noProof="0"/>
              <a:t>Third level</a:t>
            </a:r>
          </a:p>
          <a:p>
            <a:pPr lvl="3"/>
            <a:r>
              <a:rPr lang="de-DE" noProof="0"/>
              <a:t>Fourth level</a:t>
            </a:r>
          </a:p>
          <a:p>
            <a:pPr lvl="4"/>
            <a:r>
              <a:rPr lang="de-DE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l" defTabSz="908050">
              <a:buFontTx/>
              <a:buNone/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buFontTx/>
              <a:buNone/>
              <a:defRPr sz="1200"/>
            </a:lvl1pPr>
          </a:lstStyle>
          <a:p>
            <a:pPr>
              <a:defRPr/>
            </a:pPr>
            <a:fld id="{47372206-F191-4517-89E7-2EB9D0D0586D}" type="slidenum">
              <a:rPr lang="de-DE"/>
              <a:pPr>
                <a:defRPr/>
              </a:pPr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5572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>
              <a:buFontTx/>
              <a:buNone/>
            </a:pPr>
            <a:fld id="{A90E1100-BEE7-4C33-AEA1-B43AA766040A}" type="slidenum">
              <a:rPr lang="de-DE" sz="1200"/>
              <a:pPr algn="r" eaLnBrk="1" hangingPunct="1">
                <a:buFontTx/>
                <a:buNone/>
              </a:pPr>
              <a:t>0</a:t>
            </a:fld>
            <a:endParaRPr lang="de-DE" sz="120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2187" cy="360203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4063"/>
            <a:ext cx="5365750" cy="43164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fld id="{51317501-9C2F-40F1-A552-AEA14F597B06}" type="slidenum">
              <a:rPr lang="de-DE" sz="1200"/>
              <a:pPr algn="r" eaLnBrk="1" hangingPunct="1"/>
              <a:t>1</a:t>
            </a:fld>
            <a:endParaRPr lang="de-DE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3775" cy="3602038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4063"/>
            <a:ext cx="5365750" cy="43164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4141788" y="9120188"/>
            <a:ext cx="317182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08050" eaLnBrk="0" hangingPunct="0"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algn="ctr" defTabSz="9080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defRPr sz="8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fld id="{51317501-9C2F-40F1-A552-AEA14F597B06}" type="slidenum">
              <a:rPr lang="de-DE" sz="1200"/>
              <a:pPr algn="r" eaLnBrk="1" hangingPunct="1"/>
              <a:t>8</a:t>
            </a:fld>
            <a:endParaRPr lang="de-DE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0475" y="720725"/>
            <a:ext cx="4803775" cy="3602038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4063"/>
            <a:ext cx="5365750" cy="43164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19138"/>
            <a:ext cx="4800600" cy="3600450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21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61750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373063"/>
            <a:ext cx="1987550" cy="5538787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85788" y="373063"/>
            <a:ext cx="5813425" cy="553878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6582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7542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788" y="373063"/>
            <a:ext cx="7953375" cy="608012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23946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4080612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788" y="373063"/>
            <a:ext cx="7953375" cy="608012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585788" y="1327150"/>
            <a:ext cx="3900487" cy="458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38675" y="1327150"/>
            <a:ext cx="3900488" cy="458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3451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4981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788" y="373063"/>
            <a:ext cx="7953375" cy="608012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216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789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28254625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3991622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32834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788" y="373063"/>
            <a:ext cx="7953375" cy="608012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200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1613" y="373063"/>
            <a:ext cx="1987550" cy="5538787"/>
          </a:xfrm>
          <a:prstGeom prst="rect">
            <a:avLst/>
          </a:prstGeo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585788" y="373063"/>
            <a:ext cx="5813425" cy="553878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207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85788" y="1327150"/>
            <a:ext cx="3900487" cy="458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38675" y="1327150"/>
            <a:ext cx="3900488" cy="4584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37961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2595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1460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4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6534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_tradnl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5117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325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bm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bmp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85788" y="373063"/>
            <a:ext cx="79533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5788" y="1327150"/>
            <a:ext cx="795337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invGray">
          <a:xfrm>
            <a:off x="8548688" y="6477000"/>
            <a:ext cx="595312" cy="381000"/>
          </a:xfrm>
          <a:prstGeom prst="rect">
            <a:avLst/>
          </a:prstGeom>
          <a:solidFill>
            <a:srgbClr val="0057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fld id="{F9876B2E-8123-4A19-9B2D-2DEE6AB0B954}" type="slidenum">
              <a:rPr lang="pt-PT" sz="1000">
                <a:solidFill>
                  <a:schemeClr val="bg1"/>
                </a:solidFill>
              </a:rPr>
              <a:pPr eaLnBrk="0" hangingPunct="0">
                <a:buFontTx/>
                <a:buNone/>
                <a:defRPr/>
              </a:pPr>
              <a:t>‹nº›</a:t>
            </a:fld>
            <a:endParaRPr lang="pt-PT" sz="1000">
              <a:solidFill>
                <a:schemeClr val="bg1"/>
              </a:solidFill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ltGray">
          <a:xfrm>
            <a:off x="0" y="414338"/>
            <a:ext cx="457200" cy="457200"/>
          </a:xfrm>
          <a:prstGeom prst="rect">
            <a:avLst/>
          </a:prstGeom>
          <a:solidFill>
            <a:srgbClr val="00A2D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endParaRPr lang="en-US" sz="1200" baseline="-25000"/>
          </a:p>
        </p:txBody>
      </p:sp>
      <p:sp>
        <p:nvSpPr>
          <p:cNvPr id="2" name="AutoShape 10" descr="data:image/jpeg;base64,/9j/4AAQSkZJRgABAQAAAQABAAD/2wCEAAkGBhMSERQUEhQSEhIUFhQSFBUVFxgTFBQXGBQVFRUUFxgYHSYeFxkjGRgUHzEgJCgqLCwsFR4xNTIqNSYrLCkBCQoKDgwOGg8PGiwkHiQqLzUsKioqLCosLCwwMSw1KjQpMCwvLCksLCktLDUsMCwsLCwsLCosKSwsKSwtLC0sLP/AABEIAJ8BPAMBIgACEQEDEQH/xAAcAAEAAgMBAQEAAAAAAAAAAAAABAYBBQcCAwj/xABEEAACAQIDBAcFBAYIBwAAAAABAgADEQQSIQUGMVETIkFhcZGhBzKBsdEUFULBI1JTYoKTFzNUcpLS4fAWJkODorKz/8QAGgEBAAMBAQEAAAAAAAAAAAAAAAECAwQFBv/EACwRAAIBAgUDBAIBBQAAAAAAAAABAgMRBBIhMUETUWEiMpGhFHHBIzNCUtH/2gAMAwEAAhEDEQA/AO4xEQBERAEREAREQBERAEREAREQBETBMAzEiY3atKiL1HVO4nU+A4mV/F7+INKSM/e3VXy4n0lowlLZFXJLctc+dSqF1YgDvNpQsRvTiKn48g5ILep1kXpixuxLHmTc+s1VB8lOouC+VNt0R+MH+71vlPg28VPsDHyH5ys4XB1H91GI52NvPhNph9g1TxCr4n6Q4RW7ClJmw+/r8E8z/pPa7Wb9VfWfGnsFu1x8AZJXY9vxen+sp6C2p6XaB5D1n3TFX7BPl92/vek9jCkcjK6E6khKl57nwUET7CVLGYiIAiIgCIiAIiIAiIgCIiAIiIAiIgCIiAIiIAiIgCImLwDMwTIO19tUsNTz1nCLwF+LHko4se4Tmu2vaHXxJKYYNRp8Lj+sbxbgngNe+a06Up7GcqijuX7bW92Hw2jvmqfs06z/AB7F+NpStp+0CvVuKdqCd2rnxbs+Amt2dubWfrOGAOuvVv33bU+U3FLYK0v2Cnm7ZjOmNOnDyznnVfOho6NKpUNwHcni2rX8SZt8Fu3XfgoA5sQPOT8NSJNjWVuS07KPieM29PZ4Ng9Wmg5FgT6m0mVS2xkpp7Ig4Xdqmuteug/dQ6+Z+k2lHE4Kj7oBPPKznzIknD7Ao8y/gwt/4ybT2RRHCmnxF/nOaU092zeKqcWX2a598KA4Bz4D6mfI76U/2dY/AfWb5cOo4KB4ACfTLKXj2+y2Sr/svgrZ35pDjTrDxA+s9pvzhzx6Qfw3+RMsBQT4Vtm0nFmpo3ioP5Sbw7fZGStxJfBApb14Zv8Aqgf3gV+Ymxo4tH1RlYfukH5TUYzc3DuDlBpnmp08jpKjtfYVTCkG91J6rrca8jyMuoQnszGdatS1nFNd0dKvPQnOdm7216RGY9KnJuPwbj5y8bK2qldA6eBB4qeRlZ0pQ3NaGKhW0W/YnRETI6hERAEREAREQBERAEREAREQBERAEREAREQBETF4AJlV3z39pYJcgtUxDC60wdFB4NUP4R3cT2c58PaBvyuCTo6dmxNQXUHUU14dI3rYdtuQMoG727NPGJWqV8QrVGamxdWJdCS2YPnAHW0H8MVJ08PT61e+W/CuZuTk8kNyHQOI2liV6RjUqOSFB0VV4mwHuIBy9TLtTNDAjJRVatcaNVYdVT2hR2fD4mQN0sMKFDG1lVkcOMKgfV0Ay5iTwuSwOnISJPTzKpt7ex5GIqyp6LdkvFbUq1D1nY37AbDyGkxhMKCCzmyDzPdIsnUafSUwi++DfL+tflLNWWh58W5PXUzU2oQMtIdGvdxP0kTibk3PfqZcNj7lKAGr9Zj+AGyjuJGpPpLHh9m0k9xEXwAnPKvFbHfDA1Kms3Y5rSUjUXHhp8pssLtisnCo3gTmHrOgZZ83wyniqnxAMydZPdHVHBSj7ZFbwu9Tj31Dd46p/MTc4XblJ+3KeTaevCKuwqLfgAP7vV+Ug192v1G+DfUSjcJeDZKtDyb4NMyt0Er0jYBvD3lM3FPGWW9W1O3aSAPXhKONjaFXNurEszQb44lVwzKeLkBR3gg3+AE+O099aSaUv0rc+CD48T8JUMXi6uIqXa7udAoHAcgBwE2pUnfMzjxWLhlcI6tkOXPcLCMFqOdEawXvte59bfCR9jblMSGr9VePRg6n+8Rw8BLegCgKoAA0AHADlL1qqayoxwWFlGXUlp4PuImFMzOQ9gREQBERAEREAREQBERAEREAREQBERAEREATV7w7cTCYepXfUINF4FmOioPE2m0nKPbTtU5qGHB0s1d+83yJ5Wea0afUmomdSeSLZQK1atjMTdjnrV38ASeCi/AAWA8BPFehWp0srq9Om7ZrMModkBF7Hjlue4Eybutt37LWViFNPUv1FZ7BTYKxF1ubDQ9s8bx7wHGOtRqYRwMhsxZStyV0PukXPDj8J3OeI/JVLprppe7zrxp/P2cNoZM1/UW72e1+mweLw41dSmIUdpAADf8AoP8AEJkrKhuvt1sHiUrLqF0df10OjL+Y7wJ0ba+GUZa9A58PW66EcFJ1yHl2/Lsl5rJO3DOPEwzxU1xuaebLd9AcQndmI8QptIgrA8VHw0kzBVUR1YZgVIP+krLaxx00lJO5dV2i68j4/WfT785qfgZjDYZKqB0Y5W1HDy8Z6bYgP4j5CcHp5PoF1LXRj7/TtDen1nlt46Y7H8h9YO74/WbyEwN207Wc+Q/KR6B/X8HxfepRwR/MCQ6++DfhpqO9iT9Jtl3co9qk+LH8p96WyaK8KaeV/nJzU1wVyV3/AJJFRq7wYqpohIv2U0ufPWfFd2sVWN3BHfUbXy1MvyoBw0mZbrW9qRT8PN/ck2VDD7m00P6aozn9VOqPPj8pY9m4OlTW1JFXnYa/E8TPWNqINGIB7OflNO2Oa9h1fz8ZVuU92aRpQov0o3VXFAaDU/KeKbSDSe4kuiLytrHSncm0zPc8U0tPcoWEREAREQBERAEREAREQBERAEREAREQBERAE4v7ZaRGNpseDUFA/hd7/Mec7RKd7Sd1DjMNmpi9eiS6DtcEdemO82BHeo5zfDzUKibMa0XKDSOT7n7NpVsTTWq4HW0pFGbpdDdcw0XS/HlPW9ey6FBkXD2dCCTV6QVCzXIKWXRcot2XN5pKdRkNwSrC45EXBVh3G1x5ze7pbtLiqlnemEyv1Q46W+U5WCcSAbHXlNcUnhqrxlSq8iXt457fvycsPXHpxjq+TQKZbNzd7/s16NYGphKnvpxKE/jT8x22uNeOo3k2MMLW6IF2IUFnZcqtm16g16o4Xudb8pBpISC1jlW2Y9gzXtflexnfGpTxFJTj7XsZWcJWOo7R2SEUVqTCrhn1Woutu5vr52Mi0wDwlX3b3orYQ9Q5qbavSb3G7xyPePWW+ilDFjPhG6Ora7UGNj/AeXhp4TBqUd9u5z1MMn6ofH/DY7F2s1BuaH3l/McjLtg8YtRcyG4+XcR2TlVWtVptla6kdjD/AHeSMJt+rTN1IB8OPcR2zCpRzao0oYl0vTLY6rEpGF36YizhUb9YAsviRe4nmvtrGEXSpTdeaKL+RvMOjLk9ONeEldF5vPhiMYie+yr4kCc6r7XxDaPUqeFyo8hafJGvrxPPt85ZUHyx1eyLzX3npD3bue7QeZmtr7eqPwsg7uPmZoqRkqlrw1PnLdOKIzNk1GkhtbH4T6YPY1RtW6g7+PlNxQwCpa2p5n/eko5JE5bkTBYNjqdB6mbSnSAGkyonqYt3NUrCIiQSIiIAiIgCIiAIiIAiIgCIiAIiIAiIgCIiAJi0zEAo++Xs0pYstVokUcQdSbfo6h/fA1B/eHxBnLdo7ExmAZukpvSzK1PpF6yFW0bK40Fx4Gfoq08vTBBBAIPEHUGdMMRJRySV12ZhOipO60Z+XTUJABJIHC5JAHIcpcN0948Nh6NXpKK5j0S6Eu1bVibq5yqFtfTmJ0/afs7wFa5agqMfxUiaR8bKbekruK9i1A/1VesncwWoPkplsU8Pi6XSqXSutnbb9GUKdSnLNGzOdYrErVrsxdyrtfOy9YA9hUG2g0sDbTTlLc+zsKmGpujK9cUy1PM3Qmp1z1yt7krc2F9bW1kmp7Gag9zEof71Mj5MZn+ibE6Xr0TYAC4fQDgPATPEU41emoVXFR4XPhkwU43vG9zXYLe5iuTEqK6djHSoPj2/Pvk1MJRq60Kgv+zfRvhz9ZKp+yit216XwVjJ1H2WW97Ef4af1adTq0lszN0XL3Ir9fBunvKR38R5zFGqVN1JB7jOgbP3PWmLGtWqDkxW3yv6yX/wxhuPRLfmbyn5ESv4jWzKLh9pVDpYVO4i59Js8Ns5n40QneTl9OMtg2Oo905RysLelo+7iO0H0mbrJ7GsaU1uanC7ApD3i57hoPrNzhaVOn7iAfPz4wuEafVKBmMpX5N4pnsVCZ7VYWnPcoaIRESCRERAEREAREQBERAEREAREQBERAEREAREQBERAEREARMXmtrbWy1GQgAKL3Oa7dTPpZbc9L30OkpOahuWUXLY2cSBhdphqYdhlu2TTUXzZRbuJh9s0xbU631sbCz5NdNBm0kdWFr3GR7WJ8xaQV2umoJsQSLa69dkHZzBvymE25SIuCTqFACsSSQWGlr2IBN+6R1odyckuxPi0g/eyG+XsZVNwQLlgtgba63nzTbaktYHKFVr2N2zMw0FtR1ePfHWh3HTl2NlaZmtfbaXQL1s5TWxsA17Em3HQ6SRg9pJVvkN7WvoRob2OvYbHXukqrCTsmQ4SWrRJtMxE0KiIiAIiIAiIgCIiAIiIAiIgCIiAIiIAiIgCIiAIiIAiIgCIiAJi8zNNvdtdsLgq9dAC9NCVvwuSFBPMAm9u6Sk27Ihuyube8itgQagcltNQtzlBsVzAc7EzkWw9h/eFIYjGbUZHctan0iqVAYjUFgFva9gOFpsH9nODtptVgeZq0z6BhN54aHtnLbwzGNaT1ivs6hicKHXKbgXB0NiCCCCPiBI67GS1utwsbnX3+k8805jujtbEUMdWwRxJxVAUqrK+bMARTDqyG5I4kEXIvNp7D8QzYavmZmtVW2YlrXpi/GUqYNJOT1tb4ZaGIbsl5L6dkJcE3NjUI1/XJLX8zPFDZCJltfqtmGo4hSoGg1FjNhect9pmKddqbPCu6i9M2DEDXEKDoDy0mVLDQnKyRpUrSirnQTsdCzMcxLEHjyYMBw11A43nj7iS1iXt1bXN8oUsVAuLW6x43nN8a+J2ntWvhPtNTD0KOey0yRcIVU8CMzEtxOgHZJe3dm1NiYOrUoYitVqV3p0g1SxFOwdi6jhmsCLnu5S7wNPRO2Z8W7+SixUrN8L+C/psVBlsXAXLpfQ5b5SdNTqZ98Ds9aQIW9j2Hs7uE5vsn2YVMVRp18RjsQXqqtSykkAMoYC7HU2I7BJNT2OWF6eOxKv+EnhfsvlYGSsNQi9JK/6YderJXt9nSgYzTkm6e+2KGzseXfpamFUdE79Y9bMtmJ96xW4vztPluruNV2lQGKr43EAuzgAEseqxW5LGw4HQDSbPD5b53ZIzVfNbKjsGaA05ufY0vZjcVf4fWRdy9oYnC7VqbPqV3xFJVaxe5IIRailbkkaEgi9pXoxabhK9vFiepJNKStfydSvBaVHbntQwOFc02dqjqbMKa5sp5FiQt+68p29u/8As/HoiM+Oo5GL3pqgvcWsQX1kQw85cOxMq0I86nXs09T86tvN9mZXwGLxjWPWp1wMhHeA7BgeFrDxn6C2fiekpU3tbOiPblmUG3rJrUHSs3yKVZVLkiIic5sIiIAiIgCIiAIiIAiIgCIiAIiIAiIgCIiAJoN+sA9bZ+Jp0xmdqZyqOJIIaw79Jv55IlovK0+xEldWPz5uxT2S1MrjxXp1lYi6lshF9BZQSrDgQeUvGxPZ3sfGIamHNaogYoTnZbMADYhlB4EH4y9YzdzC1Tmq4ehUbm9NWPmReSNn7LpUFy0adOkpOYqihQTzsO3QeU6qmKb1i2n+9Dmhh7aOzRWtmezXCYVmqUFqdJ0dRFzOWAzrlOko/sz3sobOFehjM9GoagOqM1sq5SpC6g3HLtnZpCx2xMPW/rqNKqeF3RWPmRKRr3TVS7v8l5UrNOGliv8A9Kmzf25/lVf8so+39sptTauD+xh6gpFM5ylQAKoqM2uoUAcTadMG5eB/smG/lJ9JscJs6lSFqVNKa8kUIPQRGrTpvNBO/lkOnOatJqxzPcw/8wY7wr//AEpzee2HZ9Srs/8ARqW6OqtRgBchQrqWsNbDMPhLdR2TRSo1VKVNar+/UCgO3Di1rngPKSiJDrf1FNLaxKpehxfNzn27XtSwC4WilSo1N6dOnTZSjtqqhTYoCCNJPxXtZ2cqkiq7kfhWm9z3dYADzm+xO6uDqHM+Gw7MeJNNCT4m2s8JudgQbjCYYEdvRJ9IcqLd7P5Qy1UrXRyTdrCP907VrFSKdVUCE8Gyuxa3MDMBeWD2f7/4LC4GnRr1StRWqEgU3b3qjMNQCOBEu2+GyXr4GvQohc708qLcKuhBtfgOE1O5e4lKlg6aYvD4d64LliUSobFyVGa2ulpvKtCpBuffZfoyVKUZLL2Mt7WNm/tmP/aqf5ZVN0cX9t27WxdFX6AK92YWt+iSmoPIki9uNp0cbpYL+y4b+Un0mww+ESmuWmqoo4KoCgfATHq04J5E7tW1Zr05yazNadji24u1MNgMRiE2hTKVswCs9PpMti2bsJGa4NwNecvf9I+yf2i/yH/ySz4/Y1CvbpqNKrbhnRXt4XGkhf8ABWB/smG/lJ9JaVanUeaSd/BWNOcFZNHM/aXvZhMZRpUcJepU6UN1aZT8DKFFwCxJYaCdc2TRKUKStoy06akciEAPqJ8MDu7hqLZqNCjTbmlNVPmBebETOpUjKKjFaLuXhBpuUtzMREwNhERAEREAREQBERAEREAREQBERAEREAREQBNdvDWrJhazYdc9dabGktr3a2lh2nu7eE2MwRAKWm38b0gpJQd0vSAr1aLqxR2wwNRgAqhgHxBKgC3RC4Hb9N3t5sS1SnTxNCpSD0qIVmRwxrlFZ0J91hbpDmAW3RtcDSXDLGWAUrF4zGNVrLSfEIBiaFOkTQSwU3OIcs1OzUAoNj72ZNWswmw2ptmo4wj4U1stWqt7US6GlxY1LrmS4sFIK6uCTlBllyxaAUbBbc2iuBFRqLVMQa2Qh6bLlQ0w2cogDECp1DYHLc26QLmebt7HYsVgtA1FH2apUcdCalIOCMqo4pk9LbPobj3eqSbS2ZYtAKLjN4cdSXDrkz1zhatWrSCdIVfpaCU2cUyCAA1S+TS4YgG0w+9G0rE/YwLlbXSr+jF2U58ty9yF1UdUPezAS9ZBymcogFFqbw7RRWy4UvZ7AMrlmu+JI1WwAIp0EDWsvShmuJJ2/tLFriKi0On6NaVItahnClq1MO1BslndaXSMVJa5ZbDRpcbRlgFGxW0doLRqlhVWp9mwT0xSoB8mIfpFrIRlcsikIzdoU2Gtr3bDnqi+psL6W7OR1HhPeWZtAEREAREQBERAEREAREQBERAEREAREQBERAP/2Q=="/>
          <p:cNvSpPr>
            <a:spLocks noChangeAspect="1" noChangeArrowheads="1"/>
          </p:cNvSpPr>
          <p:nvPr userDrawn="1"/>
        </p:nvSpPr>
        <p:spPr bwMode="auto">
          <a:xfrm>
            <a:off x="4400550" y="-733425"/>
            <a:ext cx="30099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3" name="AutoShape 12" descr="data:image/jpeg;base64,/9j/4AAQSkZJRgABAQAAAQABAAD/2wCEAAkGBhMSERQUEhQSEhIUFhQSFBUVFxgTFBQXGBQVFRUUFxgYHSYeFxkjGRgUHzEgJCgqLCwsFR4xNTIqNSYrLCkBCQoKDgwOGg8PGiwkHiQqLzUsKioqLCosLCwwMSw1KjQpMCwvLCksLCktLDUsMCwsLCwsLCosKSwsKSwtLC0sLP/AABEIAJ8BPAMBIgACEQEDEQH/xAAcAAEAAgMBAQEAAAAAAAAAAAAABAYBBQcCAwj/xABEEAACAQIDBAcFBAYIBwAAAAABAgADEQQSIQUGMVETIkFhcZGhBzKBsdEUFULBI1JTYoKTFzNUcpLS4fAWJkODorKz/8QAGgEBAAMBAQEAAAAAAAAAAAAAAAECAwQFBv/EACwRAAIBAgUDBAIBBQAAAAAAAAABAgMRBBIhMUETUWEiMpGhFHHBIzNCUtH/2gAMAwEAAhEDEQA/AO4xEQBERAEREAREQBERAEREAREQBETBMAzEiY3atKiL1HVO4nU+A4mV/F7+INKSM/e3VXy4n0lowlLZFXJLctc+dSqF1YgDvNpQsRvTiKn48g5ILep1kXpixuxLHmTc+s1VB8lOouC+VNt0R+MH+71vlPg28VPsDHyH5ys4XB1H91GI52NvPhNph9g1TxCr4n6Q4RW7ClJmw+/r8E8z/pPa7Wb9VfWfGnsFu1x8AZJXY9vxen+sp6C2p6XaB5D1n3TFX7BPl92/vek9jCkcjK6E6khKl57nwUET7CVLGYiIAiIgCIiAIiIAiIgCIiAIiIAiIgCIiAIiIAiIgCImLwDMwTIO19tUsNTz1nCLwF+LHko4se4Tmu2vaHXxJKYYNRp8Lj+sbxbgngNe+a06Up7GcqijuX7bW92Hw2jvmqfs06z/AB7F+NpStp+0CvVuKdqCd2rnxbs+Amt2dubWfrOGAOuvVv33bU+U3FLYK0v2Cnm7ZjOmNOnDyznnVfOho6NKpUNwHcni2rX8SZt8Fu3XfgoA5sQPOT8NSJNjWVuS07KPieM29PZ4Ng9Wmg5FgT6m0mVS2xkpp7Ig4Xdqmuteug/dQ6+Z+k2lHE4Kj7oBPPKznzIknD7Ao8y/gwt/4ybT2RRHCmnxF/nOaU092zeKqcWX2a598KA4Bz4D6mfI76U/2dY/AfWb5cOo4KB4ACfTLKXj2+y2Sr/svgrZ35pDjTrDxA+s9pvzhzx6Qfw3+RMsBQT4Vtm0nFmpo3ioP5Sbw7fZGStxJfBApb14Zv8Aqgf3gV+Ymxo4tH1RlYfukH5TUYzc3DuDlBpnmp08jpKjtfYVTCkG91J6rrca8jyMuoQnszGdatS1nFNd0dKvPQnOdm7216RGY9KnJuPwbj5y8bK2qldA6eBB4qeRlZ0pQ3NaGKhW0W/YnRETI6hERAEREAREQBERAEREAREQBERAEREAREQBETF4AJlV3z39pYJcgtUxDC60wdFB4NUP4R3cT2c58PaBvyuCTo6dmxNQXUHUU14dI3rYdtuQMoG727NPGJWqV8QrVGamxdWJdCS2YPnAHW0H8MVJ08PT61e+W/CuZuTk8kNyHQOI2liV6RjUqOSFB0VV4mwHuIBy9TLtTNDAjJRVatcaNVYdVT2hR2fD4mQN0sMKFDG1lVkcOMKgfV0Ay5iTwuSwOnISJPTzKpt7ex5GIqyp6LdkvFbUq1D1nY37AbDyGkxhMKCCzmyDzPdIsnUafSUwi++DfL+tflLNWWh58W5PXUzU2oQMtIdGvdxP0kTibk3PfqZcNj7lKAGr9Zj+AGyjuJGpPpLHh9m0k9xEXwAnPKvFbHfDA1Kms3Y5rSUjUXHhp8pssLtisnCo3gTmHrOgZZ83wyniqnxAMydZPdHVHBSj7ZFbwu9Tj31Dd46p/MTc4XblJ+3KeTaevCKuwqLfgAP7vV+Ug192v1G+DfUSjcJeDZKtDyb4NMyt0Er0jYBvD3lM3FPGWW9W1O3aSAPXhKONjaFXNurEszQb44lVwzKeLkBR3gg3+AE+O099aSaUv0rc+CD48T8JUMXi6uIqXa7udAoHAcgBwE2pUnfMzjxWLhlcI6tkOXPcLCMFqOdEawXvte59bfCR9jblMSGr9VePRg6n+8Rw8BLegCgKoAA0AHADlL1qqayoxwWFlGXUlp4PuImFMzOQ9gREQBERAEREAREQBERAEREAREQBERAEREATV7w7cTCYepXfUINF4FmOioPE2m0nKPbTtU5qGHB0s1d+83yJ5Wea0afUmomdSeSLZQK1atjMTdjnrV38ASeCi/AAWA8BPFehWp0srq9Om7ZrMModkBF7Hjlue4Eybutt37LWViFNPUv1FZ7BTYKxF1ubDQ9s8bx7wHGOtRqYRwMhsxZStyV0PukXPDj8J3OeI/JVLprppe7zrxp/P2cNoZM1/UW72e1+mweLw41dSmIUdpAADf8AoP8AEJkrKhuvt1sHiUrLqF0df10OjL+Y7wJ0ba+GUZa9A58PW66EcFJ1yHl2/Lsl5rJO3DOPEwzxU1xuaebLd9AcQndmI8QptIgrA8VHw0kzBVUR1YZgVIP+krLaxx00lJO5dV2i68j4/WfT785qfgZjDYZKqB0Y5W1HDy8Z6bYgP4j5CcHp5PoF1LXRj7/TtDen1nlt46Y7H8h9YO74/WbyEwN207Wc+Q/KR6B/X8HxfepRwR/MCQ6++DfhpqO9iT9Jtl3co9qk+LH8p96WyaK8KaeV/nJzU1wVyV3/AJJFRq7wYqpohIv2U0ufPWfFd2sVWN3BHfUbXy1MvyoBw0mZbrW9qRT8PN/ck2VDD7m00P6aozn9VOqPPj8pY9m4OlTW1JFXnYa/E8TPWNqINGIB7OflNO2Oa9h1fz8ZVuU92aRpQov0o3VXFAaDU/KeKbSDSe4kuiLytrHSncm0zPc8U0tPcoWEREAREQBERAEREAREQBERAEREAREQBERAE4v7ZaRGNpseDUFA/hd7/Mec7RKd7Sd1DjMNmpi9eiS6DtcEdemO82BHeo5zfDzUKibMa0XKDSOT7n7NpVsTTWq4HW0pFGbpdDdcw0XS/HlPW9ey6FBkXD2dCCTV6QVCzXIKWXRcot2XN5pKdRkNwSrC45EXBVh3G1x5ze7pbtLiqlnemEyv1Q46W+U5WCcSAbHXlNcUnhqrxlSq8iXt457fvycsPXHpxjq+TQKZbNzd7/s16NYGphKnvpxKE/jT8x22uNeOo3k2MMLW6IF2IUFnZcqtm16g16o4Xudb8pBpISC1jlW2Y9gzXtflexnfGpTxFJTj7XsZWcJWOo7R2SEUVqTCrhn1Woutu5vr52Mi0wDwlX3b3orYQ9Q5qbavSb3G7xyPePWW+ilDFjPhG6Ora7UGNj/AeXhp4TBqUd9u5z1MMn6ofH/DY7F2s1BuaH3l/McjLtg8YtRcyG4+XcR2TlVWtVptla6kdjD/AHeSMJt+rTN1IB8OPcR2zCpRzao0oYl0vTLY6rEpGF36YizhUb9YAsviRe4nmvtrGEXSpTdeaKL+RvMOjLk9ONeEldF5vPhiMYie+yr4kCc6r7XxDaPUqeFyo8hafJGvrxPPt85ZUHyx1eyLzX3npD3bue7QeZmtr7eqPwsg7uPmZoqRkqlrw1PnLdOKIzNk1GkhtbH4T6YPY1RtW6g7+PlNxQwCpa2p5n/eko5JE5bkTBYNjqdB6mbSnSAGkyonqYt3NUrCIiQSIiIAiIgCIiAIiIAiIgCIiAIiIAiIgCIiAJi0zEAo++Xs0pYstVokUcQdSbfo6h/fA1B/eHxBnLdo7ExmAZukpvSzK1PpF6yFW0bK40Fx4Gfoq08vTBBBAIPEHUGdMMRJRySV12ZhOipO60Z+XTUJABJIHC5JAHIcpcN0948Nh6NXpKK5j0S6Eu1bVibq5yqFtfTmJ0/afs7wFa5agqMfxUiaR8bKbekruK9i1A/1VesncwWoPkplsU8Pi6XSqXSutnbb9GUKdSnLNGzOdYrErVrsxdyrtfOy9YA9hUG2g0sDbTTlLc+zsKmGpujK9cUy1PM3Qmp1z1yt7krc2F9bW1kmp7Gag9zEof71Mj5MZn+ibE6Xr0TYAC4fQDgPATPEU41emoVXFR4XPhkwU43vG9zXYLe5iuTEqK6djHSoPj2/Pvk1MJRq60Kgv+zfRvhz9ZKp+yit216XwVjJ1H2WW97Ef4af1adTq0lszN0XL3Ir9fBunvKR38R5zFGqVN1JB7jOgbP3PWmLGtWqDkxW3yv6yX/wxhuPRLfmbyn5ESv4jWzKLh9pVDpYVO4i59Js8Ns5n40QneTl9OMtg2Oo905RysLelo+7iO0H0mbrJ7GsaU1uanC7ApD3i57hoPrNzhaVOn7iAfPz4wuEafVKBmMpX5N4pnsVCZ7VYWnPcoaIRESCRERAEREAREQBERAEREAREQBERAEREAREQBERAEREARMXmtrbWy1GQgAKL3Oa7dTPpZbc9L30OkpOahuWUXLY2cSBhdphqYdhlu2TTUXzZRbuJh9s0xbU631sbCz5NdNBm0kdWFr3GR7WJ8xaQV2umoJsQSLa69dkHZzBvymE25SIuCTqFACsSSQWGlr2IBN+6R1odyckuxPi0g/eyG+XsZVNwQLlgtgba63nzTbaktYHKFVr2N2zMw0FtR1ePfHWh3HTl2NlaZmtfbaXQL1s5TWxsA17Em3HQ6SRg9pJVvkN7WvoRob2OvYbHXukqrCTsmQ4SWrRJtMxE0KiIiAIiIAiIgCIiAIiIAiIgCIiAIiIAiIgCIiAIiIAiIgCIiAJi8zNNvdtdsLgq9dAC9NCVvwuSFBPMAm9u6Sk27Ihuyube8itgQagcltNQtzlBsVzAc7EzkWw9h/eFIYjGbUZHctan0iqVAYjUFgFva9gOFpsH9nODtptVgeZq0z6BhN54aHtnLbwzGNaT1ivs6hicKHXKbgXB0NiCCCCPiBI67GS1utwsbnX3+k8805jujtbEUMdWwRxJxVAUqrK+bMARTDqyG5I4kEXIvNp7D8QzYavmZmtVW2YlrXpi/GUqYNJOT1tb4ZaGIbsl5L6dkJcE3NjUI1/XJLX8zPFDZCJltfqtmGo4hSoGg1FjNhect9pmKddqbPCu6i9M2DEDXEKDoDy0mVLDQnKyRpUrSirnQTsdCzMcxLEHjyYMBw11A43nj7iS1iXt1bXN8oUsVAuLW6x43nN8a+J2ntWvhPtNTD0KOey0yRcIVU8CMzEtxOgHZJe3dm1NiYOrUoYitVqV3p0g1SxFOwdi6jhmsCLnu5S7wNPRO2Z8W7+SixUrN8L+C/psVBlsXAXLpfQ5b5SdNTqZ98Ds9aQIW9j2Hs7uE5vsn2YVMVRp18RjsQXqqtSykkAMoYC7HU2I7BJNT2OWF6eOxKv+EnhfsvlYGSsNQi9JK/6YderJXt9nSgYzTkm6e+2KGzseXfpamFUdE79Y9bMtmJ96xW4vztPluruNV2lQGKr43EAuzgAEseqxW5LGw4HQDSbPD5b53ZIzVfNbKjsGaA05ufY0vZjcVf4fWRdy9oYnC7VqbPqV3xFJVaxe5IIRailbkkaEgi9pXoxabhK9vFiepJNKStfydSvBaVHbntQwOFc02dqjqbMKa5sp5FiQt+68p29u/8As/HoiM+Oo5GL3pqgvcWsQX1kQw85cOxMq0I86nXs09T86tvN9mZXwGLxjWPWp1wMhHeA7BgeFrDxn6C2fiekpU3tbOiPblmUG3rJrUHSs3yKVZVLkiIic5sIiIAiIgCIiAIiIAiIgCIiAIiIAiIgCIiAJoN+sA9bZ+Jp0xmdqZyqOJIIaw79Jv55IlovK0+xEldWPz5uxT2S1MrjxXp1lYi6lshF9BZQSrDgQeUvGxPZ3sfGIamHNaogYoTnZbMADYhlB4EH4y9YzdzC1Tmq4ehUbm9NWPmReSNn7LpUFy0adOkpOYqihQTzsO3QeU6qmKb1i2n+9Dmhh7aOzRWtmezXCYVmqUFqdJ0dRFzOWAzrlOko/sz3sobOFehjM9GoagOqM1sq5SpC6g3HLtnZpCx2xMPW/rqNKqeF3RWPmRKRr3TVS7v8l5UrNOGliv8A9Kmzf25/lVf8so+39sptTauD+xh6gpFM5ylQAKoqM2uoUAcTadMG5eB/smG/lJ9JscJs6lSFqVNKa8kUIPQRGrTpvNBO/lkOnOatJqxzPcw/8wY7wr//AEpzee2HZ9Srs/8ARqW6OqtRgBchQrqWsNbDMPhLdR2TRSo1VKVNar+/UCgO3Di1rngPKSiJDrf1FNLaxKpehxfNzn27XtSwC4WilSo1N6dOnTZSjtqqhTYoCCNJPxXtZ2cqkiq7kfhWm9z3dYADzm+xO6uDqHM+Gw7MeJNNCT4m2s8JudgQbjCYYEdvRJ9IcqLd7P5Qy1UrXRyTdrCP907VrFSKdVUCE8Gyuxa3MDMBeWD2f7/4LC4GnRr1StRWqEgU3b3qjMNQCOBEu2+GyXr4GvQohc708qLcKuhBtfgOE1O5e4lKlg6aYvD4d64LliUSobFyVGa2ulpvKtCpBuffZfoyVKUZLL2Mt7WNm/tmP/aqf5ZVN0cX9t27WxdFX6AK92YWt+iSmoPIki9uNp0cbpYL+y4b+Un0mww+ESmuWmqoo4KoCgfATHq04J5E7tW1Zr05yazNadji24u1MNgMRiE2hTKVswCs9PpMti2bsJGa4NwNecvf9I+yf2i/yH/ySz4/Y1CvbpqNKrbhnRXt4XGkhf8ABWB/smG/lJ9JaVanUeaSd/BWNOcFZNHM/aXvZhMZRpUcJepU6UN1aZT8DKFFwCxJYaCdc2TRKUKStoy06akciEAPqJ8MDu7hqLZqNCjTbmlNVPmBebETOpUjKKjFaLuXhBpuUtzMREwNhERAEREAREQBERAEREAREQBERAEREAREQBNdvDWrJhazYdc9dabGktr3a2lh2nu7eE2MwRAKWm38b0gpJQd0vSAr1aLqxR2wwNRgAqhgHxBKgC3RC4Hb9N3t5sS1SnTxNCpSD0qIVmRwxrlFZ0J91hbpDmAW3RtcDSXDLGWAUrF4zGNVrLSfEIBiaFOkTQSwU3OIcs1OzUAoNj72ZNWswmw2ptmo4wj4U1stWqt7US6GlxY1LrmS4sFIK6uCTlBllyxaAUbBbc2iuBFRqLVMQa2Qh6bLlQ0w2cogDECp1DYHLc26QLmebt7HYsVgtA1FH2apUcdCalIOCMqo4pk9LbPobj3eqSbS2ZYtAKLjN4cdSXDrkz1zhatWrSCdIVfpaCU2cUyCAA1S+TS4YgG0w+9G0rE/YwLlbXSr+jF2U58ty9yF1UdUPezAS9ZBymcogFFqbw7RRWy4UvZ7AMrlmu+JI1WwAIp0EDWsvShmuJJ2/tLFriKi0On6NaVItahnClq1MO1BslndaXSMVJa5ZbDRpcbRlgFGxW0doLRqlhVWp9mwT0xSoB8mIfpFrIRlcsikIzdoU2Gtr3bDnqi+psL6W7OR1HhPeWZtAEREAREQBERAEREAREQBERAEREAREQBERAP/2Q=="/>
          <p:cNvSpPr>
            <a:spLocks noChangeAspect="1" noChangeArrowheads="1"/>
          </p:cNvSpPr>
          <p:nvPr userDrawn="1"/>
        </p:nvSpPr>
        <p:spPr bwMode="auto">
          <a:xfrm>
            <a:off x="4552950" y="-581025"/>
            <a:ext cx="30099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4" name="AutoShape 14" descr="data:image/jpeg;base64,/9j/4AAQSkZJRgABAQAAAQABAAD/2wCEAAkGBhMSERQUEhQSEhIUFhQSFBUVFxgTFBQXGBQVFRUUFxgYHSYeFxkjGRgUHzEgJCgqLCwsFR4xNTIqNSYrLCkBCQoKDgwOGg8PGiwkHiQqLzUsKioqLCosLCwwMSw1KjQpMCwvLCksLCktLDUsMCwsLCwsLCosKSwsKSwtLC0sLP/AABEIAJ8BPAMBIgACEQEDEQH/xAAcAAEAAgMBAQEAAAAAAAAAAAAABAYBBQcCAwj/xABEEAACAQIDBAcFBAYIBwAAAAABAgADEQQSIQUGMVETIkFhcZGhBzKBsdEUFULBI1JTYoKTFzNUcpLS4fAWJkODorKz/8QAGgEBAAMBAQEAAAAAAAAAAAAAAAECAwQFBv/EACwRAAIBAgUDBAIBBQAAAAAAAAABAgMRBBIhMUETUWEiMpGhFHHBIzNCUtH/2gAMAwEAAhEDEQA/AO4xEQBERAEREAREQBERAEREAREQBETBMAzEiY3atKiL1HVO4nU+A4mV/F7+INKSM/e3VXy4n0lowlLZFXJLctc+dSqF1YgDvNpQsRvTiKn48g5ILep1kXpixuxLHmTc+s1VB8lOouC+VNt0R+MH+71vlPg28VPsDHyH5ys4XB1H91GI52NvPhNph9g1TxCr4n6Q4RW7ClJmw+/r8E8z/pPa7Wb9VfWfGnsFu1x8AZJXY9vxen+sp6C2p6XaB5D1n3TFX7BPl92/vek9jCkcjK6E6khKl57nwUET7CVLGYiIAiIgCIiAIiIAiIgCIiAIiIAiIgCIiAIiIAiIgCImLwDMwTIO19tUsNTz1nCLwF+LHko4se4Tmu2vaHXxJKYYNRp8Lj+sbxbgngNe+a06Up7GcqijuX7bW92Hw2jvmqfs06z/AB7F+NpStp+0CvVuKdqCd2rnxbs+Amt2dubWfrOGAOuvVv33bU+U3FLYK0v2Cnm7ZjOmNOnDyznnVfOho6NKpUNwHcni2rX8SZt8Fu3XfgoA5sQPOT8NSJNjWVuS07KPieM29PZ4Ng9Wmg5FgT6m0mVS2xkpp7Ig4Xdqmuteug/dQ6+Z+k2lHE4Kj7oBPPKznzIknD7Ao8y/gwt/4ybT2RRHCmnxF/nOaU092zeKqcWX2a598KA4Bz4D6mfI76U/2dY/AfWb5cOo4KB4ACfTLKXj2+y2Sr/svgrZ35pDjTrDxA+s9pvzhzx6Qfw3+RMsBQT4Vtm0nFmpo3ioP5Sbw7fZGStxJfBApb14Zv8Aqgf3gV+Ymxo4tH1RlYfukH5TUYzc3DuDlBpnmp08jpKjtfYVTCkG91J6rrca8jyMuoQnszGdatS1nFNd0dKvPQnOdm7216RGY9KnJuPwbj5y8bK2qldA6eBB4qeRlZ0pQ3NaGKhW0W/YnRETI6hERAEREAREQBERAEREAREQBERAEREAREQBETF4AJlV3z39pYJcgtUxDC60wdFB4NUP4R3cT2c58PaBvyuCTo6dmxNQXUHUU14dI3rYdtuQMoG727NPGJWqV8QrVGamxdWJdCS2YPnAHW0H8MVJ08PT61e+W/CuZuTk8kNyHQOI2liV6RjUqOSFB0VV4mwHuIBy9TLtTNDAjJRVatcaNVYdVT2hR2fD4mQN0sMKFDG1lVkcOMKgfV0Ay5iTwuSwOnISJPTzKpt7ex5GIqyp6LdkvFbUq1D1nY37AbDyGkxhMKCCzmyDzPdIsnUafSUwi++DfL+tflLNWWh58W5PXUzU2oQMtIdGvdxP0kTibk3PfqZcNj7lKAGr9Zj+AGyjuJGpPpLHh9m0k9xEXwAnPKvFbHfDA1Kms3Y5rSUjUXHhp8pssLtisnCo3gTmHrOgZZ83wyniqnxAMydZPdHVHBSj7ZFbwu9Tj31Dd46p/MTc4XblJ+3KeTaevCKuwqLfgAP7vV+Ug192v1G+DfUSjcJeDZKtDyb4NMyt0Er0jYBvD3lM3FPGWW9W1O3aSAPXhKONjaFXNurEszQb44lVwzKeLkBR3gg3+AE+O099aSaUv0rc+CD48T8JUMXi6uIqXa7udAoHAcgBwE2pUnfMzjxWLhlcI6tkOXPcLCMFqOdEawXvte59bfCR9jblMSGr9VePRg6n+8Rw8BLegCgKoAA0AHADlL1qqayoxwWFlGXUlp4PuImFMzOQ9gREQBERAEREAREQBERAEREAREQBERAEREATV7w7cTCYepXfUINF4FmOioPE2m0nKPbTtU5qGHB0s1d+83yJ5Wea0afUmomdSeSLZQK1atjMTdjnrV38ASeCi/AAWA8BPFehWp0srq9Om7ZrMModkBF7Hjlue4Eybutt37LWViFNPUv1FZ7BTYKxF1ubDQ9s8bx7wHGOtRqYRwMhsxZStyV0PukXPDj8J3OeI/JVLprppe7zrxp/P2cNoZM1/UW72e1+mweLw41dSmIUdpAADf8AoP8AEJkrKhuvt1sHiUrLqF0df10OjL+Y7wJ0ba+GUZa9A58PW66EcFJ1yHl2/Lsl5rJO3DOPEwzxU1xuaebLd9AcQndmI8QptIgrA8VHw0kzBVUR1YZgVIP+krLaxx00lJO5dV2i68j4/WfT785qfgZjDYZKqB0Y5W1HDy8Z6bYgP4j5CcHp5PoF1LXRj7/TtDen1nlt46Y7H8h9YO74/WbyEwN207Wc+Q/KR6B/X8HxfepRwR/MCQ6++DfhpqO9iT9Jtl3co9qk+LH8p96WyaK8KaeV/nJzU1wVyV3/AJJFRq7wYqpohIv2U0ufPWfFd2sVWN3BHfUbXy1MvyoBw0mZbrW9qRT8PN/ck2VDD7m00P6aozn9VOqPPj8pY9m4OlTW1JFXnYa/E8TPWNqINGIB7OflNO2Oa9h1fz8ZVuU92aRpQov0o3VXFAaDU/KeKbSDSe4kuiLytrHSncm0zPc8U0tPcoWEREAREQBERAEREAREQBERAEREAREQBERAE4v7ZaRGNpseDUFA/hd7/Mec7RKd7Sd1DjMNmpi9eiS6DtcEdemO82BHeo5zfDzUKibMa0XKDSOT7n7NpVsTTWq4HW0pFGbpdDdcw0XS/HlPW9ey6FBkXD2dCCTV6QVCzXIKWXRcot2XN5pKdRkNwSrC45EXBVh3G1x5ze7pbtLiqlnemEyv1Q46W+U5WCcSAbHXlNcUnhqrxlSq8iXt457fvycsPXHpxjq+TQKZbNzd7/s16NYGphKnvpxKE/jT8x22uNeOo3k2MMLW6IF2IUFnZcqtm16g16o4Xudb8pBpISC1jlW2Y9gzXtflexnfGpTxFJTj7XsZWcJWOo7R2SEUVqTCrhn1Woutu5vr52Mi0wDwlX3b3orYQ9Q5qbavSb3G7xyPePWW+ilDFjPhG6Ora7UGNj/AeXhp4TBqUd9u5z1MMn6ofH/DY7F2s1BuaH3l/McjLtg8YtRcyG4+XcR2TlVWtVptla6kdjD/AHeSMJt+rTN1IB8OPcR2zCpRzao0oYl0vTLY6rEpGF36YizhUb9YAsviRe4nmvtrGEXSpTdeaKL+RvMOjLk9ONeEldF5vPhiMYie+yr4kCc6r7XxDaPUqeFyo8hafJGvrxPPt85ZUHyx1eyLzX3npD3bue7QeZmtr7eqPwsg7uPmZoqRkqlrw1PnLdOKIzNk1GkhtbH4T6YPY1RtW6g7+PlNxQwCpa2p5n/eko5JE5bkTBYNjqdB6mbSnSAGkyonqYt3NUrCIiQSIiIAiIgCIiAIiIAiIgCIiAIiIAiIgCIiAJi0zEAo++Xs0pYstVokUcQdSbfo6h/fA1B/eHxBnLdo7ExmAZukpvSzK1PpF6yFW0bK40Fx4Gfoq08vTBBBAIPEHUGdMMRJRySV12ZhOipO60Z+XTUJABJIHC5JAHIcpcN0948Nh6NXpKK5j0S6Eu1bVibq5yqFtfTmJ0/afs7wFa5agqMfxUiaR8bKbekruK9i1A/1VesncwWoPkplsU8Pi6XSqXSutnbb9GUKdSnLNGzOdYrErVrsxdyrtfOy9YA9hUG2g0sDbTTlLc+zsKmGpujK9cUy1PM3Qmp1z1yt7krc2F9bW1kmp7Gag9zEof71Mj5MZn+ibE6Xr0TYAC4fQDgPATPEU41emoVXFR4XPhkwU43vG9zXYLe5iuTEqK6djHSoPj2/Pvk1MJRq60Kgv+zfRvhz9ZKp+yit216XwVjJ1H2WW97Ef4af1adTq0lszN0XL3Ir9fBunvKR38R5zFGqVN1JB7jOgbP3PWmLGtWqDkxW3yv6yX/wxhuPRLfmbyn5ESv4jWzKLh9pVDpYVO4i59Js8Ns5n40QneTl9OMtg2Oo905RysLelo+7iO0H0mbrJ7GsaU1uanC7ApD3i57hoPrNzhaVOn7iAfPz4wuEafVKBmMpX5N4pnsVCZ7VYWnPcoaIRESCRERAEREAREQBERAEREAREQBERAEREAREQBERAEREARMXmtrbWy1GQgAKL3Oa7dTPpZbc9L30OkpOahuWUXLY2cSBhdphqYdhlu2TTUXzZRbuJh9s0xbU631sbCz5NdNBm0kdWFr3GR7WJ8xaQV2umoJsQSLa69dkHZzBvymE25SIuCTqFACsSSQWGlr2IBN+6R1odyckuxPi0g/eyG+XsZVNwQLlgtgba63nzTbaktYHKFVr2N2zMw0FtR1ePfHWh3HTl2NlaZmtfbaXQL1s5TWxsA17Em3HQ6SRg9pJVvkN7WvoRob2OvYbHXukqrCTsmQ4SWrRJtMxE0KiIiAIiIAiIgCIiAIiIAiIgCIiAIiIAiIgCIiAIiIAiIgCIiAJi8zNNvdtdsLgq9dAC9NCVvwuSFBPMAm9u6Sk27Ihuyube8itgQagcltNQtzlBsVzAc7EzkWw9h/eFIYjGbUZHctan0iqVAYjUFgFva9gOFpsH9nODtptVgeZq0z6BhN54aHtnLbwzGNaT1ivs6hicKHXKbgXB0NiCCCCPiBI67GS1utwsbnX3+k8805jujtbEUMdWwRxJxVAUqrK+bMARTDqyG5I4kEXIvNp7D8QzYavmZmtVW2YlrXpi/GUqYNJOT1tb4ZaGIbsl5L6dkJcE3NjUI1/XJLX8zPFDZCJltfqtmGo4hSoGg1FjNhect9pmKddqbPCu6i9M2DEDXEKDoDy0mVLDQnKyRpUrSirnQTsdCzMcxLEHjyYMBw11A43nj7iS1iXt1bXN8oUsVAuLW6x43nN8a+J2ntWvhPtNTD0KOey0yRcIVU8CMzEtxOgHZJe3dm1NiYOrUoYitVqV3p0g1SxFOwdi6jhmsCLnu5S7wNPRO2Z8W7+SixUrN8L+C/psVBlsXAXLpfQ5b5SdNTqZ98Ds9aQIW9j2Hs7uE5vsn2YVMVRp18RjsQXqqtSykkAMoYC7HU2I7BJNT2OWF6eOxKv+EnhfsvlYGSsNQi9JK/6YderJXt9nSgYzTkm6e+2KGzseXfpamFUdE79Y9bMtmJ96xW4vztPluruNV2lQGKr43EAuzgAEseqxW5LGw4HQDSbPD5b53ZIzVfNbKjsGaA05ufY0vZjcVf4fWRdy9oYnC7VqbPqV3xFJVaxe5IIRailbkkaEgi9pXoxabhK9vFiepJNKStfydSvBaVHbntQwOFc02dqjqbMKa5sp5FiQt+68p29u/8As/HoiM+Oo5GL3pqgvcWsQX1kQw85cOxMq0I86nXs09T86tvN9mZXwGLxjWPWp1wMhHeA7BgeFrDxn6C2fiekpU3tbOiPblmUG3rJrUHSs3yKVZVLkiIic5sIiIAiIgCIiAIiIAiIgCIiAIiIAiIgCIiAJoN+sA9bZ+Jp0xmdqZyqOJIIaw79Jv55IlovK0+xEldWPz5uxT2S1MrjxXp1lYi6lshF9BZQSrDgQeUvGxPZ3sfGIamHNaogYoTnZbMADYhlB4EH4y9YzdzC1Tmq4ehUbm9NWPmReSNn7LpUFy0adOkpOYqihQTzsO3QeU6qmKb1i2n+9Dmhh7aOzRWtmezXCYVmqUFqdJ0dRFzOWAzrlOko/sz3sobOFehjM9GoagOqM1sq5SpC6g3HLtnZpCx2xMPW/rqNKqeF3RWPmRKRr3TVS7v8l5UrNOGliv8A9Kmzf25/lVf8so+39sptTauD+xh6gpFM5ylQAKoqM2uoUAcTadMG5eB/smG/lJ9JscJs6lSFqVNKa8kUIPQRGrTpvNBO/lkOnOatJqxzPcw/8wY7wr//AEpzee2HZ9Srs/8ARqW6OqtRgBchQrqWsNbDMPhLdR2TRSo1VKVNar+/UCgO3Di1rngPKSiJDrf1FNLaxKpehxfNzn27XtSwC4WilSo1N6dOnTZSjtqqhTYoCCNJPxXtZ2cqkiq7kfhWm9z3dYADzm+xO6uDqHM+Gw7MeJNNCT4m2s8JudgQbjCYYEdvRJ9IcqLd7P5Qy1UrXRyTdrCP907VrFSKdVUCE8Gyuxa3MDMBeWD2f7/4LC4GnRr1StRWqEgU3b3qjMNQCOBEu2+GyXr4GvQohc708qLcKuhBtfgOE1O5e4lKlg6aYvD4d64LliUSobFyVGa2ulpvKtCpBuffZfoyVKUZLL2Mt7WNm/tmP/aqf5ZVN0cX9t27WxdFX6AK92YWt+iSmoPIki9uNp0cbpYL+y4b+Un0mww+ESmuWmqoo4KoCgfATHq04J5E7tW1Zr05yazNadji24u1MNgMRiE2hTKVswCs9PpMti2bsJGa4NwNecvf9I+yf2i/yH/ySz4/Y1CvbpqNKrbhnRXt4XGkhf8ABWB/smG/lJ9JaVanUeaSd/BWNOcFZNHM/aXvZhMZRpUcJepU6UN1aZT8DKFFwCxJYaCdc2TRKUKStoy06akciEAPqJ8MDu7hqLZqNCjTbmlNVPmBebETOpUjKKjFaLuXhBpuUtzMREwNhERAEREAREQBERAEREAREQBERAEREAREQBNdvDWrJhazYdc9dabGktr3a2lh2nu7eE2MwRAKWm38b0gpJQd0vSAr1aLqxR2wwNRgAqhgHxBKgC3RC4Hb9N3t5sS1SnTxNCpSD0qIVmRwxrlFZ0J91hbpDmAW3RtcDSXDLGWAUrF4zGNVrLSfEIBiaFOkTQSwU3OIcs1OzUAoNj72ZNWswmw2ptmo4wj4U1stWqt7US6GlxY1LrmS4sFIK6uCTlBllyxaAUbBbc2iuBFRqLVMQa2Qh6bLlQ0w2cogDECp1DYHLc26QLmebt7HYsVgtA1FH2apUcdCalIOCMqo4pk9LbPobj3eqSbS2ZYtAKLjN4cdSXDrkz1zhatWrSCdIVfpaCU2cUyCAA1S+TS4YgG0w+9G0rE/YwLlbXSr+jF2U58ty9yF1UdUPezAS9ZBymcogFFqbw7RRWy4UvZ7AMrlmu+JI1WwAIp0EDWsvShmuJJ2/tLFriKi0On6NaVItahnClq1MO1BslndaXSMVJa5ZbDRpcbRlgFGxW0doLRqlhVWp9mwT0xSoB8mIfpFrIRlcsikIzdoU2Gtr3bDnqi+psL6W7OR1HhPeWZtAEREAREQBERAEREAREQBERAEREAREQBERAP/2Q=="/>
          <p:cNvSpPr>
            <a:spLocks noChangeAspect="1" noChangeArrowheads="1"/>
          </p:cNvSpPr>
          <p:nvPr userDrawn="1"/>
        </p:nvSpPr>
        <p:spPr bwMode="auto">
          <a:xfrm>
            <a:off x="4705350" y="-428625"/>
            <a:ext cx="30099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5" name="Imagem 4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1" r="17257"/>
          <a:stretch/>
        </p:blipFill>
        <p:spPr>
          <a:xfrm>
            <a:off x="228600" y="5965794"/>
            <a:ext cx="1035705" cy="8294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  <a:cs typeface="ＭＳ Ｐゴシック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</a:defRPr>
      </a:lvl9pPr>
    </p:titleStyle>
    <p:bodyStyle>
      <a:lvl1pPr marL="127000" indent="-127000" algn="l" rtl="0" eaLnBrk="0" fontAlgn="base" hangingPunct="0">
        <a:spcBef>
          <a:spcPct val="6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254000" indent="-1270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MS PGothic" pitchFamily="34" charset="-128"/>
        </a:defRPr>
      </a:lvl2pPr>
      <a:lvl3pPr marL="381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­"/>
        <a:defRPr sz="1400">
          <a:solidFill>
            <a:schemeClr val="tx1"/>
          </a:solidFill>
          <a:latin typeface="+mn-lt"/>
          <a:ea typeface="MS PGothic" pitchFamily="34" charset="-128"/>
        </a:defRPr>
      </a:lvl3pPr>
      <a:lvl4pPr marL="508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­"/>
        <a:defRPr sz="1400">
          <a:solidFill>
            <a:schemeClr val="tx1"/>
          </a:solidFill>
          <a:latin typeface="+mn-lt"/>
          <a:ea typeface="MS PGothic" pitchFamily="34" charset="-128"/>
        </a:defRPr>
      </a:lvl4pPr>
      <a:lvl5pPr marL="635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MS PGothic" pitchFamily="34" charset="-128"/>
        </a:defRPr>
      </a:lvl5pPr>
      <a:lvl6pPr marL="10922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ＭＳ Ｐゴシック" charset="-128"/>
        </a:defRPr>
      </a:lvl6pPr>
      <a:lvl7pPr marL="15494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ＭＳ Ｐゴシック" charset="-128"/>
        </a:defRPr>
      </a:lvl7pPr>
      <a:lvl8pPr marL="20066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ＭＳ Ｐゴシック" charset="-128"/>
        </a:defRPr>
      </a:lvl8pPr>
      <a:lvl9pPr marL="24638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ChangeArrowheads="1"/>
          </p:cNvSpPr>
          <p:nvPr/>
        </p:nvSpPr>
        <p:spPr bwMode="ltGray">
          <a:xfrm>
            <a:off x="2782888" y="2054225"/>
            <a:ext cx="6361112" cy="2741613"/>
          </a:xfrm>
          <a:prstGeom prst="rect">
            <a:avLst/>
          </a:prstGeom>
          <a:solidFill>
            <a:srgbClr val="0057A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736" tIns="45368" rIns="90736" bIns="45368" anchor="ctr"/>
          <a:lstStyle/>
          <a:p>
            <a:pPr defTabSz="908050" eaLnBrk="0" hangingPunct="0">
              <a:buFontTx/>
              <a:buNone/>
              <a:defRPr/>
            </a:pPr>
            <a:endParaRPr lang="en-US" sz="2000">
              <a:ea typeface="+mn-ea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5788" y="1327150"/>
            <a:ext cx="795337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1" name="Imagem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1" r="17257"/>
          <a:stretch/>
        </p:blipFill>
        <p:spPr>
          <a:xfrm>
            <a:off x="141238" y="2379204"/>
            <a:ext cx="2611926" cy="20916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1600" b="1">
          <a:solidFill>
            <a:srgbClr val="0057A6"/>
          </a:solidFill>
          <a:latin typeface="Arial" charset="0"/>
          <a:ea typeface="MS PGothic" pitchFamily="34" charset="-128"/>
        </a:defRPr>
      </a:lvl9pPr>
    </p:titleStyle>
    <p:bodyStyle>
      <a:lvl1pPr marL="127000" indent="-127000" algn="l" rtl="0" eaLnBrk="0" fontAlgn="base" hangingPunct="0">
        <a:spcBef>
          <a:spcPct val="6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254000" indent="-1270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2pPr>
      <a:lvl3pPr marL="381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­"/>
        <a:defRPr sz="1400">
          <a:solidFill>
            <a:schemeClr val="tx1"/>
          </a:solidFill>
          <a:latin typeface="+mn-lt"/>
          <a:ea typeface="+mn-ea"/>
        </a:defRPr>
      </a:lvl3pPr>
      <a:lvl4pPr marL="508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­"/>
        <a:defRPr sz="1400">
          <a:solidFill>
            <a:schemeClr val="tx1"/>
          </a:solidFill>
          <a:latin typeface="+mn-lt"/>
          <a:ea typeface="+mn-ea"/>
        </a:defRPr>
      </a:lvl4pPr>
      <a:lvl5pPr marL="635000" indent="-1270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+mn-ea"/>
        </a:defRPr>
      </a:lvl5pPr>
      <a:lvl6pPr marL="10922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+mn-ea"/>
        </a:defRPr>
      </a:lvl6pPr>
      <a:lvl7pPr marL="15494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+mn-ea"/>
        </a:defRPr>
      </a:lvl7pPr>
      <a:lvl8pPr marL="20066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+mn-ea"/>
        </a:defRPr>
      </a:lvl8pPr>
      <a:lvl9pPr marL="2463800" indent="-127000" algn="l" rtl="0" fontAlgn="base">
        <a:spcBef>
          <a:spcPct val="20000"/>
        </a:spcBef>
        <a:spcAft>
          <a:spcPct val="0"/>
        </a:spcAft>
        <a:buFont typeface="Arial" charset="0"/>
        <a:buChar char="-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5.xml"/><Relationship Id="rId7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3136900" y="2862263"/>
            <a:ext cx="6005513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sz="3200" dirty="0" smtClean="0">
                <a:solidFill>
                  <a:schemeClr val="bg1"/>
                </a:solidFill>
                <a:latin typeface="Calibri" pitchFamily="34" charset="0"/>
              </a:rPr>
              <a:t>Os Desafios do Euro</a:t>
            </a:r>
            <a:r>
              <a:rPr lang="pt-PT" sz="20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PT" sz="20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PT" sz="2000" dirty="0" smtClean="0">
                <a:solidFill>
                  <a:schemeClr val="bg1"/>
                </a:solidFill>
              </a:rPr>
              <a:t/>
            </a:r>
            <a:br>
              <a:rPr lang="pt-PT" sz="2000" dirty="0" smtClean="0">
                <a:solidFill>
                  <a:schemeClr val="bg1"/>
                </a:solidFill>
              </a:rPr>
            </a:br>
            <a:r>
              <a:rPr lang="pt-PT" sz="2000" dirty="0" smtClean="0">
                <a:solidFill>
                  <a:schemeClr val="bg1"/>
                </a:solidFill>
              </a:rPr>
              <a:t/>
            </a:r>
            <a:br>
              <a:rPr lang="pt-PT" sz="2000" dirty="0" smtClean="0">
                <a:solidFill>
                  <a:schemeClr val="bg1"/>
                </a:solidFill>
              </a:rPr>
            </a:br>
            <a:r>
              <a:rPr lang="pt-PT" sz="1800" dirty="0" smtClean="0">
                <a:solidFill>
                  <a:schemeClr val="bg1"/>
                </a:solidFill>
              </a:rPr>
              <a:t>- 5ª Universidade Europa-</a:t>
            </a:r>
            <a:r>
              <a:rPr lang="pt-PT" sz="20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136900" y="2378075"/>
            <a:ext cx="3746500" cy="414338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pt-PT" sz="1600" dirty="0" smtClean="0">
                <a:solidFill>
                  <a:schemeClr val="bg1"/>
                </a:solidFill>
              </a:rPr>
              <a:t>  27 de Janeiro de 2012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912529" y="5237825"/>
            <a:ext cx="1953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Carlos Moedas</a:t>
            </a:r>
            <a:endParaRPr lang="pt-PT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3560" name="Rectangle 3"/>
            <p:cNvSpPr>
              <a:spLocks noChangeArrowheads="1"/>
            </p:cNvSpPr>
            <p:nvPr/>
          </p:nvSpPr>
          <p:spPr bwMode="white">
            <a:xfrm>
              <a:off x="0" y="0"/>
              <a:ext cx="576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marL="180975" indent="-180975" eaLnBrk="0" hangingPunct="0"/>
              <a:endParaRPr lang="pt-PT" sz="1200"/>
            </a:p>
          </p:txBody>
        </p:sp>
        <p:sp>
          <p:nvSpPr>
            <p:cNvPr id="23561" name="Rectangle 4"/>
            <p:cNvSpPr>
              <a:spLocks noChangeArrowheads="1"/>
            </p:cNvSpPr>
            <p:nvPr/>
          </p:nvSpPr>
          <p:spPr bwMode="ltGray">
            <a:xfrm>
              <a:off x="0" y="1294"/>
              <a:ext cx="5760" cy="1727"/>
            </a:xfrm>
            <a:prstGeom prst="rect">
              <a:avLst/>
            </a:prstGeom>
            <a:solidFill>
              <a:srgbClr val="005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736" tIns="45368" rIns="90736" bIns="45368" anchor="ctr"/>
            <a:lstStyle/>
            <a:p>
              <a:pPr defTabSz="908050" eaLnBrk="0" hangingPunct="0">
                <a:buFontTx/>
                <a:buNone/>
              </a:pPr>
              <a:r>
                <a:rPr lang="pt-PT" sz="3200" dirty="0" smtClean="0">
                  <a:solidFill>
                    <a:schemeClr val="bg1"/>
                  </a:solidFill>
                </a:rPr>
                <a:t>Obrigado pela vossa atenção!</a:t>
              </a:r>
              <a:endParaRPr lang="pt-PT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5912529" y="5237825"/>
            <a:ext cx="1953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smtClean="0"/>
              <a:t>Carlos Moedas</a:t>
            </a:r>
            <a:endParaRPr lang="pt-PT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PT" dirty="0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85788" y="2422304"/>
            <a:ext cx="7953375" cy="1469213"/>
          </a:xfrm>
        </p:spPr>
        <p:txBody>
          <a:bodyPr/>
          <a:lstStyle/>
          <a:p>
            <a:pPr eaLnBrk="1" hangingPunct="1"/>
            <a:r>
              <a:rPr lang="pt-PT" sz="1600" b="1" dirty="0">
                <a:solidFill>
                  <a:schemeClr val="bg2"/>
                </a:solidFill>
              </a:rPr>
              <a:t>A Europa e o Euro</a:t>
            </a:r>
          </a:p>
          <a:p>
            <a:pPr eaLnBrk="1" hangingPunct="1"/>
            <a:r>
              <a:rPr lang="pt-PT" sz="1600" dirty="0" smtClean="0">
                <a:solidFill>
                  <a:schemeClr val="bg2"/>
                </a:solidFill>
              </a:rPr>
              <a:t>Portugal e as reformas estruturais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None/>
            </a:pPr>
            <a:endParaRPr lang="pt-PT" dirty="0" smtClean="0">
              <a:solidFill>
                <a:schemeClr val="bg2"/>
              </a:solidFill>
            </a:endParaRPr>
          </a:p>
          <a:p>
            <a:pPr eaLnBrk="1" hangingPunct="1"/>
            <a:endParaRPr lang="pt-PT" dirty="0" smtClean="0">
              <a:solidFill>
                <a:schemeClr val="bg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pt-PT" b="1" dirty="0" smtClean="0"/>
          </a:p>
        </p:txBody>
      </p:sp>
      <p:sp>
        <p:nvSpPr>
          <p:cNvPr id="2" name="Rectângulo 1"/>
          <p:cNvSpPr/>
          <p:nvPr/>
        </p:nvSpPr>
        <p:spPr bwMode="auto">
          <a:xfrm>
            <a:off x="467833" y="2339162"/>
            <a:ext cx="7591646" cy="414670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</a:pPr>
            <a:endParaRPr kumimoji="0" lang="pt-PT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Será que o problema da Europa é um problema de divida?</a:t>
            </a:r>
            <a:endParaRPr lang="pt-PT" dirty="0"/>
          </a:p>
        </p:txBody>
      </p:sp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4160101466"/>
              </p:ext>
            </p:extLst>
          </p:nvPr>
        </p:nvGraphicFramePr>
        <p:xfrm>
          <a:off x="1554941" y="156990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 Box 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54941" y="1182042"/>
            <a:ext cx="456941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pt-PT" sz="1200" b="1" dirty="0" smtClean="0">
                <a:solidFill>
                  <a:schemeClr val="bg1">
                    <a:lumMod val="50000"/>
                  </a:schemeClr>
                </a:solidFill>
              </a:rPr>
              <a:t>Divida Publica em % do PIB, 2010</a:t>
            </a:r>
          </a:p>
        </p:txBody>
      </p:sp>
      <p:sp>
        <p:nvSpPr>
          <p:cNvPr id="28" name="Text Box 2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53896" y="5805698"/>
            <a:ext cx="4652408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PT" sz="1000" dirty="0" smtClean="0"/>
              <a:t>Fonte: Eurostat, CIA </a:t>
            </a:r>
            <a:r>
              <a:rPr lang="pt-PT" sz="1000" dirty="0" err="1" smtClean="0"/>
              <a:t>Factbook</a:t>
            </a:r>
            <a:endParaRPr lang="pt-PT" sz="1000" dirty="0" smtClean="0"/>
          </a:p>
        </p:txBody>
      </p:sp>
    </p:spTree>
    <p:extLst>
      <p:ext uri="{BB962C8B-B14F-4D97-AF65-F5344CB8AC3E}">
        <p14:creationId xmlns:p14="http://schemas.microsoft.com/office/powerpoint/2010/main" val="3907675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Será que o problema da Europa é um problema de deficit publico?</a:t>
            </a:r>
            <a:endParaRPr lang="pt-PT" dirty="0"/>
          </a:p>
        </p:txBody>
      </p:sp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2442979553"/>
              </p:ext>
            </p:extLst>
          </p:nvPr>
        </p:nvGraphicFramePr>
        <p:xfrm>
          <a:off x="1554941" y="156990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 Box 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54941" y="1182042"/>
            <a:ext cx="456941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pt-PT" sz="1200" b="1" dirty="0" smtClean="0">
                <a:solidFill>
                  <a:schemeClr val="bg1">
                    <a:lumMod val="50000"/>
                  </a:schemeClr>
                </a:solidFill>
              </a:rPr>
              <a:t>Deficit Publico em % do PIB, 2010</a:t>
            </a:r>
          </a:p>
        </p:txBody>
      </p:sp>
      <p:sp>
        <p:nvSpPr>
          <p:cNvPr id="8" name="CaixaDeTexto 7"/>
          <p:cNvSpPr txBox="1"/>
          <p:nvPr/>
        </p:nvSpPr>
        <p:spPr>
          <a:xfrm rot="16200000">
            <a:off x="1766909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Alemanha</a:t>
            </a:r>
            <a:endParaRPr lang="pt-PT" sz="900" b="1" dirty="0"/>
          </a:p>
        </p:txBody>
      </p:sp>
      <p:sp>
        <p:nvSpPr>
          <p:cNvPr id="9" name="CaixaDeTexto 8"/>
          <p:cNvSpPr txBox="1"/>
          <p:nvPr/>
        </p:nvSpPr>
        <p:spPr>
          <a:xfrm rot="16200000">
            <a:off x="2037102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Áustria</a:t>
            </a:r>
            <a:endParaRPr lang="pt-PT" sz="900" b="1" dirty="0"/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276811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Bélgica</a:t>
            </a:r>
            <a:endParaRPr lang="pt-PT" sz="900" b="1" dirty="0"/>
          </a:p>
        </p:txBody>
      </p:sp>
      <p:sp>
        <p:nvSpPr>
          <p:cNvPr id="11" name="CaixaDeTexto 10"/>
          <p:cNvSpPr txBox="1"/>
          <p:nvPr/>
        </p:nvSpPr>
        <p:spPr>
          <a:xfrm rot="16200000">
            <a:off x="2539332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Chipre</a:t>
            </a:r>
            <a:endParaRPr lang="pt-PT" sz="900" b="1" dirty="0"/>
          </a:p>
        </p:txBody>
      </p:sp>
      <p:sp>
        <p:nvSpPr>
          <p:cNvPr id="12" name="CaixaDeTexto 11"/>
          <p:cNvSpPr txBox="1"/>
          <p:nvPr/>
        </p:nvSpPr>
        <p:spPr>
          <a:xfrm rot="16200000">
            <a:off x="2815503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Eslováquia</a:t>
            </a:r>
            <a:endParaRPr lang="pt-PT" sz="900" b="1" dirty="0"/>
          </a:p>
        </p:txBody>
      </p:sp>
      <p:sp>
        <p:nvSpPr>
          <p:cNvPr id="13" name="CaixaDeTexto 12"/>
          <p:cNvSpPr txBox="1"/>
          <p:nvPr/>
        </p:nvSpPr>
        <p:spPr>
          <a:xfrm rot="16200000">
            <a:off x="3070313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Eslovénia</a:t>
            </a:r>
            <a:endParaRPr lang="pt-PT" sz="900" b="1" dirty="0"/>
          </a:p>
        </p:txBody>
      </p:sp>
      <p:sp>
        <p:nvSpPr>
          <p:cNvPr id="14" name="CaixaDeTexto 13"/>
          <p:cNvSpPr txBox="1"/>
          <p:nvPr/>
        </p:nvSpPr>
        <p:spPr>
          <a:xfrm rot="16200000">
            <a:off x="3323756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Espanha</a:t>
            </a:r>
            <a:endParaRPr lang="pt-PT" sz="900" b="1" dirty="0"/>
          </a:p>
        </p:txBody>
      </p:sp>
      <p:sp>
        <p:nvSpPr>
          <p:cNvPr id="15" name="CaixaDeTexto 14"/>
          <p:cNvSpPr txBox="1"/>
          <p:nvPr/>
        </p:nvSpPr>
        <p:spPr>
          <a:xfrm rot="16200000">
            <a:off x="3596889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Estónia</a:t>
            </a:r>
            <a:endParaRPr lang="pt-PT" sz="900" b="1" dirty="0"/>
          </a:p>
        </p:txBody>
      </p:sp>
      <p:sp>
        <p:nvSpPr>
          <p:cNvPr id="16" name="CaixaDeTexto 15"/>
          <p:cNvSpPr txBox="1"/>
          <p:nvPr/>
        </p:nvSpPr>
        <p:spPr>
          <a:xfrm rot="16200000">
            <a:off x="3855266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EU 17</a:t>
            </a:r>
            <a:endParaRPr lang="pt-PT" sz="900" b="1" dirty="0"/>
          </a:p>
        </p:txBody>
      </p:sp>
      <p:sp>
        <p:nvSpPr>
          <p:cNvPr id="17" name="CaixaDeTexto 16"/>
          <p:cNvSpPr txBox="1"/>
          <p:nvPr/>
        </p:nvSpPr>
        <p:spPr>
          <a:xfrm rot="16200000">
            <a:off x="4119401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EUA</a:t>
            </a:r>
            <a:endParaRPr lang="pt-PT" sz="900" b="1" dirty="0"/>
          </a:p>
        </p:txBody>
      </p:sp>
      <p:sp>
        <p:nvSpPr>
          <p:cNvPr id="18" name="CaixaDeTexto 17"/>
          <p:cNvSpPr txBox="1"/>
          <p:nvPr/>
        </p:nvSpPr>
        <p:spPr>
          <a:xfrm rot="16200000">
            <a:off x="4373985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Finlândia</a:t>
            </a:r>
            <a:endParaRPr lang="pt-PT" sz="900" b="1" dirty="0"/>
          </a:p>
        </p:txBody>
      </p:sp>
      <p:sp>
        <p:nvSpPr>
          <p:cNvPr id="19" name="CaixaDeTexto 18"/>
          <p:cNvSpPr txBox="1"/>
          <p:nvPr/>
        </p:nvSpPr>
        <p:spPr>
          <a:xfrm rot="16200000">
            <a:off x="4625751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França</a:t>
            </a:r>
            <a:endParaRPr lang="pt-PT" sz="900" b="1" dirty="0"/>
          </a:p>
        </p:txBody>
      </p:sp>
      <p:sp>
        <p:nvSpPr>
          <p:cNvPr id="20" name="CaixaDeTexto 19"/>
          <p:cNvSpPr txBox="1"/>
          <p:nvPr/>
        </p:nvSpPr>
        <p:spPr>
          <a:xfrm rot="16200000">
            <a:off x="5138756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Holanda</a:t>
            </a:r>
            <a:endParaRPr lang="pt-PT" sz="900" b="1" dirty="0"/>
          </a:p>
        </p:txBody>
      </p:sp>
      <p:sp>
        <p:nvSpPr>
          <p:cNvPr id="21" name="CaixaDeTexto 20"/>
          <p:cNvSpPr txBox="1"/>
          <p:nvPr/>
        </p:nvSpPr>
        <p:spPr>
          <a:xfrm rot="16200000">
            <a:off x="5410694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Irlanda</a:t>
            </a:r>
            <a:endParaRPr lang="pt-PT" sz="900" b="1" dirty="0"/>
          </a:p>
        </p:txBody>
      </p:sp>
      <p:sp>
        <p:nvSpPr>
          <p:cNvPr id="22" name="CaixaDeTexto 21"/>
          <p:cNvSpPr txBox="1"/>
          <p:nvPr/>
        </p:nvSpPr>
        <p:spPr>
          <a:xfrm rot="16200000">
            <a:off x="4884659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Grécia</a:t>
            </a:r>
            <a:endParaRPr lang="pt-PT" sz="900" b="1" dirty="0"/>
          </a:p>
        </p:txBody>
      </p:sp>
      <p:sp>
        <p:nvSpPr>
          <p:cNvPr id="23" name="CaixaDeTexto 22"/>
          <p:cNvSpPr txBox="1"/>
          <p:nvPr/>
        </p:nvSpPr>
        <p:spPr>
          <a:xfrm rot="16200000">
            <a:off x="5680926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Itália</a:t>
            </a:r>
            <a:endParaRPr lang="pt-PT" sz="900" b="1" dirty="0"/>
          </a:p>
        </p:txBody>
      </p:sp>
      <p:sp>
        <p:nvSpPr>
          <p:cNvPr id="24" name="CaixaDeTexto 23"/>
          <p:cNvSpPr txBox="1"/>
          <p:nvPr/>
        </p:nvSpPr>
        <p:spPr>
          <a:xfrm rot="16200000">
            <a:off x="5942854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Japão</a:t>
            </a:r>
            <a:endParaRPr lang="pt-PT" sz="900" b="1" dirty="0"/>
          </a:p>
        </p:txBody>
      </p:sp>
      <p:sp>
        <p:nvSpPr>
          <p:cNvPr id="25" name="CaixaDeTexto 24"/>
          <p:cNvSpPr txBox="1"/>
          <p:nvPr/>
        </p:nvSpPr>
        <p:spPr>
          <a:xfrm rot="16200000">
            <a:off x="6131001" y="3529013"/>
            <a:ext cx="9883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Luxemburgo</a:t>
            </a:r>
            <a:endParaRPr lang="pt-PT" sz="900" b="1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6461430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Malta</a:t>
            </a:r>
            <a:endParaRPr lang="pt-PT" sz="900" b="1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6711587" y="343533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Portugal</a:t>
            </a:r>
            <a:endParaRPr lang="pt-PT" sz="900" b="1" dirty="0"/>
          </a:p>
        </p:txBody>
      </p:sp>
      <p:sp>
        <p:nvSpPr>
          <p:cNvPr id="28" name="CaixaDeTexto 27"/>
          <p:cNvSpPr txBox="1"/>
          <p:nvPr/>
        </p:nvSpPr>
        <p:spPr>
          <a:xfrm rot="16200000">
            <a:off x="6897103" y="3508231"/>
            <a:ext cx="9467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900" b="1" dirty="0" smtClean="0"/>
              <a:t>Reino Unido</a:t>
            </a:r>
            <a:endParaRPr lang="pt-PT" sz="900" b="1" dirty="0"/>
          </a:p>
        </p:txBody>
      </p:sp>
      <p:sp>
        <p:nvSpPr>
          <p:cNvPr id="30" name="Text Box 2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53896" y="5805698"/>
            <a:ext cx="4652408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PT" sz="1000" dirty="0" smtClean="0"/>
              <a:t>Fonte: Eurostat, CIA </a:t>
            </a:r>
            <a:r>
              <a:rPr lang="pt-PT" sz="1000" dirty="0" err="1" smtClean="0"/>
              <a:t>Factbook</a:t>
            </a:r>
            <a:endParaRPr lang="pt-PT" sz="1000" dirty="0" smtClean="0"/>
          </a:p>
        </p:txBody>
      </p:sp>
    </p:spTree>
    <p:extLst>
      <p:ext uri="{BB962C8B-B14F-4D97-AF65-F5344CB8AC3E}">
        <p14:creationId xmlns:p14="http://schemas.microsoft.com/office/powerpoint/2010/main" val="3779995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Qual é a dinâmica da divida?</a:t>
            </a:r>
            <a:endParaRPr lang="pt-PT" dirty="0"/>
          </a:p>
        </p:txBody>
      </p:sp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404833357"/>
              </p:ext>
            </p:extLst>
          </p:nvPr>
        </p:nvGraphicFramePr>
        <p:xfrm>
          <a:off x="1554941" y="143140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54941" y="1043542"/>
            <a:ext cx="456941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pt-PT" sz="1200" b="1" dirty="0" smtClean="0">
                <a:solidFill>
                  <a:schemeClr val="bg1">
                    <a:lumMod val="50000"/>
                  </a:schemeClr>
                </a:solidFill>
              </a:rPr>
              <a:t>Evolução da divida publica (% do PIB), 2010-2015</a:t>
            </a:r>
          </a:p>
        </p:txBody>
      </p:sp>
      <p:sp>
        <p:nvSpPr>
          <p:cNvPr id="8" name="CaixaDeTexto 7"/>
          <p:cNvSpPr txBox="1"/>
          <p:nvPr/>
        </p:nvSpPr>
        <p:spPr>
          <a:xfrm rot="16200000">
            <a:off x="1795782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Alemanha</a:t>
            </a:r>
            <a:endParaRPr lang="pt-PT" sz="900" b="1" dirty="0"/>
          </a:p>
        </p:txBody>
      </p:sp>
      <p:sp>
        <p:nvSpPr>
          <p:cNvPr id="9" name="CaixaDeTexto 8"/>
          <p:cNvSpPr txBox="1"/>
          <p:nvPr/>
        </p:nvSpPr>
        <p:spPr>
          <a:xfrm rot="16200000">
            <a:off x="2120567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Áustria</a:t>
            </a:r>
            <a:endParaRPr lang="pt-PT" sz="900" b="1" dirty="0"/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448988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Bélgica</a:t>
            </a:r>
            <a:endParaRPr lang="pt-PT" sz="900" b="1" dirty="0"/>
          </a:p>
        </p:txBody>
      </p:sp>
      <p:sp>
        <p:nvSpPr>
          <p:cNvPr id="11" name="CaixaDeTexto 10"/>
          <p:cNvSpPr txBox="1"/>
          <p:nvPr/>
        </p:nvSpPr>
        <p:spPr>
          <a:xfrm rot="16200000">
            <a:off x="2756220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Chipre</a:t>
            </a:r>
            <a:endParaRPr lang="pt-PT" sz="900" b="1" dirty="0"/>
          </a:p>
        </p:txBody>
      </p:sp>
      <p:sp>
        <p:nvSpPr>
          <p:cNvPr id="12" name="CaixaDeTexto 11"/>
          <p:cNvSpPr txBox="1"/>
          <p:nvPr/>
        </p:nvSpPr>
        <p:spPr>
          <a:xfrm rot="16200000">
            <a:off x="3090199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Eslováquia</a:t>
            </a:r>
            <a:endParaRPr lang="pt-PT" sz="900" b="1" dirty="0"/>
          </a:p>
        </p:txBody>
      </p:sp>
      <p:sp>
        <p:nvSpPr>
          <p:cNvPr id="13" name="CaixaDeTexto 12"/>
          <p:cNvSpPr txBox="1"/>
          <p:nvPr/>
        </p:nvSpPr>
        <p:spPr>
          <a:xfrm rot="16200000">
            <a:off x="3413453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Eslovénia</a:t>
            </a:r>
            <a:endParaRPr lang="pt-PT" sz="900" b="1" dirty="0"/>
          </a:p>
        </p:txBody>
      </p:sp>
      <p:sp>
        <p:nvSpPr>
          <p:cNvPr id="14" name="CaixaDeTexto 13"/>
          <p:cNvSpPr txBox="1"/>
          <p:nvPr/>
        </p:nvSpPr>
        <p:spPr>
          <a:xfrm rot="16200000">
            <a:off x="3727942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Espanha</a:t>
            </a:r>
            <a:endParaRPr lang="pt-PT" sz="900" b="1" dirty="0"/>
          </a:p>
        </p:txBody>
      </p:sp>
      <p:sp>
        <p:nvSpPr>
          <p:cNvPr id="15" name="CaixaDeTexto 14"/>
          <p:cNvSpPr txBox="1"/>
          <p:nvPr/>
        </p:nvSpPr>
        <p:spPr>
          <a:xfrm rot="16200000">
            <a:off x="4042019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Estónia</a:t>
            </a:r>
            <a:endParaRPr lang="pt-PT" sz="900" b="1" dirty="0"/>
          </a:p>
        </p:txBody>
      </p:sp>
      <p:sp>
        <p:nvSpPr>
          <p:cNvPr id="18" name="CaixaDeTexto 17"/>
          <p:cNvSpPr txBox="1"/>
          <p:nvPr/>
        </p:nvSpPr>
        <p:spPr>
          <a:xfrm rot="16200000">
            <a:off x="4364661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Finlândia</a:t>
            </a:r>
            <a:endParaRPr lang="pt-PT" sz="900" b="1" dirty="0"/>
          </a:p>
        </p:txBody>
      </p:sp>
      <p:sp>
        <p:nvSpPr>
          <p:cNvPr id="19" name="CaixaDeTexto 18"/>
          <p:cNvSpPr txBox="1"/>
          <p:nvPr/>
        </p:nvSpPr>
        <p:spPr>
          <a:xfrm rot="16200000">
            <a:off x="4691490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França</a:t>
            </a:r>
            <a:endParaRPr lang="pt-PT" sz="900" b="1" dirty="0"/>
          </a:p>
        </p:txBody>
      </p:sp>
      <p:sp>
        <p:nvSpPr>
          <p:cNvPr id="20" name="CaixaDeTexto 19"/>
          <p:cNvSpPr txBox="1"/>
          <p:nvPr/>
        </p:nvSpPr>
        <p:spPr>
          <a:xfrm rot="16200000">
            <a:off x="5334149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Holanda</a:t>
            </a:r>
            <a:endParaRPr lang="pt-PT" sz="900" b="1" dirty="0"/>
          </a:p>
        </p:txBody>
      </p:sp>
      <p:sp>
        <p:nvSpPr>
          <p:cNvPr id="21" name="CaixaDeTexto 20"/>
          <p:cNvSpPr txBox="1"/>
          <p:nvPr/>
        </p:nvSpPr>
        <p:spPr>
          <a:xfrm rot="16200000">
            <a:off x="5670863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Irlanda</a:t>
            </a:r>
            <a:endParaRPr lang="pt-PT" sz="900" b="1" dirty="0"/>
          </a:p>
        </p:txBody>
      </p:sp>
      <p:sp>
        <p:nvSpPr>
          <p:cNvPr id="22" name="CaixaDeTexto 21"/>
          <p:cNvSpPr txBox="1"/>
          <p:nvPr/>
        </p:nvSpPr>
        <p:spPr>
          <a:xfrm rot="16200000">
            <a:off x="5004989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Grécia</a:t>
            </a:r>
            <a:endParaRPr lang="pt-PT" sz="900" b="1" dirty="0"/>
          </a:p>
        </p:txBody>
      </p:sp>
      <p:sp>
        <p:nvSpPr>
          <p:cNvPr id="23" name="CaixaDeTexto 22"/>
          <p:cNvSpPr txBox="1"/>
          <p:nvPr/>
        </p:nvSpPr>
        <p:spPr>
          <a:xfrm rot="16200000">
            <a:off x="5951381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Itália</a:t>
            </a:r>
            <a:endParaRPr lang="pt-PT" sz="900" b="1" dirty="0"/>
          </a:p>
        </p:txBody>
      </p:sp>
      <p:sp>
        <p:nvSpPr>
          <p:cNvPr id="25" name="CaixaDeTexto 24"/>
          <p:cNvSpPr txBox="1"/>
          <p:nvPr/>
        </p:nvSpPr>
        <p:spPr>
          <a:xfrm rot="16200000">
            <a:off x="6190892" y="5594693"/>
            <a:ext cx="9883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t-PT" sz="900" b="1" dirty="0" smtClean="0"/>
              <a:t>Luxemburgo</a:t>
            </a:r>
            <a:endParaRPr lang="pt-PT" sz="900" b="1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6626241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Malta</a:t>
            </a:r>
            <a:endParaRPr lang="pt-PT" sz="900" b="1" dirty="0"/>
          </a:p>
        </p:txBody>
      </p:sp>
      <p:sp>
        <p:nvSpPr>
          <p:cNvPr id="27" name="CaixaDeTexto 26"/>
          <p:cNvSpPr txBox="1"/>
          <p:nvPr/>
        </p:nvSpPr>
        <p:spPr>
          <a:xfrm rot="16200000">
            <a:off x="6937813" y="5635104"/>
            <a:ext cx="8009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900" b="1" dirty="0" smtClean="0"/>
              <a:t>Portugal</a:t>
            </a:r>
            <a:endParaRPr lang="pt-PT" sz="900" b="1" dirty="0"/>
          </a:p>
        </p:txBody>
      </p:sp>
    </p:spTree>
    <p:extLst>
      <p:ext uri="{BB962C8B-B14F-4D97-AF65-F5344CB8AC3E}">
        <p14:creationId xmlns:p14="http://schemas.microsoft.com/office/powerpoint/2010/main" val="60995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 acordo com um estudo recente, o excedente criado pela introdução do Euro representou €330 mil milhões em 2010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1192075" y="1409598"/>
            <a:ext cx="6611397" cy="4353809"/>
            <a:chOff x="1192075" y="1409598"/>
            <a:chExt cx="6611397" cy="4353809"/>
          </a:xfrm>
        </p:grpSpPr>
        <p:pic>
          <p:nvPicPr>
            <p:cNvPr id="63490" name="Picture 2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94" t="30665" r="23906" b="29013"/>
            <a:stretch/>
          </p:blipFill>
          <p:spPr bwMode="auto">
            <a:xfrm>
              <a:off x="1192075" y="1464817"/>
              <a:ext cx="6303145" cy="3932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 Box 29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6316455" y="1527783"/>
              <a:ext cx="1487017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b="1" dirty="0" smtClean="0">
                  <a:solidFill>
                    <a:schemeClr val="bg1">
                      <a:lumMod val="50000"/>
                    </a:schemeClr>
                  </a:solidFill>
                </a:rPr>
                <a:t>Percentagem do PIB, 2010</a:t>
              </a:r>
            </a:p>
          </p:txBody>
        </p:sp>
        <p:sp>
          <p:nvSpPr>
            <p:cNvPr id="9" name="Text Box 2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10383" y="1409598"/>
              <a:ext cx="4332035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bg1">
                      <a:lumMod val="50000"/>
                    </a:schemeClr>
                  </a:solidFill>
                </a:rPr>
                <a:t>Efeito de PIB positivo, milhares de milhões de Euros, 2010</a:t>
              </a:r>
            </a:p>
          </p:txBody>
        </p:sp>
        <p:sp>
          <p:nvSpPr>
            <p:cNvPr id="12" name="Text Box 2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14879" y="1886999"/>
              <a:ext cx="836467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accent5">
                      <a:lumMod val="50000"/>
                    </a:schemeClr>
                  </a:solidFill>
                </a:rPr>
                <a:t>Alavancas</a:t>
              </a:r>
            </a:p>
          </p:txBody>
        </p:sp>
        <p:sp>
          <p:nvSpPr>
            <p:cNvPr id="13" name="Text Box 2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355537" y="1886999"/>
              <a:ext cx="836467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accent5">
                      <a:lumMod val="50000"/>
                    </a:schemeClr>
                  </a:solidFill>
                </a:rPr>
                <a:t>UEM-17</a:t>
              </a:r>
            </a:p>
          </p:txBody>
        </p:sp>
        <p:sp>
          <p:nvSpPr>
            <p:cNvPr id="14" name="Text Box 29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631949" y="1886999"/>
              <a:ext cx="836467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accent5">
                      <a:lumMod val="50000"/>
                    </a:schemeClr>
                  </a:solidFill>
                </a:rPr>
                <a:t>França </a:t>
              </a:r>
            </a:p>
          </p:txBody>
        </p:sp>
        <p:sp>
          <p:nvSpPr>
            <p:cNvPr id="15" name="Text Box 29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860032" y="1886999"/>
              <a:ext cx="836467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accent5">
                      <a:lumMod val="50000"/>
                    </a:schemeClr>
                  </a:solidFill>
                </a:rPr>
                <a:t>Alemanha</a:t>
              </a:r>
            </a:p>
          </p:txBody>
        </p:sp>
        <p:sp>
          <p:nvSpPr>
            <p:cNvPr id="16" name="Text Box 29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120664" y="1886999"/>
              <a:ext cx="836467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b="1" dirty="0" smtClean="0">
                  <a:solidFill>
                    <a:schemeClr val="accent5">
                      <a:lumMod val="50000"/>
                    </a:schemeClr>
                  </a:solidFill>
                </a:rPr>
                <a:t>Itália </a:t>
              </a:r>
            </a:p>
          </p:txBody>
        </p:sp>
        <p:sp>
          <p:nvSpPr>
            <p:cNvPr id="17" name="Text Box 29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313893" y="2318953"/>
              <a:ext cx="1109709" cy="2385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50000"/>
                    </a:schemeClr>
                  </a:solidFill>
                </a:rPr>
                <a:t>Técnico</a:t>
              </a:r>
            </a:p>
          </p:txBody>
        </p:sp>
        <p:sp>
          <p:nvSpPr>
            <p:cNvPr id="18" name="Text Box 2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13893" y="2851613"/>
              <a:ext cx="1041644" cy="2385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50000"/>
                    </a:schemeClr>
                  </a:solidFill>
                </a:rPr>
                <a:t>Comércio</a:t>
              </a:r>
            </a:p>
          </p:txBody>
        </p:sp>
        <p:sp>
          <p:nvSpPr>
            <p:cNvPr id="19" name="Text Box 29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313893" y="3334743"/>
              <a:ext cx="1109709" cy="2308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50000"/>
                    </a:schemeClr>
                  </a:solidFill>
                </a:rPr>
                <a:t>Competitividade</a:t>
              </a:r>
            </a:p>
          </p:txBody>
        </p:sp>
        <p:sp>
          <p:nvSpPr>
            <p:cNvPr id="20" name="Text Box 29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313893" y="3849649"/>
              <a:ext cx="1109709" cy="2385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50000"/>
                    </a:schemeClr>
                  </a:solidFill>
                </a:rPr>
                <a:t>Taxas de Juro</a:t>
              </a:r>
            </a:p>
          </p:txBody>
        </p:sp>
        <p:sp>
          <p:nvSpPr>
            <p:cNvPr id="21" name="Text Box 29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13893" y="4382304"/>
              <a:ext cx="1109709" cy="2385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50000"/>
                    </a:schemeClr>
                  </a:solidFill>
                </a:rPr>
                <a:t>Total</a:t>
              </a:r>
            </a:p>
          </p:txBody>
        </p:sp>
        <p:sp>
          <p:nvSpPr>
            <p:cNvPr id="22" name="Text Box 2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295631" y="5101687"/>
              <a:ext cx="4652408" cy="6617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ts val="1200"/>
                </a:spcBef>
                <a:spcAft>
                  <a:spcPts val="1200"/>
                </a:spcAft>
              </a:pPr>
              <a:r>
                <a:rPr lang="pt-PT" sz="1000" dirty="0" smtClean="0"/>
                <a:t>Fonte: </a:t>
              </a:r>
              <a:r>
                <a:rPr lang="pt-PT" sz="1000" dirty="0" err="1" smtClean="0"/>
                <a:t>McKinsey</a:t>
              </a:r>
              <a:r>
                <a:rPr lang="pt-PT" sz="1000" dirty="0" smtClean="0"/>
                <a:t>, </a:t>
              </a:r>
              <a:r>
                <a:rPr lang="pt-PT" sz="1000" dirty="0" err="1" smtClean="0"/>
                <a:t>The</a:t>
              </a:r>
              <a:r>
                <a:rPr lang="pt-PT" sz="1000" dirty="0" smtClean="0"/>
                <a:t> Future </a:t>
              </a:r>
              <a:r>
                <a:rPr lang="pt-PT" sz="1000" dirty="0" err="1" smtClean="0"/>
                <a:t>of</a:t>
              </a:r>
              <a:r>
                <a:rPr lang="pt-PT" sz="1000" dirty="0" smtClean="0"/>
                <a:t> </a:t>
              </a:r>
              <a:r>
                <a:rPr lang="pt-PT" sz="1000" dirty="0" err="1" smtClean="0"/>
                <a:t>the</a:t>
              </a:r>
              <a:r>
                <a:rPr lang="pt-PT" sz="1000" dirty="0" smtClean="0"/>
                <a:t> Euro</a:t>
              </a:r>
            </a:p>
            <a:p>
              <a:pPr algn="just">
                <a:spcBef>
                  <a:spcPts val="1200"/>
                </a:spcBef>
                <a:spcAft>
                  <a:spcPts val="1200"/>
                </a:spcAft>
              </a:pPr>
              <a:r>
                <a:rPr lang="en-US" sz="700" dirty="0" smtClean="0"/>
                <a:t> </a:t>
              </a:r>
              <a:endParaRPr lang="pt-PT" sz="700" dirty="0" smtClean="0"/>
            </a:p>
          </p:txBody>
        </p:sp>
        <p:sp>
          <p:nvSpPr>
            <p:cNvPr id="24" name="Text Box 2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861764" y="4679797"/>
              <a:ext cx="1129450" cy="5078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25000"/>
                    </a:schemeClr>
                  </a:solidFill>
                </a:rPr>
                <a:t>Enfoque nas taxas de juro e comércio</a:t>
              </a:r>
            </a:p>
          </p:txBody>
        </p:sp>
        <p:sp>
          <p:nvSpPr>
            <p:cNvPr id="25" name="Text Box 29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133737" y="4740081"/>
              <a:ext cx="1059894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25000"/>
                    </a:schemeClr>
                  </a:solidFill>
                </a:rPr>
                <a:t>Enfoque na competitividade</a:t>
              </a:r>
            </a:p>
          </p:txBody>
        </p:sp>
        <p:sp>
          <p:nvSpPr>
            <p:cNvPr id="26" name="Text Box 29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401282" y="4740081"/>
              <a:ext cx="1129450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ts val="1200"/>
                </a:spcBef>
                <a:spcAft>
                  <a:spcPts val="1200"/>
                </a:spcAft>
              </a:pPr>
              <a:r>
                <a:rPr lang="pt-PT" sz="900" b="1" dirty="0" smtClean="0">
                  <a:solidFill>
                    <a:schemeClr val="accent5">
                      <a:lumMod val="25000"/>
                    </a:schemeClr>
                  </a:solidFill>
                </a:rPr>
                <a:t>Enfoque nas taxas de juro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26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 importância da moeda única</a:t>
            </a:r>
            <a:endParaRPr lang="pt-PT" dirty="0"/>
          </a:p>
        </p:txBody>
      </p:sp>
      <p:graphicFrame>
        <p:nvGraphicFramePr>
          <p:cNvPr id="3" name="Gráfico 2"/>
          <p:cNvGraphicFramePr/>
          <p:nvPr>
            <p:extLst>
              <p:ext uri="{D42A27DB-BD31-4B8C-83A1-F6EECF244321}">
                <p14:modId xmlns:p14="http://schemas.microsoft.com/office/powerpoint/2010/main" val="1864278728"/>
              </p:ext>
            </p:extLst>
          </p:nvPr>
        </p:nvGraphicFramePr>
        <p:xfrm>
          <a:off x="1515035" y="160318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54941" y="1292908"/>
            <a:ext cx="456941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pt-PT" sz="1200" b="1" dirty="0" smtClean="0">
                <a:solidFill>
                  <a:schemeClr val="bg1">
                    <a:lumMod val="50000"/>
                  </a:schemeClr>
                </a:solidFill>
              </a:rPr>
              <a:t>Composição por moeda das reservas cambiais oficiais (%)</a:t>
            </a:r>
          </a:p>
        </p:txBody>
      </p:sp>
    </p:spTree>
    <p:extLst>
      <p:ext uri="{BB962C8B-B14F-4D97-AF65-F5344CB8AC3E}">
        <p14:creationId xmlns:p14="http://schemas.microsoft.com/office/powerpoint/2010/main" val="3197141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Alavancas possíveis numa zona de moeda única</a:t>
            </a:r>
            <a:endParaRPr lang="pt-P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97796"/>
            <a:ext cx="2649903" cy="183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97796"/>
            <a:ext cx="2645458" cy="183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73866"/>
            <a:ext cx="2684388" cy="186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2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536" y="2130736"/>
            <a:ext cx="26454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pt-PT" sz="1200" b="1" dirty="0">
                <a:solidFill>
                  <a:schemeClr val="bg1">
                    <a:lumMod val="50000"/>
                  </a:schemeClr>
                </a:solidFill>
              </a:rPr>
              <a:t>Aumento dos custos unitários do trabalho (%), 2000-2010</a:t>
            </a:r>
          </a:p>
        </p:txBody>
      </p:sp>
      <p:sp>
        <p:nvSpPr>
          <p:cNvPr id="10" name="Text Box 2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66702" y="2130736"/>
            <a:ext cx="26454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>
              <a:spcBef>
                <a:spcPts val="1200"/>
              </a:spcBef>
              <a:spcAft>
                <a:spcPts val="1200"/>
              </a:spcAft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pt-PT" dirty="0" smtClean="0"/>
              <a:t>Mobilidade dos trabalhadores  (%), </a:t>
            </a:r>
            <a:r>
              <a:rPr lang="pt-PT" dirty="0"/>
              <a:t>2008</a:t>
            </a:r>
          </a:p>
        </p:txBody>
      </p:sp>
      <p:sp>
        <p:nvSpPr>
          <p:cNvPr id="11" name="Text Box 2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47022" y="2130736"/>
            <a:ext cx="26454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de-DE"/>
            </a:defPPr>
            <a:lvl1pPr>
              <a:spcBef>
                <a:spcPts val="1200"/>
              </a:spcBef>
              <a:spcAft>
                <a:spcPts val="1200"/>
              </a:spcAft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pt-PT" dirty="0"/>
              <a:t>Transferências </a:t>
            </a:r>
            <a:r>
              <a:rPr lang="pt-PT" dirty="0" smtClean="0"/>
              <a:t>orçamentais       (% </a:t>
            </a:r>
            <a:r>
              <a:rPr lang="pt-PT" dirty="0"/>
              <a:t>PIB, 2009)</a:t>
            </a:r>
          </a:p>
        </p:txBody>
      </p:sp>
      <p:sp>
        <p:nvSpPr>
          <p:cNvPr id="13" name="Text Box 2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8756" y="4687017"/>
            <a:ext cx="4652408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t-PT" sz="1000" dirty="0" smtClean="0"/>
              <a:t>Fonte: </a:t>
            </a:r>
            <a:r>
              <a:rPr lang="pt-PT" sz="1000" dirty="0" err="1" smtClean="0"/>
              <a:t>McKinsey</a:t>
            </a:r>
            <a:r>
              <a:rPr lang="pt-PT" sz="1000" dirty="0" smtClean="0"/>
              <a:t>, </a:t>
            </a:r>
            <a:r>
              <a:rPr lang="pt-PT" sz="1000" dirty="0" err="1" smtClean="0"/>
              <a:t>The</a:t>
            </a:r>
            <a:r>
              <a:rPr lang="pt-PT" sz="1000" dirty="0" smtClean="0"/>
              <a:t> Future </a:t>
            </a:r>
            <a:r>
              <a:rPr lang="pt-PT" sz="1000" dirty="0" err="1" smtClean="0"/>
              <a:t>of</a:t>
            </a:r>
            <a:r>
              <a:rPr lang="pt-PT" sz="1000" dirty="0" smtClean="0"/>
              <a:t> </a:t>
            </a:r>
            <a:r>
              <a:rPr lang="pt-PT" sz="1000" dirty="0" err="1" smtClean="0"/>
              <a:t>the</a:t>
            </a:r>
            <a:r>
              <a:rPr lang="pt-PT" sz="1000" dirty="0" smtClean="0"/>
              <a:t> Euro</a:t>
            </a:r>
          </a:p>
        </p:txBody>
      </p:sp>
    </p:spTree>
    <p:extLst>
      <p:ext uri="{BB962C8B-B14F-4D97-AF65-F5344CB8AC3E}">
        <p14:creationId xmlns:p14="http://schemas.microsoft.com/office/powerpoint/2010/main" val="1536203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pt-PT" dirty="0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85788" y="2422304"/>
            <a:ext cx="7953375" cy="1469213"/>
          </a:xfrm>
        </p:spPr>
        <p:txBody>
          <a:bodyPr/>
          <a:lstStyle/>
          <a:p>
            <a:pPr eaLnBrk="1" hangingPunct="1"/>
            <a:r>
              <a:rPr lang="pt-PT" sz="1600" dirty="0">
                <a:solidFill>
                  <a:schemeClr val="bg2"/>
                </a:solidFill>
              </a:rPr>
              <a:t>A Europa e o Euro</a:t>
            </a:r>
          </a:p>
          <a:p>
            <a:pPr eaLnBrk="1" hangingPunct="1"/>
            <a:r>
              <a:rPr lang="pt-PT" sz="1600" b="1" dirty="0" smtClean="0">
                <a:solidFill>
                  <a:schemeClr val="bg2"/>
                </a:solidFill>
              </a:rPr>
              <a:t>Portugal e as reformas estruturais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None/>
            </a:pPr>
            <a:endParaRPr lang="pt-PT" dirty="0" smtClean="0">
              <a:solidFill>
                <a:schemeClr val="bg2"/>
              </a:solidFill>
            </a:endParaRPr>
          </a:p>
          <a:p>
            <a:pPr eaLnBrk="1" hangingPunct="1"/>
            <a:endParaRPr lang="pt-PT" dirty="0" smtClean="0">
              <a:solidFill>
                <a:schemeClr val="bg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pt-PT" b="1" dirty="0" smtClean="0"/>
          </a:p>
        </p:txBody>
      </p:sp>
      <p:sp>
        <p:nvSpPr>
          <p:cNvPr id="2" name="Rectângulo 1"/>
          <p:cNvSpPr/>
          <p:nvPr/>
        </p:nvSpPr>
        <p:spPr bwMode="auto">
          <a:xfrm>
            <a:off x="467833" y="2753831"/>
            <a:ext cx="7591646" cy="414670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charset="2"/>
              <a:buNone/>
              <a:tabLst/>
            </a:pPr>
            <a:endParaRPr kumimoji="0" lang="pt-PT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917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y4oZU_pikKQ8e6qdqiDGA"/>
</p:tagLst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FDE48B"/>
      </a:dk2>
      <a:lt2>
        <a:srgbClr val="888888"/>
      </a:lt2>
      <a:accent1>
        <a:srgbClr val="7FABD2"/>
      </a:accent1>
      <a:accent2>
        <a:srgbClr val="FCC917"/>
      </a:accent2>
      <a:accent3>
        <a:srgbClr val="FFFFFF"/>
      </a:accent3>
      <a:accent4>
        <a:srgbClr val="000000"/>
      </a:accent4>
      <a:accent5>
        <a:srgbClr val="C0D2E5"/>
      </a:accent5>
      <a:accent6>
        <a:srgbClr val="E4B614"/>
      </a:accent6>
      <a:hlink>
        <a:srgbClr val="BFD5E9"/>
      </a:hlink>
      <a:folHlink>
        <a:srgbClr val="7BBE4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charset="2"/>
          <a:buNone/>
          <a:tabLst/>
          <a:defRPr kumimoji="0" lang="de-DE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Wingdings" charset="2"/>
          <a:buNone/>
          <a:tabLst/>
          <a:defRPr kumimoji="0" lang="de-DE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FDE48B"/>
        </a:dk2>
        <a:lt2>
          <a:srgbClr val="888888"/>
        </a:lt2>
        <a:accent1>
          <a:srgbClr val="7FABD2"/>
        </a:accent1>
        <a:accent2>
          <a:srgbClr val="FCC917"/>
        </a:accent2>
        <a:accent3>
          <a:srgbClr val="FFFFFF"/>
        </a:accent3>
        <a:accent4>
          <a:srgbClr val="000000"/>
        </a:accent4>
        <a:accent5>
          <a:srgbClr val="C0D2E5"/>
        </a:accent5>
        <a:accent6>
          <a:srgbClr val="E4B614"/>
        </a:accent6>
        <a:hlink>
          <a:srgbClr val="BFD5E9"/>
        </a:hlink>
        <a:folHlink>
          <a:srgbClr val="7BBE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">
  <a:themeElements>
    <a:clrScheme name="1_Blank 1">
      <a:dk1>
        <a:srgbClr val="000000"/>
      </a:dk1>
      <a:lt1>
        <a:srgbClr val="FFFFFF"/>
      </a:lt1>
      <a:dk2>
        <a:srgbClr val="FDE48B"/>
      </a:dk2>
      <a:lt2>
        <a:srgbClr val="888888"/>
      </a:lt2>
      <a:accent1>
        <a:srgbClr val="7FABD2"/>
      </a:accent1>
      <a:accent2>
        <a:srgbClr val="FCC917"/>
      </a:accent2>
      <a:accent3>
        <a:srgbClr val="FFFFFF"/>
      </a:accent3>
      <a:accent4>
        <a:srgbClr val="000000"/>
      </a:accent4>
      <a:accent5>
        <a:srgbClr val="C0D2E5"/>
      </a:accent5>
      <a:accent6>
        <a:srgbClr val="E4B614"/>
      </a:accent6>
      <a:hlink>
        <a:srgbClr val="BFD5E9"/>
      </a:hlink>
      <a:folHlink>
        <a:srgbClr val="7BBE40"/>
      </a:folHlink>
    </a:clrScheme>
    <a:fontScheme name="1_Blank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lank 1">
        <a:dk1>
          <a:srgbClr val="000000"/>
        </a:dk1>
        <a:lt1>
          <a:srgbClr val="FFFFFF"/>
        </a:lt1>
        <a:dk2>
          <a:srgbClr val="FDE48B"/>
        </a:dk2>
        <a:lt2>
          <a:srgbClr val="888888"/>
        </a:lt2>
        <a:accent1>
          <a:srgbClr val="7FABD2"/>
        </a:accent1>
        <a:accent2>
          <a:srgbClr val="FCC917"/>
        </a:accent2>
        <a:accent3>
          <a:srgbClr val="FFFFFF"/>
        </a:accent3>
        <a:accent4>
          <a:srgbClr val="000000"/>
        </a:accent4>
        <a:accent5>
          <a:srgbClr val="C0D2E5"/>
        </a:accent5>
        <a:accent6>
          <a:srgbClr val="E4B614"/>
        </a:accent6>
        <a:hlink>
          <a:srgbClr val="BFD5E9"/>
        </a:hlink>
        <a:folHlink>
          <a:srgbClr val="7BBE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13136</TotalTime>
  <Words>277</Words>
  <Application>Microsoft Office PowerPoint</Application>
  <PresentationFormat>Apresentação no Ecrã (4:3)</PresentationFormat>
  <Paragraphs>87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10</vt:i4>
      </vt:variant>
    </vt:vector>
  </HeadingPairs>
  <TitlesOfParts>
    <vt:vector size="12" baseType="lpstr">
      <vt:lpstr>Blank</vt:lpstr>
      <vt:lpstr>1_Blank</vt:lpstr>
      <vt:lpstr>Os Desafios do Euro   - 5ª Universidade Europa- </vt:lpstr>
      <vt:lpstr> </vt:lpstr>
      <vt:lpstr>Será que o problema da Europa é um problema de divida?</vt:lpstr>
      <vt:lpstr>Será que o problema da Europa é um problema de deficit publico?</vt:lpstr>
      <vt:lpstr>Qual é a dinâmica da divida?</vt:lpstr>
      <vt:lpstr>De acordo com um estudo recente, o excedente criado pela introdução do Euro representou €330 mil milhões em 2010</vt:lpstr>
      <vt:lpstr>A importância da moeda única</vt:lpstr>
      <vt:lpstr>Alavancas possíveis numa zona de moeda única</vt:lpstr>
      <vt:lpstr> </vt:lpstr>
      <vt:lpstr>Apresentação do PowerPoint</vt:lpstr>
    </vt:vector>
  </TitlesOfParts>
  <Company>Oliver Wyman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Organização SIG</dc:title>
  <dc:creator>OW</dc:creator>
  <cp:lastModifiedBy>Carlos Moedas</cp:lastModifiedBy>
  <cp:revision>183</cp:revision>
  <cp:lastPrinted>1601-01-01T00:00:00Z</cp:lastPrinted>
  <dcterms:created xsi:type="dcterms:W3CDTF">2010-03-07T13:09:01Z</dcterms:created>
  <dcterms:modified xsi:type="dcterms:W3CDTF">2012-01-27T18:36:39Z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