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6" r:id="rId3"/>
    <p:sldId id="322" r:id="rId4"/>
    <p:sldId id="323" r:id="rId5"/>
    <p:sldId id="270" r:id="rId6"/>
    <p:sldId id="271" r:id="rId7"/>
    <p:sldId id="272" r:id="rId8"/>
    <p:sldId id="275" r:id="rId9"/>
    <p:sldId id="324" r:id="rId10"/>
    <p:sldId id="329" r:id="rId11"/>
    <p:sldId id="274" r:id="rId12"/>
    <p:sldId id="282" r:id="rId13"/>
    <p:sldId id="285" r:id="rId14"/>
    <p:sldId id="286" r:id="rId15"/>
    <p:sldId id="325" r:id="rId16"/>
    <p:sldId id="284" r:id="rId17"/>
    <p:sldId id="287" r:id="rId18"/>
    <p:sldId id="293" r:id="rId19"/>
    <p:sldId id="292" r:id="rId20"/>
    <p:sldId id="295" r:id="rId21"/>
    <p:sldId id="297" r:id="rId22"/>
    <p:sldId id="302" r:id="rId23"/>
    <p:sldId id="301" r:id="rId24"/>
    <p:sldId id="326" r:id="rId25"/>
    <p:sldId id="305" r:id="rId26"/>
    <p:sldId id="308" r:id="rId27"/>
    <p:sldId id="306" r:id="rId28"/>
    <p:sldId id="311" r:id="rId29"/>
    <p:sldId id="303" r:id="rId30"/>
    <p:sldId id="321" r:id="rId31"/>
    <p:sldId id="315" r:id="rId32"/>
    <p:sldId id="317" r:id="rId33"/>
    <p:sldId id="327" r:id="rId34"/>
    <p:sldId id="328" r:id="rId35"/>
    <p:sldId id="32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" id="{7CB8CDF5-F936-114A-9B82-BE8AB9A6C88E}">
          <p14:sldIdLst>
            <p14:sldId id="256"/>
          </p14:sldIdLst>
        </p14:section>
        <p14:section name="UE no Mundo" id="{5AC5AE08-380A-AF45-87F0-7803DE2C4174}">
          <p14:sldIdLst>
            <p14:sldId id="266"/>
            <p14:sldId id="322"/>
            <p14:sldId id="323"/>
            <p14:sldId id="270"/>
          </p14:sldIdLst>
        </p14:section>
        <p14:section name="Desafios Políticos" id="{3DA63AA9-EDF4-B64B-A506-8D7FC0DA3FB8}">
          <p14:sldIdLst>
            <p14:sldId id="271"/>
            <p14:sldId id="272"/>
          </p14:sldIdLst>
        </p14:section>
        <p14:section name="Estratégia Europa 2020" id="{8D99A463-36E7-004E-B8A7-9BDDEB1732BD}">
          <p14:sldIdLst>
            <p14:sldId id="275"/>
            <p14:sldId id="324"/>
            <p14:sldId id="329"/>
            <p14:sldId id="274"/>
          </p14:sldIdLst>
        </p14:section>
        <p14:section name="Orçamento da UE" id="{4CB5B0F7-1A94-FA45-8C18-E95D4B3793BE}">
          <p14:sldIdLst>
            <p14:sldId id="282"/>
            <p14:sldId id="285"/>
            <p14:sldId id="286"/>
            <p14:sldId id="325"/>
            <p14:sldId id="284"/>
            <p14:sldId id="287"/>
            <p14:sldId id="293"/>
            <p14:sldId id="292"/>
          </p14:sldIdLst>
        </p14:section>
        <p14:section name="QFP" id="{0BF2B26A-BF8D-8345-9C31-38BF4BC2A5C8}">
          <p14:sldIdLst>
            <p14:sldId id="295"/>
            <p14:sldId id="297"/>
            <p14:sldId id="302"/>
          </p14:sldIdLst>
        </p14:section>
        <p14:section name="Política de Coésão" id="{7E8D02C3-2691-A147-8034-89E643555F39}">
          <p14:sldIdLst>
            <p14:sldId id="301"/>
            <p14:sldId id="326"/>
            <p14:sldId id="305"/>
            <p14:sldId id="308"/>
            <p14:sldId id="306"/>
            <p14:sldId id="311"/>
            <p14:sldId id="303"/>
          </p14:sldIdLst>
        </p14:section>
        <p14:section name="FEEI" id="{E749A714-EF4D-B44B-8CFC-58C58C40ACCC}">
          <p14:sldIdLst>
            <p14:sldId id="321"/>
            <p14:sldId id="315"/>
            <p14:sldId id="317"/>
            <p14:sldId id="327"/>
            <p14:sldId id="328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081"/>
    <a:srgbClr val="FFFFFF"/>
    <a:srgbClr val="C7CED7"/>
    <a:srgbClr val="F3F3F3"/>
    <a:srgbClr val="A6A6A7"/>
    <a:srgbClr val="F1F1F1"/>
    <a:srgbClr val="8F9BAB"/>
    <a:srgbClr val="0C60AA"/>
    <a:srgbClr val="C0C6D0"/>
    <a:srgbClr val="A1A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90"/>
    <p:restoredTop sz="94682"/>
  </p:normalViewPr>
  <p:slideViewPr>
    <p:cSldViewPr snapToGrid="0" snapToObjects="1">
      <p:cViewPr varScale="1">
        <p:scale>
          <a:sx n="61" d="100"/>
          <a:sy n="61" d="100"/>
        </p:scale>
        <p:origin x="206" y="43"/>
      </p:cViewPr>
      <p:guideLst>
        <p:guide orient="horz" pos="2364"/>
        <p:guide pos="45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34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23295416445"/>
          <c:y val="5.3224155578300902E-2"/>
          <c:w val="0.71597675691608098"/>
          <c:h val="0.89355168884339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MILHÕES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4494"/>
              </a:solidFill>
              <a:ln>
                <a:noFill/>
              </a:ln>
              <a:effectLst/>
            </c:spPr>
          </c:dPt>
          <c:dLbls>
            <c:dLbl>
              <c:idx val="5"/>
              <c:layout>
                <c:manualLayout>
                  <c:x val="-7.3853371501272302E-2"/>
                  <c:y val="2.84033456868951E-6"/>
                </c:manualLayout>
              </c:layout>
              <c:numFmt formatCode="#,##0\ &quot;MILHÕES DE HABITANTES*&quot;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18000" tIns="18000" rIns="18000" bIns="19050" anchor="ctr" anchorCtr="0">
                  <a:norm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numFmt formatCode="#,##0\ &quot;MILHÕES&quot;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none" lIns="18000" tIns="18000" rIns="18000" bIns="19050" anchor="ctr" anchorCtr="0">
                <a:normAutofit/>
              </a:bodyPr>
              <a:lstStyle/>
              <a:p>
                <a:pPr algn="l"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Sheet1!$A$2:$A$8</c:f>
              <c:strCache>
                <c:ptCount val="1"/>
                <c:pt idx="0">
                  <c:v>Planeta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7000</c:v>
                </c:pt>
              </c:numCache>
            </c:numRef>
          </c:val>
        </c:ser>
        <c:ser>
          <c:idx val="1"/>
          <c:order val="1"/>
          <c:tx>
            <c:strRef>
              <c:f>Sheet1!$A$1</c:f>
              <c:strCache>
                <c:ptCount val="1"/>
                <c:pt idx="0">
                  <c:v>Continente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23678688"/>
        <c:axId val="223673984"/>
      </c:barChart>
      <c:catAx>
        <c:axId val="223678688"/>
        <c:scaling>
          <c:orientation val="maxMin"/>
        </c:scaling>
        <c:delete val="0"/>
        <c:axPos val="l"/>
        <c:numFmt formatCode="&quot;$&quot;#,##0.00" sourceLinked="0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23673984"/>
        <c:crosses val="autoZero"/>
        <c:auto val="1"/>
        <c:lblAlgn val="ctr"/>
        <c:lblOffset val="100"/>
        <c:tickMarkSkip val="1"/>
        <c:noMultiLvlLbl val="0"/>
      </c:catAx>
      <c:valAx>
        <c:axId val="2236739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2367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23295416445"/>
          <c:y val="5.3224155578300902E-2"/>
          <c:w val="0.71597675691608098"/>
          <c:h val="0.89355168884339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MILHÕES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33081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0.19411805620793099"/>
                  <c:y val="2.8400417486136999E-7"/>
                </c:manualLayout>
              </c:layout>
              <c:numFmt formatCode="#,##0\ &quot;MILHÕES DE HABITANTES&quot;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18000" tIns="18000" rIns="18000" bIns="19050" anchor="ctr" anchorCtr="0">
                  <a:norm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numFmt formatCode="#,##0\ &quot;MILHÕES&quot;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none" lIns="18000" tIns="18000" rIns="18000" bIns="19050" anchor="ctr" anchorCtr="0">
                <a:normAutofit/>
              </a:bodyPr>
              <a:lstStyle/>
              <a:p>
                <a:pPr algn="l"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Sheet1!$A$2:$A$8</c:f>
              <c:strCache>
                <c:ptCount val="4"/>
                <c:pt idx="0">
                  <c:v>China</c:v>
                </c:pt>
                <c:pt idx="1">
                  <c:v>India</c:v>
                </c:pt>
                <c:pt idx="2">
                  <c:v>União Europeia</c:v>
                </c:pt>
                <c:pt idx="3">
                  <c:v>EUA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1385</c:v>
                </c:pt>
                <c:pt idx="1">
                  <c:v>1252</c:v>
                </c:pt>
                <c:pt idx="2">
                  <c:v>500</c:v>
                </c:pt>
                <c:pt idx="3">
                  <c:v>320</c:v>
                </c:pt>
              </c:numCache>
            </c:numRef>
          </c:val>
        </c:ser>
        <c:ser>
          <c:idx val="1"/>
          <c:order val="1"/>
          <c:tx>
            <c:strRef>
              <c:f>Sheet1!$A$1</c:f>
              <c:strCache>
                <c:ptCount val="1"/>
                <c:pt idx="0">
                  <c:v>Continente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23679864"/>
        <c:axId val="223679080"/>
      </c:barChart>
      <c:catAx>
        <c:axId val="223679864"/>
        <c:scaling>
          <c:orientation val="maxMin"/>
        </c:scaling>
        <c:delete val="0"/>
        <c:axPos val="l"/>
        <c:numFmt formatCode="&quot;$&quot;#,##0.00" sourceLinked="0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23679080"/>
        <c:crosses val="autoZero"/>
        <c:auto val="1"/>
        <c:lblAlgn val="ctr"/>
        <c:lblOffset val="100"/>
        <c:tickMarkSkip val="1"/>
        <c:noMultiLvlLbl val="0"/>
      </c:catAx>
      <c:valAx>
        <c:axId val="22367908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23679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23295416445"/>
          <c:y val="5.3224155578300902E-2"/>
          <c:w val="0.71597675691608098"/>
          <c:h val="0.89355168884339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PIB (trilhões de 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3308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49847137277870901"/>
                  <c:y val="2.8400417486136999E-7"/>
                </c:manualLayout>
              </c:layout>
              <c:numFmt formatCode="&quot;PIB DE&quot;\ &quot;$&quot;##,##0.0\ &quot;MIL MILHÕES&quot;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18000" tIns="18000" rIns="18000" bIns="19050" anchor="ctr" anchorCtr="0">
                  <a:norm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numFmt formatCode="&quot;$&quot;##,##0.0\ &quot;MIL MILHÕES&quot;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none" lIns="18000" tIns="18000" rIns="18000" bIns="19050" anchor="ctr" anchorCtr="0">
                <a:normAutofit/>
              </a:bodyPr>
              <a:lstStyle/>
              <a:p>
                <a:pPr algn="l"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Sheet1!$A$2:$A$8</c:f>
              <c:strCache>
                <c:ptCount val="3"/>
                <c:pt idx="0">
                  <c:v>União Europeia</c:v>
                </c:pt>
                <c:pt idx="1">
                  <c:v>EUA</c:v>
                </c:pt>
                <c:pt idx="2">
                  <c:v>China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18.5</c:v>
                </c:pt>
                <c:pt idx="1">
                  <c:v>17.399999999999999</c:v>
                </c:pt>
                <c:pt idx="2">
                  <c:v>10.3</c:v>
                </c:pt>
              </c:numCache>
            </c:numRef>
          </c:val>
        </c:ser>
        <c:ser>
          <c:idx val="1"/>
          <c:order val="1"/>
          <c:tx>
            <c:strRef>
              <c:f>Sheet1!$A$1</c:f>
              <c:strCache>
                <c:ptCount val="1"/>
                <c:pt idx="0">
                  <c:v>Continente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23680648"/>
        <c:axId val="225937048"/>
      </c:barChart>
      <c:catAx>
        <c:axId val="223680648"/>
        <c:scaling>
          <c:orientation val="maxMin"/>
        </c:scaling>
        <c:delete val="0"/>
        <c:axPos val="l"/>
        <c:numFmt formatCode="&quot;$&quot;#,##0.00" sourceLinked="0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25937048"/>
        <c:crosses val="autoZero"/>
        <c:auto val="1"/>
        <c:lblAlgn val="ctr"/>
        <c:lblOffset val="100"/>
        <c:tickMarkSkip val="1"/>
        <c:noMultiLvlLbl val="0"/>
      </c:catAx>
      <c:valAx>
        <c:axId val="22593704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2368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23295416445"/>
          <c:y val="5.3224155578300902E-2"/>
          <c:w val="0.71597675691608098"/>
          <c:h val="0.89355168884339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 MILHÕES 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3308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417676898018075"/>
                  <c:y val="5.6800834972274104E-7"/>
                </c:manualLayout>
              </c:layout>
              <c:numFmt formatCode="\€##,##0.0\ &quot;MIL MILHÕES EM AJUDA HUMANITÁRIA&quot;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18000" tIns="18000" rIns="18000" bIns="19050" anchor="ctr" anchorCtr="0">
                  <a:norm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numFmt formatCode="&quot;$&quot;##,##0.0\ &quot;MIL MILHÕES&quot;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none" lIns="18000" tIns="18000" rIns="18000" bIns="19050" anchor="ctr" anchorCtr="0">
                <a:normAutofit/>
              </a:bodyPr>
              <a:lstStyle/>
              <a:p>
                <a:pPr algn="l"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3"/>
                <c:pt idx="0">
                  <c:v>União Europeia</c:v>
                </c:pt>
                <c:pt idx="1">
                  <c:v>EUA</c:v>
                </c:pt>
                <c:pt idx="2">
                  <c:v>RESTO DO MUNDO</c:v>
                </c:pt>
              </c:strCache>
            </c:strRef>
          </c:cat>
          <c:val>
            <c:numRef>
              <c:f>Sheet1!$B$2:$B$8</c:f>
              <c:numCache>
                <c:formatCode>_-[$$-409]* #\ ##,000_ ;_-[$$-409]* \-#\ ##,000\ ;_-[$$-409]* "-"??_ ;_-@_ </c:formatCode>
                <c:ptCount val="7"/>
                <c:pt idx="0">
                  <c:v>86.66</c:v>
                </c:pt>
                <c:pt idx="1">
                  <c:v>31.55</c:v>
                </c:pt>
                <c:pt idx="2">
                  <c:v>16.79</c:v>
                </c:pt>
              </c:numCache>
            </c:numRef>
          </c:val>
        </c:ser>
        <c:ser>
          <c:idx val="1"/>
          <c:order val="1"/>
          <c:tx>
            <c:strRef>
              <c:f>Sheet1!$A$1</c:f>
              <c:strCache>
                <c:ptCount val="1"/>
                <c:pt idx="0">
                  <c:v>Continente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25933128"/>
        <c:axId val="225932344"/>
      </c:barChart>
      <c:catAx>
        <c:axId val="225933128"/>
        <c:scaling>
          <c:orientation val="maxMin"/>
        </c:scaling>
        <c:delete val="0"/>
        <c:axPos val="l"/>
        <c:numFmt formatCode="&quot;$&quot;#,##0.00" sourceLinked="0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25932344"/>
        <c:crosses val="autoZero"/>
        <c:auto val="1"/>
        <c:lblAlgn val="ctr"/>
        <c:lblOffset val="100"/>
        <c:tickMarkSkip val="1"/>
        <c:noMultiLvlLbl val="0"/>
      </c:catAx>
      <c:valAx>
        <c:axId val="225932344"/>
        <c:scaling>
          <c:orientation val="minMax"/>
        </c:scaling>
        <c:delete val="1"/>
        <c:axPos val="t"/>
        <c:numFmt formatCode="_-[$$-409]* #\ ##,000_ ;_-[$$-409]* \-#\ ##,000\ ;_-[$$-409]* &quot;-&quot;??_ ;_-@_ " sourceLinked="1"/>
        <c:majorTickMark val="none"/>
        <c:minorTickMark val="none"/>
        <c:tickLblPos val="nextTo"/>
        <c:crossAx val="22593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23295416445"/>
          <c:y val="5.3224155578300902E-2"/>
          <c:w val="0.71597675691608098"/>
          <c:h val="0.89355168884339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 milhões de euros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3308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45807413539839198"/>
                  <c:y val="5.6800834972274104E-7"/>
                </c:manualLayout>
              </c:layout>
              <c:numFmt formatCode="0%\ &quot;DA DESPESA SOCIAL MUNDIAL&quot;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18000" tIns="18000" rIns="18000" bIns="19050" anchor="ctr" anchorCtr="0">
                  <a:norm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numFmt formatCode="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none" lIns="18000" tIns="18000" rIns="18000" bIns="19050" anchor="ctr" anchorCtr="0">
                <a:normAutofit/>
              </a:bodyPr>
              <a:lstStyle/>
              <a:p>
                <a:pPr algn="l"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3"/>
                <c:pt idx="0">
                  <c:v>União Europeia</c:v>
                </c:pt>
                <c:pt idx="1">
                  <c:v>EUA</c:v>
                </c:pt>
                <c:pt idx="2">
                  <c:v>Resto do mundo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0.57999999999999996</c:v>
                </c:pt>
                <c:pt idx="1">
                  <c:v>0.18890000000000001</c:v>
                </c:pt>
                <c:pt idx="2">
                  <c:v>0.2311</c:v>
                </c:pt>
              </c:numCache>
            </c:numRef>
          </c:val>
        </c:ser>
        <c:ser>
          <c:idx val="1"/>
          <c:order val="1"/>
          <c:tx>
            <c:strRef>
              <c:f>Sheet1!$A$1</c:f>
              <c:strCache>
                <c:ptCount val="1"/>
                <c:pt idx="0">
                  <c:v>Continente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25936656"/>
        <c:axId val="225938224"/>
      </c:barChart>
      <c:catAx>
        <c:axId val="225936656"/>
        <c:scaling>
          <c:orientation val="maxMin"/>
        </c:scaling>
        <c:delete val="0"/>
        <c:axPos val="l"/>
        <c:numFmt formatCode="&quot;$&quot;#,##0.00" sourceLinked="0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25938224"/>
        <c:crosses val="autoZero"/>
        <c:auto val="1"/>
        <c:lblAlgn val="ctr"/>
        <c:lblOffset val="100"/>
        <c:tickMarkSkip val="1"/>
        <c:noMultiLvlLbl val="0"/>
      </c:catAx>
      <c:valAx>
        <c:axId val="22593822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2593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financiamento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PIB</c:v>
                </c:pt>
                <c:pt idx="1">
                  <c:v>Outro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financiamento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PIB</c:v>
                </c:pt>
                <c:pt idx="1">
                  <c:v>Outro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financiamento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PIB</c:v>
                </c:pt>
                <c:pt idx="1">
                  <c:v>Outro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ACD9E-B9F8-E341-8493-6CC8EA370350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5830-729E-B74C-9F07-03E2CF7804AB}" type="datetimeFigureOut">
              <a:rPr lang="pt-PT" smtClean="0"/>
              <a:t>16/04/2016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558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93D18-B363-124A-8D1A-2F2FEB4AD364}" type="datetimeFigureOut">
              <a:rPr lang="pt-PT" smtClean="0"/>
              <a:t>16/04/2016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ABC15-6730-9447-8064-DF25D444C3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105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ABC15-6730-9447-8064-DF25D444C30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413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C6E4BD2-B0EA-46AC-8ABC-04F4EC10F4DB}" type="slidenum">
              <a:rPr lang="en-US" altLang="pt-PT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pt-PT" smtClean="0"/>
          </a:p>
        </p:txBody>
      </p:sp>
    </p:spTree>
    <p:extLst>
      <p:ext uri="{BB962C8B-B14F-4D97-AF65-F5344CB8AC3E}">
        <p14:creationId xmlns:p14="http://schemas.microsoft.com/office/powerpoint/2010/main" val="847295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C6E4BD2-B0EA-46AC-8ABC-04F4EC10F4DB}" type="slidenum">
              <a:rPr lang="en-US" altLang="pt-PT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pt-PT" smtClean="0"/>
          </a:p>
        </p:txBody>
      </p:sp>
    </p:spTree>
    <p:extLst>
      <p:ext uri="{BB962C8B-B14F-4D97-AF65-F5344CB8AC3E}">
        <p14:creationId xmlns:p14="http://schemas.microsoft.com/office/powerpoint/2010/main" val="44490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1E7ACA-EF53-4C2B-8E3E-BD645E5AF173}" type="slidenum">
              <a:rPr lang="en-US" altLang="pt-PT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pt-PT" smtClean="0"/>
          </a:p>
        </p:txBody>
      </p:sp>
    </p:spTree>
    <p:extLst>
      <p:ext uri="{BB962C8B-B14F-4D97-AF65-F5344CB8AC3E}">
        <p14:creationId xmlns:p14="http://schemas.microsoft.com/office/powerpoint/2010/main" val="1550215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C6E4BD2-B0EA-46AC-8ABC-04F4EC10F4DB}" type="slidenum">
              <a:rPr lang="en-US" altLang="pt-PT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pt-PT" smtClean="0"/>
          </a:p>
        </p:txBody>
      </p:sp>
    </p:spTree>
    <p:extLst>
      <p:ext uri="{BB962C8B-B14F-4D97-AF65-F5344CB8AC3E}">
        <p14:creationId xmlns:p14="http://schemas.microsoft.com/office/powerpoint/2010/main" val="42353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A468EE7-BDEE-4C1F-B8C5-4213EBCB93DC}" type="slidenum">
              <a:rPr lang="en-US" altLang="pt-PT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pt-PT" smtClean="0"/>
          </a:p>
        </p:txBody>
      </p:sp>
    </p:spTree>
    <p:extLst>
      <p:ext uri="{BB962C8B-B14F-4D97-AF65-F5344CB8AC3E}">
        <p14:creationId xmlns:p14="http://schemas.microsoft.com/office/powerpoint/2010/main" val="823682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ABC15-6730-9447-8064-DF25D444C300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18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8A7-63A4-7940-929A-DBE5F2CFE7E6}" type="datetime1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06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9DB7-AB0B-EA46-A70E-5A5C597B9ECA}" type="datetime1">
              <a:rPr lang="en-US" smtClean="0"/>
              <a:t>4/16/2016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BC7E3F4-C96E-004A-B1D8-F8B010FA9734}" type="datetime1">
              <a:rPr lang="en-US" smtClean="0"/>
              <a:t>4/16/2016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8EA40-FFB2-5548-AB19-D41486B026AA}" type="datetime1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1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A8D0E-43D9-BF4C-9383-7B56AE78C922}" type="datetime1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35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93660-31C9-174D-8016-A393A1187E6D}" type="datetime1">
              <a:rPr lang="en-US" altLang="pt-PT" smtClean="0"/>
              <a:t>4/16/2016</a:t>
            </a:fld>
            <a:endParaRPr lang="en-US" alt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1583-16FF-4485-B094-BCE062908E4D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30409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ACE71-EC06-0645-9364-712BEF8B6CF9}" type="datetime1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C1D4-D027-B545-817B-D2EEC81F3743}" type="datetime1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697E-B278-9F44-963E-F64EF434B6FB}" type="datetime1">
              <a:rPr lang="en-US" smtClean="0"/>
              <a:t>4/16/2016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E9C3-53EF-6549-A69A-0021D5C943B9}" type="datetime1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16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U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280D-18CE-DC4F-A7BE-6DE7E7A6579E}" type="datetime1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U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05FE-EEC2-A241-859A-CE967052EC4C}" type="datetime1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  <a14:imgEffect>
                      <a14:saturation sat="9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68" b="3986"/>
          <a:stretch/>
        </p:blipFill>
        <p:spPr>
          <a:xfrm>
            <a:off x="3402435" y="273388"/>
            <a:ext cx="5741565" cy="6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4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06EB-8E46-214C-A50A-FDB3F529CD8B}" type="datetime1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3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105"/>
            <a:ext cx="9144000" cy="522514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C95BE-4366-DF49-B15C-5E0CCF937C94}" type="datetime1">
              <a:rPr lang="en-US" smtClean="0"/>
              <a:t>4/16/2016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3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rticalJmf_cor.png"/>
          <p:cNvPicPr>
            <a:picLocks noChangeAspect="1"/>
          </p:cNvPicPr>
          <p:nvPr userDrawn="1"/>
        </p:nvPicPr>
        <p:blipFill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806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9F5BC17-8B78-4142-A9D5-4A4445D0EAD4}" type="datetime1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767" y="6511798"/>
            <a:ext cx="216458" cy="216458"/>
          </a:xfrm>
          <a:prstGeom prst="ellipse">
            <a:avLst/>
          </a:prstGeom>
          <a:solidFill>
            <a:srgbClr val="A6A6A7"/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700" spc="0" baseline="0">
                <a:solidFill>
                  <a:srgbClr val="F3F3F3"/>
                </a:solidFill>
              </a:defRPr>
            </a:lvl1pPr>
          </a:lstStyle>
          <a:p>
            <a:fld id="{FAF1F211-EC49-7A44-BEB4-8C1F98FA0D8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2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8" r:id="rId6"/>
    <p:sldLayoutId id="2147483709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1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List_of_continents_by_population" TargetMode="External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hyperlink" Target="https://en.wikipedia.org/wiki/List_of_continents_by_GDP_(nominal)" TargetMode="External"/><Relationship Id="rId4" Type="http://schemas.openxmlformats.org/officeDocument/2006/relationships/hyperlink" Target="https://en.wikipedia.org/wiki/List_of_countries_by_GDP_(nominal)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governments_by_development_aid" TargetMode="External"/><Relationship Id="rId2" Type="http://schemas.openxmlformats.org/officeDocument/2006/relationships/hyperlink" Target="https://en.wikipedia.org/wiki/List_of_continents_by_population" TargetMode="Externa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a.eu/rapid/press-release_SPEECH-13-975_en.htm" TargetMode="External"/><Relationship Id="rId2" Type="http://schemas.openxmlformats.org/officeDocument/2006/relationships/hyperlink" Target="https://fullfact.org/europe/does-europe-account-half-worlds-welfare-spending/" TargetMode="Externa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5" y="273388"/>
            <a:ext cx="688994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97" y="887360"/>
            <a:ext cx="3693832" cy="16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3" b="2973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>
              <a:gsLst>
                <a:gs pos="29000">
                  <a:srgbClr val="033081">
                    <a:alpha val="0"/>
                  </a:srgbClr>
                </a:gs>
                <a:gs pos="48000">
                  <a:srgbClr val="033081">
                    <a:lumMod val="100000"/>
                    <a:alpha val="50000"/>
                  </a:srgb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400110"/>
              </p:ext>
            </p:extLst>
          </p:nvPr>
        </p:nvGraphicFramePr>
        <p:xfrm>
          <a:off x="215883" y="2149242"/>
          <a:ext cx="8728138" cy="375412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017159"/>
                <a:gridCol w="3506525"/>
                <a:gridCol w="1067875"/>
                <a:gridCol w="1076642"/>
                <a:gridCol w="10599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OBJECTIVOS</a:t>
                      </a:r>
                      <a:endParaRPr lang="pt-PT" sz="1600" dirty="0"/>
                    </a:p>
                  </a:txBody>
                  <a:tcPr anchor="ctr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INDICADORES</a:t>
                      </a:r>
                      <a:endParaRPr lang="pt-PT" sz="1600" dirty="0"/>
                    </a:p>
                  </a:txBody>
                  <a:tcPr anchor="ctr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smtClean="0"/>
                        <a:t>PT2013</a:t>
                      </a:r>
                      <a:endParaRPr lang="pt-PT" sz="2100" dirty="0"/>
                    </a:p>
                  </a:txBody>
                  <a:tcPr marL="18000" marR="18000" marT="18000" marB="18000" anchor="ctr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b="1" dirty="0" smtClean="0"/>
                        <a:t>PT2020</a:t>
                      </a:r>
                      <a:endParaRPr lang="pt-PT" sz="2100" b="1" dirty="0"/>
                    </a:p>
                  </a:txBody>
                  <a:tcPr marL="18000" marR="18000" marT="18000" marB="18000" anchor="ctr">
                    <a:solidFill>
                      <a:srgbClr val="0044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50" dirty="0" smtClean="0"/>
                        <a:t>EU2020</a:t>
                      </a:r>
                      <a:endParaRPr lang="pt-PT" sz="2050" dirty="0"/>
                    </a:p>
                  </a:txBody>
                  <a:tcPr marL="18000" marR="18000" marT="18000" marB="18000" anchor="ctr">
                    <a:solidFill>
                      <a:srgbClr val="00449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smtClean="0"/>
                        <a:t>1. EMPREGO</a:t>
                      </a:r>
                      <a:endParaRPr lang="pt-PT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MAIOR TAXA DE EMPREGO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65,6%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75,0%</a:t>
                      </a:r>
                      <a:endParaRPr lang="pt-PT" sz="16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75%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smtClean="0"/>
                        <a:t>2. I&amp;D E INOV.</a:t>
                      </a:r>
                      <a:endParaRPr lang="pt-PT" sz="1600" b="1" dirty="0"/>
                    </a:p>
                  </a:txBody>
                  <a:tcPr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INVESTIMENTO</a:t>
                      </a:r>
                      <a:r>
                        <a:rPr lang="pt-PT" sz="1600" baseline="0" dirty="0" smtClean="0"/>
                        <a:t> DO PIB EM I&amp;D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1,5%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2,7-3,3%</a:t>
                      </a:r>
                      <a:endParaRPr lang="pt-PT" sz="1600" b="1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3%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pt-PT" sz="1600" b="1" dirty="0" smtClean="0"/>
                        <a:t>3.</a:t>
                      </a:r>
                      <a:r>
                        <a:rPr lang="pt-PT" sz="1600" b="1" baseline="0" dirty="0" smtClean="0"/>
                        <a:t> CLIMA E ENERGIA</a:t>
                      </a:r>
                      <a:endParaRPr lang="pt-PT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REDUÇÃO DAS EMISSÕES</a:t>
                      </a:r>
                      <a:r>
                        <a:rPr lang="pt-PT" sz="1600" baseline="0" dirty="0" smtClean="0"/>
                        <a:t> DE GASES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/>
                        <a:t>-12,0%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smtClean="0"/>
                        <a:t>+1,0%</a:t>
                      </a:r>
                      <a:endParaRPr lang="pt-PT" sz="16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20%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% DE</a:t>
                      </a:r>
                      <a:r>
                        <a:rPr lang="pt-PT" sz="1600" baseline="0" dirty="0" smtClean="0"/>
                        <a:t> ENERGIAS RENOVÁVEIS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24,6%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31,0%</a:t>
                      </a:r>
                      <a:endParaRPr lang="pt-PT" sz="16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20%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MAIS</a:t>
                      </a:r>
                      <a:r>
                        <a:rPr lang="pt-PT" sz="1600" baseline="0" dirty="0" smtClean="0"/>
                        <a:t> EFICIÊNCIA ENERGÉTICA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24,6%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20,0%</a:t>
                      </a:r>
                      <a:endParaRPr lang="pt-PT" sz="16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20%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pt-PT" sz="1600" b="1" dirty="0" smtClean="0"/>
                        <a:t>4. EDUCAÇÃO</a:t>
                      </a:r>
                      <a:endParaRPr lang="pt-PT" sz="1600" b="1" dirty="0"/>
                    </a:p>
                  </a:txBody>
                  <a:tcPr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REDUÇÃO DA TAXA</a:t>
                      </a:r>
                      <a:r>
                        <a:rPr lang="pt-PT" sz="1600" baseline="0" dirty="0" smtClean="0"/>
                        <a:t> DE ABANDONO ESCOLAR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19,2%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10,0%</a:t>
                      </a:r>
                      <a:endParaRPr lang="pt-PT" sz="1600" b="1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10%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%</a:t>
                      </a:r>
                      <a:r>
                        <a:rPr lang="pt-PT" sz="1600" baseline="0" dirty="0" smtClean="0"/>
                        <a:t> DE DIPLOMADOS ENTRE OS 30-40 ANOS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29,2%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40,0%</a:t>
                      </a:r>
                      <a:endParaRPr lang="pt-PT" sz="1600" b="1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40%</a:t>
                      </a:r>
                      <a:endParaRPr lang="pt-PT" sz="1600" dirty="0"/>
                    </a:p>
                  </a:txBody>
                  <a:tcPr anchor="ctr">
                    <a:solidFill>
                      <a:srgbClr val="DADEE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smtClean="0"/>
                        <a:t>5.</a:t>
                      </a:r>
                      <a:r>
                        <a:rPr lang="pt-PT" sz="1600" b="1" baseline="0" dirty="0" smtClean="0"/>
                        <a:t> </a:t>
                      </a:r>
                      <a:r>
                        <a:rPr lang="pt-PT" sz="1600" b="1" dirty="0" smtClean="0"/>
                        <a:t>POBREZA</a:t>
                      </a:r>
                      <a:endParaRPr lang="pt-PT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PESSOAS</a:t>
                      </a:r>
                      <a:r>
                        <a:rPr lang="pt-PT" sz="1600" baseline="0" dirty="0" smtClean="0"/>
                        <a:t> EM RISCO DE POBREZA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-92 MIL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-200 MIL</a:t>
                      </a:r>
                      <a:endParaRPr lang="pt-PT" sz="1600" b="1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-20</a:t>
                      </a:r>
                      <a:r>
                        <a:rPr lang="pt-PT" sz="1200" dirty="0" smtClean="0"/>
                        <a:t>Milhões</a:t>
                      </a:r>
                      <a:endParaRPr lang="pt-PT" sz="16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934520" y="1382294"/>
            <a:ext cx="1859286" cy="766947"/>
            <a:chOff x="6848330" y="1389469"/>
            <a:chExt cx="1859286" cy="766947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7286846" y="1837035"/>
              <a:ext cx="7089" cy="319381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8279219" y="1837035"/>
              <a:ext cx="7089" cy="319381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848330" y="1389469"/>
              <a:ext cx="1859286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dirty="0" smtClean="0"/>
                <a:t>COMPARAÇÃO:</a:t>
              </a:r>
            </a:p>
            <a:p>
              <a:pPr>
                <a:lnSpc>
                  <a:spcPts val="1660"/>
                </a:lnSpc>
              </a:pPr>
              <a:r>
                <a:rPr lang="pt-PT" sz="2000" dirty="0" smtClean="0"/>
                <a:t>METAS PT - UE</a:t>
              </a:r>
              <a:endParaRPr lang="en-US" sz="2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43823" y="5903362"/>
            <a:ext cx="2266386" cy="733068"/>
            <a:chOff x="5696115" y="5976470"/>
            <a:chExt cx="2266386" cy="733068"/>
          </a:xfrm>
        </p:grpSpPr>
        <p:sp>
          <p:nvSpPr>
            <p:cNvPr id="17" name="Rectangle 16"/>
            <p:cNvSpPr/>
            <p:nvPr/>
          </p:nvSpPr>
          <p:spPr>
            <a:xfrm>
              <a:off x="5696115" y="6182642"/>
              <a:ext cx="2266386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smtClean="0"/>
                <a:t>METAS </a:t>
              </a:r>
              <a:r>
                <a:rPr lang="pt-PT" sz="2000" dirty="0" smtClean="0"/>
                <a:t>PT 2020 E</a:t>
              </a:r>
            </a:p>
            <a:p>
              <a:pPr>
                <a:lnSpc>
                  <a:spcPts val="1660"/>
                </a:lnSpc>
              </a:pPr>
              <a:r>
                <a:rPr lang="pt-PT" sz="2000" dirty="0" smtClean="0"/>
                <a:t>SITUAÇÃO EM 2013</a:t>
              </a:r>
              <a:endParaRPr lang="en-US" sz="2000" dirty="0"/>
            </a:p>
          </p:txBody>
        </p:sp>
        <p:grpSp>
          <p:nvGrpSpPr>
            <p:cNvPr id="2" name="Group 1"/>
            <p:cNvGrpSpPr/>
            <p:nvPr/>
          </p:nvGrpSpPr>
          <p:grpSpPr>
            <a:xfrm rot="10800000">
              <a:off x="6329577" y="5976470"/>
              <a:ext cx="999462" cy="319381"/>
              <a:chOff x="7439246" y="1989435"/>
              <a:chExt cx="999462" cy="31938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7439246" y="1989435"/>
                <a:ext cx="7089" cy="31938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headEnd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8431619" y="1989435"/>
                <a:ext cx="7089" cy="31938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headEnd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421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51" y="499731"/>
            <a:ext cx="4315968" cy="593750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Recursos disponíveis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61" y="2607075"/>
            <a:ext cx="1241410" cy="144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62" y="2607075"/>
            <a:ext cx="1241410" cy="14493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4845" y="5273328"/>
            <a:ext cx="2092043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ORÇAMENTO DA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UNIÃO EUROPEIA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538536" y="5273328"/>
            <a:ext cx="2316463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ORÇAMENTO DOS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ESTADOS MEMBROS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8" y="3718202"/>
            <a:ext cx="953336" cy="115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99" y="3718202"/>
            <a:ext cx="953336" cy="11593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5" y="273388"/>
            <a:ext cx="688994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61" y="761998"/>
            <a:ext cx="3934968" cy="16596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Estados unidos da américa</a:t>
            </a:r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019024" y="2637465"/>
            <a:ext cx="3111795" cy="3557450"/>
            <a:chOff x="1316250" y="2637465"/>
            <a:chExt cx="3111795" cy="3557450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1703214324"/>
                </p:ext>
              </p:extLst>
            </p:nvPr>
          </p:nvGraphicFramePr>
          <p:xfrm>
            <a:off x="1316250" y="2637465"/>
            <a:ext cx="3111795" cy="3139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3258047" y="3243356"/>
              <a:ext cx="666332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≈</a:t>
              </a:r>
              <a:r>
                <a:rPr lang="pt-PT" sz="2400" dirty="0" smtClean="0"/>
                <a:t>20</a:t>
              </a:r>
              <a:r>
                <a:rPr lang="pt-PT" sz="2000" dirty="0" smtClean="0"/>
                <a:t>%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PIB</a:t>
              </a:r>
              <a:endParaRPr lang="en-US" sz="2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054264" y="5668019"/>
              <a:ext cx="1635764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ORÇAMENTO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FEDERAL</a:t>
              </a:r>
              <a:endParaRPr lang="en-US" sz="2000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smtClean="0"/>
              <a:t>União europeia</a:t>
            </a:r>
            <a:br>
              <a:rPr lang="pt-PT" sz="2800" dirty="0" smtClean="0"/>
            </a:br>
            <a:r>
              <a:rPr lang="pt-PT" sz="2000" i="1" dirty="0" smtClean="0"/>
              <a:t>- qual é a % do PIB? -</a:t>
            </a:r>
            <a:endParaRPr lang="pt-PT" sz="2000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721798" y="2637465"/>
            <a:ext cx="3111795" cy="3557450"/>
            <a:chOff x="1316250" y="2637465"/>
            <a:chExt cx="3111795" cy="3557450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1027346542"/>
                </p:ext>
              </p:extLst>
            </p:nvPr>
          </p:nvGraphicFramePr>
          <p:xfrm>
            <a:off x="1316250" y="2637465"/>
            <a:ext cx="3111795" cy="3139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3258047" y="3243356"/>
              <a:ext cx="666332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≈</a:t>
              </a:r>
              <a:r>
                <a:rPr lang="pt-PT" sz="2400" dirty="0" smtClean="0"/>
                <a:t>20</a:t>
              </a:r>
              <a:r>
                <a:rPr lang="pt-PT" sz="2000" dirty="0" smtClean="0"/>
                <a:t>%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PIB</a:t>
              </a:r>
              <a:endParaRPr lang="en-US" sz="2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75021" y="5668019"/>
              <a:ext cx="2194251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ORÇAMENTO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FEDERAL DOS EUA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0617" y="2637465"/>
            <a:ext cx="3111795" cy="3557450"/>
            <a:chOff x="4721799" y="2637465"/>
            <a:chExt cx="3111795" cy="355745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1699111481"/>
                </p:ext>
              </p:extLst>
            </p:nvPr>
          </p:nvGraphicFramePr>
          <p:xfrm>
            <a:off x="4721799" y="2637465"/>
            <a:ext cx="3111795" cy="3139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6421136" y="3243356"/>
              <a:ext cx="512444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≈</a:t>
              </a:r>
              <a:r>
                <a:rPr lang="pt-PT" sz="2400" dirty="0" smtClean="0"/>
                <a:t>1</a:t>
              </a:r>
              <a:r>
                <a:rPr lang="pt-PT" sz="2000" dirty="0" smtClean="0"/>
                <a:t>%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PIB</a:t>
              </a:r>
              <a:endParaRPr lang="en-US" sz="2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23934" y="5668019"/>
              <a:ext cx="1635764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ORÇAMENTO</a:t>
              </a:r>
              <a:endParaRPr lang="en-US" sz="2000" dirty="0"/>
            </a:p>
            <a:p>
              <a:pPr algn="ctr">
                <a:lnSpc>
                  <a:spcPts val="1660"/>
                </a:lnSpc>
              </a:pPr>
              <a:r>
                <a:rPr lang="en-US" sz="2000" dirty="0" smtClean="0"/>
                <a:t>DA </a:t>
              </a:r>
              <a:r>
                <a:rPr lang="pt-PT" sz="2000" dirty="0" smtClean="0"/>
                <a:t>UE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36170" y="5108937"/>
            <a:ext cx="1296249" cy="148406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smtClean="0"/>
              <a:t>orçamento da </a:t>
            </a:r>
            <a:r>
              <a:rPr lang="pt-PT" sz="2800" smtClean="0"/>
              <a:t>ue</a:t>
            </a:r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2000" dirty="0" smtClean="0"/>
              <a:t>- 143 mil milhões de </a:t>
            </a:r>
            <a:r>
              <a:rPr lang="pt-PT" sz="2000" dirty="0" err="1" smtClean="0"/>
              <a:t>EUros</a:t>
            </a:r>
            <a:r>
              <a:rPr lang="pt-PT" sz="2000" dirty="0" smtClean="0"/>
              <a:t> -</a:t>
            </a:r>
            <a:endParaRPr lang="pt-P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65" y="2700826"/>
            <a:ext cx="987886" cy="1153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8" y="2188852"/>
            <a:ext cx="987886" cy="1153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10" y="3804548"/>
            <a:ext cx="1285396" cy="101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13" y="3292574"/>
            <a:ext cx="1285396" cy="1542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9894" y="4820728"/>
            <a:ext cx="1785228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RECURSOS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PRÓPRIOS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TRADICIONAIS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522366" y="4848806"/>
            <a:ext cx="2032091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CONTRIBUIÇÕES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NACIONAIS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522366" y="3147652"/>
            <a:ext cx="465956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smtClean="0"/>
              <a:t>86%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166463" y="3659626"/>
            <a:ext cx="465956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13%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522366" y="5411142"/>
            <a:ext cx="778158" cy="254360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0.3% IVA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3335" y="5411142"/>
            <a:ext cx="156577" cy="254360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0224" y="5700942"/>
            <a:ext cx="1802797" cy="472368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0.7% RENDIMENTO</a:t>
            </a:r>
          </a:p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NACIONAL BRUTO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89894" y="5596611"/>
            <a:ext cx="874851" cy="254360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AÇUCAR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9067" y="5596611"/>
            <a:ext cx="156577" cy="254360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87503" y="5881950"/>
            <a:ext cx="1291888" cy="472368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DIREITOS</a:t>
            </a:r>
          </a:p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ADUANEIROS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04" y="4076184"/>
            <a:ext cx="1285396" cy="74454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001700" y="3931262"/>
            <a:ext cx="337716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smtClean="0"/>
              <a:t>1%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808623" y="4820728"/>
            <a:ext cx="2174757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OUTRAS RECEITAS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87503" y="6380864"/>
            <a:ext cx="1304327" cy="254360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(APENAS 75%)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Modelo de financiamento</a:t>
            </a:r>
            <a:br>
              <a:rPr lang="pt-PT" dirty="0" smtClean="0"/>
            </a:br>
            <a:r>
              <a:rPr lang="pt-PT" sz="2200" dirty="0" smtClean="0"/>
              <a:t>- LIMITES DAS RECEITAS E DESPESAS-</a:t>
            </a:r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1606045" y="4718812"/>
            <a:ext cx="1315548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smtClean="0"/>
              <a:t>TRATADOS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506077" y="4718812"/>
            <a:ext cx="1873393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LIMITE MÁXIMO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 RECURSOS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PRÓPRIOS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506077" y="5492068"/>
            <a:ext cx="1878523" cy="472368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8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1,23% DO RNB-UE</a:t>
            </a:r>
          </a:p>
          <a:p>
            <a:pPr>
              <a:lnSpc>
                <a:spcPts val="1660"/>
              </a:lnSpc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PARA PAGAMENTOS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6884" y="4718812"/>
            <a:ext cx="1537019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QUADRO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FINANCEIRO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PLURIANUAL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08" y="3081501"/>
            <a:ext cx="1760172" cy="84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79" y="2885481"/>
            <a:ext cx="1196990" cy="1239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11" y="2929148"/>
            <a:ext cx="875690" cy="11521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smtClean="0"/>
              <a:t>Orçamento da UE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sz="2000" dirty="0" smtClean="0"/>
              <a:t>- Maiores contribuidores -</a:t>
            </a:r>
            <a:endParaRPr lang="pt-PT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35977"/>
              </p:ext>
            </p:extLst>
          </p:nvPr>
        </p:nvGraphicFramePr>
        <p:xfrm>
          <a:off x="2354771" y="2681968"/>
          <a:ext cx="4440302" cy="3420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4980"/>
                <a:gridCol w="1636713"/>
                <a:gridCol w="1260475"/>
                <a:gridCol w="1068134"/>
              </a:tblGrid>
              <a:tr h="457355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en-US" sz="1200" b="0" smtClean="0">
                          <a:effectLst/>
                        </a:rPr>
                        <a:t>EST</a:t>
                      </a:r>
                      <a:r>
                        <a:rPr lang="pt-PT" sz="1200" b="0" smtClean="0">
                          <a:effectLst/>
                        </a:rPr>
                        <a:t>ADO</a:t>
                      </a:r>
                    </a:p>
                    <a:p>
                      <a:pPr algn="l" rtl="0" fontAlgn="b"/>
                      <a:r>
                        <a:rPr lang="pt-PT" sz="1200" b="0" smtClean="0">
                          <a:effectLst/>
                        </a:rPr>
                        <a:t>MEMBRO</a:t>
                      </a:r>
                      <a:endParaRPr lang="en-US" sz="1200" b="0" dirty="0">
                        <a:solidFill>
                          <a:srgbClr val="EFEFEF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b="1" dirty="0">
                        <a:solidFill>
                          <a:srgbClr val="EFEFEF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smtClean="0">
                          <a:effectLst/>
                        </a:rPr>
                        <a:t>CONTRIBUIÇ</a:t>
                      </a:r>
                      <a:r>
                        <a:rPr lang="pt-PT" sz="1200" b="0" smtClean="0">
                          <a:effectLst/>
                        </a:rPr>
                        <a:t>ÃO</a:t>
                      </a:r>
                    </a:p>
                    <a:p>
                      <a:pPr algn="l" rtl="0" fontAlgn="b"/>
                      <a:r>
                        <a:rPr lang="pt-PT" sz="1200" b="0" smtClean="0">
                          <a:effectLst/>
                        </a:rPr>
                        <a:t>(MIL MILHÕES)</a:t>
                      </a:r>
                      <a:endParaRPr lang="en-US" sz="1200" b="0" dirty="0">
                        <a:solidFill>
                          <a:srgbClr val="EFEFEF"/>
                        </a:solidFill>
                        <a:effectLst/>
                      </a:endParaRPr>
                    </a:p>
                  </a:txBody>
                  <a:tcPr marL="38100" marR="38100" marT="25400" marB="2540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smtClean="0">
                          <a:effectLst/>
                        </a:rPr>
                        <a:t>% DO</a:t>
                      </a:r>
                    </a:p>
                    <a:p>
                      <a:pPr algn="l" rtl="0" fontAlgn="b"/>
                      <a:r>
                        <a:rPr lang="en-US" sz="1200" b="0" smtClean="0">
                          <a:effectLst/>
                        </a:rPr>
                        <a:t>ORÇAMENTO</a:t>
                      </a:r>
                      <a:endParaRPr lang="en-US" sz="1200" b="0" dirty="0">
                        <a:solidFill>
                          <a:srgbClr val="EFEFEF"/>
                        </a:solidFill>
                        <a:effectLst/>
                      </a:endParaRPr>
                    </a:p>
                  </a:txBody>
                  <a:tcPr marL="38100" marR="38100" marT="25400" marB="25400" anchor="ctr"/>
                </a:tc>
              </a:tr>
              <a:tr h="370966"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endParaRPr lang="pt-PT" sz="16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mtClean="0">
                          <a:effectLst/>
                        </a:rPr>
                        <a:t>ALEMANHA</a:t>
                      </a:r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mtClean="0">
                          <a:effectLst/>
                        </a:rPr>
                        <a:t>€30</a:t>
                      </a:r>
                      <a:endParaRPr lang="pt-B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mtClean="0">
                          <a:effectLst/>
                        </a:rPr>
                        <a:t>21.1%</a:t>
                      </a:r>
                      <a:endParaRPr lang="hr-H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</a:tr>
              <a:tr h="370966"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endParaRPr lang="pt-P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mtClean="0">
                          <a:effectLst/>
                        </a:rPr>
                        <a:t>FRANÇA</a:t>
                      </a:r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mtClean="0">
                          <a:effectLst/>
                        </a:rPr>
                        <a:t>€22</a:t>
                      </a:r>
                      <a:endParaRPr lang="pt-B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mtClean="0">
                          <a:effectLst/>
                        </a:rPr>
                        <a:t>15.3%</a:t>
                      </a:r>
                      <a:endParaRPr lang="hr-H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</a:tr>
              <a:tr h="370966"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endParaRPr lang="pt-P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mtClean="0">
                          <a:effectLst/>
                        </a:rPr>
                        <a:t>REINO UNIDO</a:t>
                      </a:r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mtClean="0">
                          <a:effectLst/>
                        </a:rPr>
                        <a:t>€20</a:t>
                      </a:r>
                      <a:endParaRPr lang="pt-B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mtClean="0">
                          <a:effectLst/>
                        </a:rPr>
                        <a:t>13.9%</a:t>
                      </a:r>
                      <a:endParaRPr lang="hr-H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</a:tr>
              <a:tr h="370966"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endParaRPr lang="pt-P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mtClean="0">
                          <a:effectLst/>
                        </a:rPr>
                        <a:t>ITÁLIA</a:t>
                      </a:r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mtClean="0">
                          <a:effectLst/>
                        </a:rPr>
                        <a:t>€16</a:t>
                      </a:r>
                      <a:endParaRPr lang="pt-B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mtClean="0">
                          <a:effectLst/>
                        </a:rPr>
                        <a:t>11.2%</a:t>
                      </a:r>
                      <a:endParaRPr lang="nb-NO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</a:tr>
              <a:tr h="370966"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endParaRPr lang="pt-P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mtClean="0">
                          <a:effectLst/>
                        </a:rPr>
                        <a:t>ESPANHA</a:t>
                      </a:r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mtClean="0">
                          <a:effectLst/>
                        </a:rPr>
                        <a:t>€11</a:t>
                      </a:r>
                      <a:endParaRPr lang="pt-B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mtClean="0">
                          <a:effectLst/>
                        </a:rPr>
                        <a:t>7.9%</a:t>
                      </a:r>
                      <a:endParaRPr lang="hr-H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</a:tr>
              <a:tr h="37096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...</a:t>
                      </a:r>
                      <a:endParaRPr lang="pt-P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R="90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PT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b="0" dirty="0"/>
                    </a:p>
                  </a:txBody>
                  <a:tcPr/>
                </a:tc>
              </a:tr>
              <a:tr h="370966">
                <a:tc>
                  <a:txBody>
                    <a:bodyPr/>
                    <a:lstStyle/>
                    <a:p>
                      <a:pPr algn="r"/>
                      <a:r>
                        <a:rPr lang="pt-PT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</a:t>
                      </a:r>
                      <a:endParaRPr lang="pt-P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mtClean="0">
                          <a:effectLst/>
                        </a:rPr>
                        <a:t>PORTUGAL</a:t>
                      </a:r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mtClean="0">
                          <a:effectLst/>
                        </a:rPr>
                        <a:t>€1,7</a:t>
                      </a:r>
                      <a:endParaRPr lang="fi-FI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mtClean="0">
                          <a:effectLst/>
                        </a:rPr>
                        <a:t>1.2%</a:t>
                      </a:r>
                      <a:endParaRPr lang="hr-HR" b="0" dirty="0">
                        <a:effectLst/>
                      </a:endParaRPr>
                    </a:p>
                  </a:txBody>
                  <a:tcPr marL="38100" marR="180000" marT="25400" marB="25400" anchor="b"/>
                </a:tc>
              </a:tr>
              <a:tr h="365884">
                <a:tc gridSpan="4">
                  <a:txBody>
                    <a:bodyPr/>
                    <a:lstStyle/>
                    <a:p>
                      <a:pPr algn="ctr"/>
                      <a:r>
                        <a:rPr lang="pt-PT" b="0" dirty="0" smtClean="0"/>
                        <a:t>...</a:t>
                      </a:r>
                      <a:endParaRPr lang="pt-PT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fi-FI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hr-HR" b="0" dirty="0">
                        <a:effectLst/>
                      </a:endParaRPr>
                    </a:p>
                  </a:txBody>
                  <a:tcPr marL="38100" marR="38100" marT="25400" marB="25400" anchor="b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29165" y="3358109"/>
            <a:ext cx="650302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36,5%</a:t>
            </a:r>
            <a:endParaRPr lang="en-US" sz="2000" dirty="0"/>
          </a:p>
        </p:txBody>
      </p:sp>
      <p:cxnSp>
        <p:nvCxnSpPr>
          <p:cNvPr id="9" name="Elbow Connector 8"/>
          <p:cNvCxnSpPr>
            <a:stCxn id="7" idx="1"/>
          </p:cNvCxnSpPr>
          <p:nvPr/>
        </p:nvCxnSpPr>
        <p:spPr>
          <a:xfrm rot="10800000">
            <a:off x="6795073" y="3331029"/>
            <a:ext cx="334092" cy="181524"/>
          </a:xfrm>
          <a:prstGeom prst="bentConnector3">
            <a:avLst/>
          </a:prstGeom>
          <a:ln w="22225">
            <a:solidFill>
              <a:schemeClr val="accent2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7" idx="1"/>
          </p:cNvCxnSpPr>
          <p:nvPr/>
        </p:nvCxnSpPr>
        <p:spPr>
          <a:xfrm rot="10800000" flipV="1">
            <a:off x="6795073" y="3512552"/>
            <a:ext cx="334092" cy="210361"/>
          </a:xfrm>
          <a:prstGeom prst="bentConnector3">
            <a:avLst/>
          </a:prstGeom>
          <a:ln w="22225">
            <a:solidFill>
              <a:schemeClr val="accent2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57" y="964692"/>
            <a:ext cx="7103332" cy="1188720"/>
          </a:xfrm>
        </p:spPr>
        <p:txBody>
          <a:bodyPr>
            <a:normAutofit fontScale="90000"/>
          </a:bodyPr>
          <a:lstStyle/>
          <a:p>
            <a:r>
              <a:rPr lang="pt-PT" sz="1800" i="1" dirty="0"/>
              <a:t>QUAIS SÃO OS PROBLEMAS DA INEXISTÊNCIA DE</a:t>
            </a:r>
            <a:r>
              <a:rPr lang="pt-PT" dirty="0"/>
              <a:t/>
            </a:r>
            <a:br>
              <a:rPr lang="pt-PT" dirty="0"/>
            </a:br>
            <a:r>
              <a:rPr lang="pt-PT" sz="3100" dirty="0"/>
              <a:t>Verdadeiros recursos próprios</a:t>
            </a:r>
            <a:r>
              <a:rPr lang="pt-PT" sz="3100" b="1" dirty="0"/>
              <a:t>?</a:t>
            </a:r>
            <a:endParaRPr lang="pt-PT" sz="3100" dirty="0"/>
          </a:p>
        </p:txBody>
      </p:sp>
      <p:sp>
        <p:nvSpPr>
          <p:cNvPr id="6" name="Rectangle 5"/>
          <p:cNvSpPr/>
          <p:nvPr/>
        </p:nvSpPr>
        <p:spPr>
          <a:xfrm>
            <a:off x="689429" y="3561478"/>
            <a:ext cx="1759387" cy="834672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2860"/>
              </a:lnSpc>
            </a:pPr>
            <a:r>
              <a:rPr lang="pt-PT" sz="3600" i="1" dirty="0"/>
              <a:t>”</a:t>
            </a:r>
            <a:r>
              <a:rPr lang="pt-PT" sz="3600" i="1" dirty="0" smtClean="0"/>
              <a:t>JUSTE</a:t>
            </a:r>
          </a:p>
          <a:p>
            <a:pPr>
              <a:lnSpc>
                <a:spcPts val="2860"/>
              </a:lnSpc>
            </a:pPr>
            <a:r>
              <a:rPr lang="pt-PT" sz="3600" i="1" dirty="0" smtClean="0"/>
              <a:t>RETOUR”</a:t>
            </a:r>
            <a:endParaRPr lang="pt-PT" sz="3600" i="1" dirty="0"/>
          </a:p>
        </p:txBody>
      </p:sp>
      <p:sp>
        <p:nvSpPr>
          <p:cNvPr id="7" name="Rectangle 6"/>
          <p:cNvSpPr/>
          <p:nvPr/>
        </p:nvSpPr>
        <p:spPr>
          <a:xfrm>
            <a:off x="2697084" y="3375530"/>
            <a:ext cx="2573906" cy="1206569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2860"/>
              </a:lnSpc>
            </a:pPr>
            <a:r>
              <a:rPr lang="pt-PT" sz="3600" b="1" i="1" dirty="0"/>
              <a:t>”I </a:t>
            </a:r>
            <a:r>
              <a:rPr lang="pt-PT" sz="3600" b="1" i="1" dirty="0" smtClean="0"/>
              <a:t>WANT</a:t>
            </a:r>
          </a:p>
          <a:p>
            <a:pPr>
              <a:lnSpc>
                <a:spcPts val="2860"/>
              </a:lnSpc>
            </a:pPr>
            <a:r>
              <a:rPr lang="pt-PT" sz="3600" b="1" i="1" dirty="0" smtClean="0"/>
              <a:t>MY MONEY</a:t>
            </a:r>
          </a:p>
          <a:p>
            <a:pPr>
              <a:lnSpc>
                <a:spcPts val="2860"/>
              </a:lnSpc>
            </a:pPr>
            <a:r>
              <a:rPr lang="pt-PT" sz="3600" b="1" i="1" dirty="0" smtClean="0"/>
              <a:t>BACK</a:t>
            </a:r>
            <a:r>
              <a:rPr lang="pt-PT" sz="3600" b="1" i="1" dirty="0"/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5519258" y="3003633"/>
            <a:ext cx="2914062" cy="1950362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2860"/>
              </a:lnSpc>
            </a:pPr>
            <a:r>
              <a:rPr lang="pt-PT" sz="3600" i="1" dirty="0"/>
              <a:t>”QUEM </a:t>
            </a:r>
            <a:r>
              <a:rPr lang="pt-PT" sz="3600" i="1" dirty="0" smtClean="0"/>
              <a:t>PAGA</a:t>
            </a:r>
          </a:p>
          <a:p>
            <a:pPr>
              <a:lnSpc>
                <a:spcPts val="2860"/>
              </a:lnSpc>
            </a:pPr>
            <a:r>
              <a:rPr lang="pt-PT" sz="3600" i="1" dirty="0" smtClean="0"/>
              <a:t>O </a:t>
            </a:r>
            <a:r>
              <a:rPr lang="pt-PT" sz="3600" i="1" dirty="0"/>
              <a:t>JANTAR,</a:t>
            </a:r>
          </a:p>
          <a:p>
            <a:pPr>
              <a:lnSpc>
                <a:spcPts val="2860"/>
              </a:lnSpc>
            </a:pPr>
            <a:r>
              <a:rPr lang="pt-PT" sz="3600" i="1" dirty="0"/>
              <a:t>PELO </a:t>
            </a:r>
            <a:r>
              <a:rPr lang="pt-PT" sz="3600" i="1" dirty="0" smtClean="0"/>
              <a:t>MENOS</a:t>
            </a:r>
          </a:p>
          <a:p>
            <a:pPr>
              <a:lnSpc>
                <a:spcPts val="2860"/>
              </a:lnSpc>
            </a:pPr>
            <a:r>
              <a:rPr lang="pt-PT" sz="3600" i="1" dirty="0" smtClean="0"/>
              <a:t>ESCOLHE O</a:t>
            </a:r>
          </a:p>
          <a:p>
            <a:pPr>
              <a:lnSpc>
                <a:spcPts val="2860"/>
              </a:lnSpc>
            </a:pPr>
            <a:r>
              <a:rPr lang="pt-PT" sz="3600" i="1" dirty="0" smtClean="0"/>
              <a:t>RESTAURANTE</a:t>
            </a:r>
            <a:r>
              <a:rPr lang="pt-PT" sz="3600" i="1" dirty="0"/>
              <a:t>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11164"/>
              </p:ext>
            </p:extLst>
          </p:nvPr>
        </p:nvGraphicFramePr>
        <p:xfrm>
          <a:off x="226589" y="1786253"/>
          <a:ext cx="9432000" cy="50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8978233"/>
              </p:ext>
            </p:extLst>
          </p:nvPr>
        </p:nvGraphicFramePr>
        <p:xfrm>
          <a:off x="226589" y="2422515"/>
          <a:ext cx="9432000" cy="50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/>
          <p:cNvSpPr/>
          <p:nvPr/>
        </p:nvSpPr>
        <p:spPr>
          <a:xfrm>
            <a:off x="6311015" y="2085544"/>
            <a:ext cx="2582160" cy="590981"/>
          </a:xfrm>
          <a:prstGeom prst="rect">
            <a:avLst/>
          </a:prstGeom>
          <a:gradFill flip="none" rotWithShape="1">
            <a:gsLst>
              <a:gs pos="0">
                <a:srgbClr val="F3F3F3">
                  <a:alpha val="0"/>
                </a:srgbClr>
              </a:gs>
              <a:gs pos="84000">
                <a:srgbClr val="F3F3F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25" y="5931263"/>
            <a:ext cx="771345" cy="654438"/>
          </a:xfrm>
          <a:prstGeom prst="rect">
            <a:avLst/>
          </a:prstGeom>
        </p:spPr>
      </p:pic>
      <p:sp>
        <p:nvSpPr>
          <p:cNvPr id="3" name="TextBox 2">
            <a:hlinkClick r:id="rId6"/>
          </p:cNvPr>
          <p:cNvSpPr txBox="1"/>
          <p:nvPr/>
        </p:nvSpPr>
        <p:spPr>
          <a:xfrm>
            <a:off x="8419157" y="6628566"/>
            <a:ext cx="25648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2013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26" y="519274"/>
            <a:ext cx="1284348" cy="9363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66882" y="928736"/>
            <a:ext cx="1262521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en-US" sz="2000" dirty="0" smtClean="0"/>
              <a:t>QUANTOS</a:t>
            </a:r>
          </a:p>
          <a:p>
            <a:pPr>
              <a:lnSpc>
                <a:spcPts val="1660"/>
              </a:lnSpc>
            </a:pPr>
            <a:r>
              <a:rPr lang="en-US" sz="2000" dirty="0" smtClean="0"/>
              <a:t>SOMOS?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 animBg="0"/>
        </p:bldSub>
      </p:bldGraphic>
      <p:bldGraphic spid="4" grpId="0" uiExpand="1">
        <p:bldSub>
          <a:bldChart bld="category" animBg="0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Quadro financeiro plurianual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17" y="2414687"/>
            <a:ext cx="4775926" cy="38283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6939" y="5979637"/>
            <a:ext cx="1635764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ORÇAMENTO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 2016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1917461" y="4201777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2014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2474720" y="3901626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2015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31979" y="3601472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2016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589238" y="3301318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2017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46497" y="3001164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2018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03756" y="2701010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2019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6482" y="4334529"/>
            <a:ext cx="1929242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JURIDICAMENTE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VINCULATIVO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5866482" y="5457715"/>
            <a:ext cx="1904171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b="1" dirty="0" smtClean="0"/>
              <a:t>PE</a:t>
            </a:r>
            <a:r>
              <a:rPr lang="pt-PT" sz="2000" dirty="0" smtClean="0"/>
              <a:t> DÁ PARECER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FAVORÁVEL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>
            <a:off x="5866482" y="4896122"/>
            <a:ext cx="2017663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ADOPTADO POR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UNANIMIDADE</a:t>
            </a:r>
            <a:endParaRPr lang="en-US" sz="2000" dirty="0"/>
          </a:p>
        </p:txBody>
      </p:sp>
      <p:cxnSp>
        <p:nvCxnSpPr>
          <p:cNvPr id="49" name="Straight Arrow Connector 48"/>
          <p:cNvCxnSpPr>
            <a:stCxn id="10" idx="0"/>
          </p:cNvCxnSpPr>
          <p:nvPr/>
        </p:nvCxnSpPr>
        <p:spPr>
          <a:xfrm flipV="1">
            <a:off x="4514821" y="5567516"/>
            <a:ext cx="3042" cy="412121"/>
          </a:xfrm>
          <a:prstGeom prst="straightConnector1">
            <a:avLst/>
          </a:prstGeom>
          <a:ln w="19050">
            <a:solidFill>
              <a:srgbClr val="03308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20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61017" y="2400856"/>
            <a:ext cx="549313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8444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170" y="5108937"/>
            <a:ext cx="1296249" cy="148406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smtClean="0"/>
              <a:t>QFP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sz="2000" dirty="0" smtClean="0"/>
              <a:t>- 2014-2020 -</a:t>
            </a:r>
            <a:endParaRPr lang="pt-PT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793079"/>
              </p:ext>
            </p:extLst>
          </p:nvPr>
        </p:nvGraphicFramePr>
        <p:xfrm>
          <a:off x="695292" y="2381244"/>
          <a:ext cx="7759260" cy="421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9108"/>
                <a:gridCol w="534672"/>
                <a:gridCol w="547542"/>
                <a:gridCol w="661988"/>
                <a:gridCol w="547542"/>
                <a:gridCol w="547542"/>
                <a:gridCol w="547542"/>
                <a:gridCol w="547542"/>
                <a:gridCol w="1065782"/>
              </a:tblGrid>
              <a:tr h="0">
                <a:tc>
                  <a:txBody>
                    <a:bodyPr/>
                    <a:lstStyle/>
                    <a:p>
                      <a:r>
                        <a:rPr lang="pt-PT" sz="1400" b="0" dirty="0" smtClean="0"/>
                        <a:t>RUBRICAS</a:t>
                      </a:r>
                      <a:endParaRPr lang="pt-PT" sz="1400" b="0" dirty="0"/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2015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2016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2017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2019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dirty="0"/>
                        <a:t>2020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dirty="0"/>
                        <a:t>TOTAL</a:t>
                      </a:r>
                    </a:p>
                  </a:txBody>
                  <a:tcPr marL="12700" marR="12700" marT="12700" marB="0" anchor="b"/>
                </a:tc>
              </a:tr>
              <a:tr h="0">
                <a:tc>
                  <a:txBody>
                    <a:bodyPr/>
                    <a:lstStyle/>
                    <a:p>
                      <a:pPr marL="179388" indent="-173038">
                        <a:tabLst/>
                      </a:pPr>
                      <a:r>
                        <a:rPr lang="pt-PT" sz="1400" b="1" dirty="0" smtClean="0"/>
                        <a:t>1. </a:t>
                      </a:r>
                      <a:r>
                        <a:rPr lang="pt-PT" sz="1400" dirty="0" smtClean="0"/>
                        <a:t>CRESCIMENTO INTELIGENTE E INCLUSIVO</a:t>
                      </a:r>
                      <a:endParaRPr lang="pt-PT" sz="1400" dirty="0"/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dirty="0"/>
                        <a:t>62.771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dirty="0"/>
                        <a:t>450.763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33400" lvl="1" indent="-317500" algn="l" defTabSz="914400" rtl="0" eaLnBrk="1" latinLnBrk="0" hangingPunct="1">
                        <a:tabLst/>
                      </a:pPr>
                      <a:r>
                        <a:rPr lang="pt-PT" sz="1200" b="1" kern="1200" dirty="0" smtClean="0"/>
                        <a:t>1A. </a:t>
                      </a:r>
                      <a:r>
                        <a:rPr lang="pt-PT" sz="1200" kern="1200" dirty="0" smtClean="0"/>
                        <a:t>COMPETITIVIDADE PARA</a:t>
                      </a:r>
                      <a:r>
                        <a:rPr lang="pt-PT" sz="1200" kern="1200" baseline="0" dirty="0" smtClean="0"/>
                        <a:t> </a:t>
                      </a:r>
                      <a:r>
                        <a:rPr lang="pt-PT" sz="1200" kern="1200" dirty="0" smtClean="0"/>
                        <a:t>O CRESCIMENTO E EMPREGO</a:t>
                      </a:r>
                      <a:endParaRPr lang="pt-P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dirty="0"/>
                        <a:t>16.726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dirty="0"/>
                        <a:t>125.614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33400" lvl="2" indent="-280988" algn="l" defTabSz="914400" rtl="0" eaLnBrk="1" latinLnBrk="0" hangingPunct="1">
                        <a:tabLst/>
                      </a:pPr>
                      <a:r>
                        <a:rPr lang="pt-PT" sz="1200" b="1" kern="1200" dirty="0" smtClean="0"/>
                        <a:t>1B.</a:t>
                      </a:r>
                      <a:r>
                        <a:rPr lang="pt-PT" sz="1200" b="1" kern="1200" baseline="0" dirty="0" smtClean="0"/>
                        <a:t> </a:t>
                      </a:r>
                      <a:r>
                        <a:rPr lang="pt-PT" sz="1200" kern="1200" dirty="0" smtClean="0"/>
                        <a:t>COESÃO ECONÓMICA SOCIAL E TERRITORIAL</a:t>
                      </a:r>
                      <a:endParaRPr lang="pt-P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dirty="0"/>
                        <a:t>46.045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dirty="0"/>
                        <a:t>325.149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9388" indent="-173038" algn="l" defTabSz="914400" rtl="0" eaLnBrk="1" latinLnBrk="0" hangingPunct="1">
                        <a:tabLst/>
                      </a:pPr>
                      <a:r>
                        <a:rPr lang="pt-PT" sz="1400" b="1" kern="1200" dirty="0" smtClean="0"/>
                        <a:t>2. </a:t>
                      </a:r>
                      <a:r>
                        <a:rPr lang="pt-PT" sz="1400" kern="1200" dirty="0" smtClean="0"/>
                        <a:t>CRESCIMENTO SUSTENTÁVEL: RECURSOS NATURAIS</a:t>
                      </a:r>
                      <a:endParaRPr lang="pt-P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dirty="0"/>
                        <a:t>54.261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dirty="0"/>
                        <a:t>373.179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9388" indent="-173038" algn="l" defTabSz="914400" rtl="0" eaLnBrk="1" latinLnBrk="0" hangingPunct="1">
                        <a:tabLst/>
                      </a:pPr>
                      <a:r>
                        <a:rPr lang="pt-PT" sz="1400" b="1" kern="1200" dirty="0" smtClean="0"/>
                        <a:t>3. </a:t>
                      </a:r>
                      <a:r>
                        <a:rPr lang="pt-PT" sz="1400" kern="1200" dirty="0" smtClean="0"/>
                        <a:t>SEGURANÇA E CIDADANIA</a:t>
                      </a:r>
                      <a:endParaRPr lang="pt-P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/>
                        <a:t>2.154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dirty="0"/>
                        <a:t>15.686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9388" indent="-173038" algn="l" defTabSz="914400" rtl="0" eaLnBrk="1" latinLnBrk="0" hangingPunct="1">
                        <a:tabLst/>
                      </a:pPr>
                      <a:r>
                        <a:rPr lang="pt-PT" sz="1400" b="1" kern="1200" dirty="0" smtClean="0"/>
                        <a:t>4. </a:t>
                      </a:r>
                      <a:r>
                        <a:rPr lang="pt-PT" sz="1400" kern="1200" dirty="0" smtClean="0"/>
                        <a:t>EUROPA GLOBAL</a:t>
                      </a:r>
                      <a:endParaRPr lang="pt-P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dirty="0"/>
                        <a:t>8.281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dirty="0"/>
                        <a:t>58.704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9388" indent="-173038" algn="l" defTabSz="914400" rtl="0" eaLnBrk="1" latinLnBrk="0" hangingPunct="1">
                        <a:tabLst/>
                      </a:pPr>
                      <a:r>
                        <a:rPr lang="pt-PT" sz="1400" b="1" kern="1200" dirty="0" smtClean="0"/>
                        <a:t>5. </a:t>
                      </a:r>
                      <a:r>
                        <a:rPr lang="pt-PT" sz="1400" kern="1200" dirty="0" smtClean="0"/>
                        <a:t>ADMINISTRAÇÃO</a:t>
                      </a:r>
                      <a:endParaRPr lang="pt-P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/>
                        <a:t>8.589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dirty="0"/>
                        <a:t>61.629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1" algn="r"/>
                      <a:r>
                        <a:rPr lang="pt-PT" sz="1400" i="1" dirty="0" smtClean="0"/>
                        <a:t>TOTAL DE COMPROMISSOS</a:t>
                      </a:r>
                      <a:endParaRPr lang="pt-PT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i="1" dirty="0"/>
                        <a:t>136.056</a:t>
                      </a:r>
                      <a:endParaRPr lang="hr-HR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i="1" dirty="0"/>
                        <a:t>959.988</a:t>
                      </a:r>
                      <a:endParaRPr lang="hr-HR" sz="140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2" algn="r"/>
                      <a:r>
                        <a:rPr lang="pt-PT" sz="1000" i="1" dirty="0" smtClean="0"/>
                        <a:t>% DO RNB</a:t>
                      </a:r>
                      <a:endParaRPr lang="pt-PT" sz="1000" i="1" dirty="0"/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i="1" dirty="0"/>
                        <a:t>1.00%</a:t>
                      </a:r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i="1" dirty="0"/>
                        <a:t>1.00%</a:t>
                      </a:r>
                    </a:p>
                  </a:txBody>
                  <a:tcPr marL="12700" marR="1440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1" algn="r"/>
                      <a:r>
                        <a:rPr lang="pt-PT" sz="1400" i="1" dirty="0" smtClean="0"/>
                        <a:t>TOTAL DE PAGAMENTOS</a:t>
                      </a:r>
                      <a:endParaRPr lang="pt-PT" sz="1400" i="1" dirty="0"/>
                    </a:p>
                  </a:txBody>
                  <a:tcPr anchor="ctr"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i="1" dirty="0"/>
                        <a:t>131.046</a:t>
                      </a:r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i="1" dirty="0"/>
                    </a:p>
                  </a:txBody>
                  <a:tcPr marL="12700" marR="127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i="1" dirty="0"/>
                        <a:t>908.400</a:t>
                      </a:r>
                    </a:p>
                  </a:txBody>
                  <a:tcPr marL="12700" marR="144000" marT="1270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2" algn="r"/>
                      <a:r>
                        <a:rPr lang="pt-PT" sz="1000" i="1" dirty="0" smtClean="0"/>
                        <a:t>% DO RNB</a:t>
                      </a:r>
                      <a:endParaRPr lang="pt-PT" sz="1000" i="1" dirty="0"/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i="1" dirty="0"/>
                        <a:t>0.97%</a:t>
                      </a:r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i="1" dirty="0"/>
                    </a:p>
                  </a:txBody>
                  <a:tcPr marL="12700" marR="127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i="1" dirty="0"/>
                        <a:t>0.95%</a:t>
                      </a:r>
                    </a:p>
                  </a:txBody>
                  <a:tcPr marL="12700" marR="144000" marT="12700" marB="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3542" y="4008935"/>
            <a:ext cx="3866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...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6285" y="4008935"/>
            <a:ext cx="3866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...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51" y="499731"/>
            <a:ext cx="4315968" cy="593750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POLíTICA</a:t>
            </a:r>
            <a:r>
              <a:rPr lang="pt-PT" dirty="0" smtClean="0"/>
              <a:t> DE COESÃO</a:t>
            </a:r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7"/>
          <a:stretch/>
        </p:blipFill>
        <p:spPr>
          <a:xfrm>
            <a:off x="3928331" y="0"/>
            <a:ext cx="521566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6045" y="2803303"/>
            <a:ext cx="1485466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276 REGIÕES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606045" y="3156398"/>
            <a:ext cx="2924002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GRANDES DISPARIDADES</a:t>
            </a:r>
            <a:endParaRPr lang="en-US" sz="2000" dirty="0"/>
          </a:p>
          <a:p>
            <a:pPr>
              <a:lnSpc>
                <a:spcPts val="1660"/>
              </a:lnSpc>
            </a:pPr>
            <a:r>
              <a:rPr lang="en-US" sz="2000" dirty="0" smtClean="0"/>
              <a:t>SOCIOECON</a:t>
            </a:r>
            <a:r>
              <a:rPr lang="pt-PT" sz="2000" dirty="0" smtClean="0"/>
              <a:t>ÓMICAS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6045" y="3727502"/>
            <a:ext cx="2106149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¼ REGIÕES COM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PIB</a:t>
            </a:r>
            <a:r>
              <a:rPr lang="pt-PT" sz="2000" dirty="0"/>
              <a:t> </a:t>
            </a:r>
            <a:r>
              <a:rPr lang="pt-PT" sz="2000" dirty="0" smtClean="0"/>
              <a:t> INFERIOR A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75% DA MÉDIA-UE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Política de coesão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9"/>
          <a:stretch/>
        </p:blipFill>
        <p:spPr>
          <a:xfrm>
            <a:off x="3928331" y="0"/>
            <a:ext cx="5215669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45" y="2442925"/>
            <a:ext cx="1980857" cy="2413089"/>
          </a:xfrm>
        </p:spPr>
      </p:pic>
      <p:sp>
        <p:nvSpPr>
          <p:cNvPr id="5" name="Rectangle 4"/>
          <p:cNvSpPr/>
          <p:nvPr/>
        </p:nvSpPr>
        <p:spPr>
          <a:xfrm>
            <a:off x="1606045" y="4892299"/>
            <a:ext cx="1980858" cy="779135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44000" rIns="18000" bIns="18000" anchor="ctr" anchorCtr="0">
            <a:spAutoFit/>
          </a:bodyPr>
          <a:lstStyle/>
          <a:p>
            <a:pPr>
              <a:lnSpc>
                <a:spcPts val="2360"/>
              </a:lnSpc>
            </a:pPr>
            <a:r>
              <a:rPr lang="pt-PT" sz="2800" dirty="0" smtClean="0"/>
              <a:t>QUAL É O</a:t>
            </a:r>
          </a:p>
          <a:p>
            <a:pPr>
              <a:lnSpc>
                <a:spcPts val="2360"/>
              </a:lnSpc>
            </a:pPr>
            <a:r>
              <a:rPr lang="pt-PT" sz="2800" dirty="0" smtClean="0"/>
              <a:t>OBJECTIVO?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6045" y="5707719"/>
            <a:ext cx="4022764" cy="5268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>
                <a:solidFill>
                  <a:schemeClr val="bg1"/>
                </a:solidFill>
              </a:rPr>
              <a:t>PROMOÇÃO DA CONVERGÊNCIA</a:t>
            </a:r>
          </a:p>
          <a:p>
            <a:pPr>
              <a:lnSpc>
                <a:spcPts val="1660"/>
              </a:lnSpc>
            </a:pPr>
            <a:r>
              <a:rPr lang="pt-PT" sz="2000" dirty="0" smtClean="0">
                <a:solidFill>
                  <a:schemeClr val="bg1"/>
                </a:solidFill>
              </a:rPr>
              <a:t>E COESÃO ECONÓMICA E SOCIAL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7CED6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5603" name="Picture 3" descr="Europe-Coesion-Map-Madeira-Açores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85" y="-5382"/>
            <a:ext cx="6364515" cy="686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8252" y="2824090"/>
            <a:ext cx="535061" cy="535060"/>
          </a:xfrm>
          <a:prstGeom prst="rect">
            <a:avLst/>
          </a:prstGeom>
          <a:solidFill>
            <a:srgbClr val="7482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568252" y="3408363"/>
            <a:ext cx="535061" cy="536375"/>
          </a:xfrm>
          <a:prstGeom prst="rect">
            <a:avLst/>
          </a:prstGeom>
          <a:solidFill>
            <a:srgbClr val="ABB3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568252" y="3992636"/>
            <a:ext cx="535061" cy="535061"/>
          </a:xfrm>
          <a:prstGeom prst="rect">
            <a:avLst/>
          </a:prstGeom>
          <a:solidFill>
            <a:srgbClr val="D8DC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256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806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8195" y="2824090"/>
            <a:ext cx="1958353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REGIÕES MENOS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DESENVOLVIDAS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1158195" y="3408363"/>
            <a:ext cx="1464628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REGIÕES EM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TRANSIÇÃO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158195" y="3992636"/>
            <a:ext cx="1945207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REGIÕES MAIS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DESENVOLVIDAS</a:t>
            </a:r>
            <a:endParaRPr lang="en-US" sz="20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SIMULAÇÃO DE ELEGIBILIDADE </a:t>
            </a:r>
            <a:endParaRPr lang="pt-PT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3171430" y="2824090"/>
            <a:ext cx="632669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&lt;75%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77705" y="3408363"/>
            <a:ext cx="994947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75%-90%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8284" y="3992636"/>
            <a:ext cx="632669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&gt;90%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solidFill>
            <a:srgbClr val="FFFFFF"/>
          </a:solidFill>
        </p:spPr>
        <p:txBody>
          <a:bodyPr/>
          <a:lstStyle/>
          <a:p>
            <a:pPr>
              <a:defRPr/>
            </a:pPr>
            <a:fld id="{00791583-16FF-4485-B094-BCE062908E4D}" type="slidenum">
              <a:rPr lang="en-US" altLang="pt-PT" smtClean="0">
                <a:solidFill>
                  <a:srgbClr val="C7CED7"/>
                </a:solidFill>
              </a:rPr>
              <a:pPr>
                <a:defRPr/>
              </a:pPr>
              <a:t>25</a:t>
            </a:fld>
            <a:endParaRPr lang="en-US" altLang="pt-PT" dirty="0">
              <a:solidFill>
                <a:srgbClr val="C7CE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7CED6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5603" name="Picture 3" descr="Europe-Coesion-Map-Madeira-Açores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85" y="-5382"/>
            <a:ext cx="6364515" cy="686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806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POLÍTICA DE COESÃO</a:t>
            </a:r>
            <a:br>
              <a:rPr lang="pt-PT" sz="2800" dirty="0"/>
            </a:br>
            <a:r>
              <a:rPr lang="pt-PT" sz="2000" dirty="0"/>
              <a:t>- PORTUGAL -</a:t>
            </a:r>
            <a:endParaRPr lang="pt-PT" sz="2000" i="1" dirty="0"/>
          </a:p>
        </p:txBody>
      </p:sp>
      <p:sp>
        <p:nvSpPr>
          <p:cNvPr id="16" name="Rectangle 15"/>
          <p:cNvSpPr/>
          <p:nvPr/>
        </p:nvSpPr>
        <p:spPr>
          <a:xfrm>
            <a:off x="1606045" y="3662363"/>
            <a:ext cx="1780419" cy="999365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324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5000" dirty="0" smtClean="0"/>
              <a:t>21.400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MILHÕES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 EUROS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solidFill>
            <a:srgbClr val="FFFFFF"/>
          </a:solidFill>
        </p:spPr>
        <p:txBody>
          <a:bodyPr/>
          <a:lstStyle/>
          <a:p>
            <a:pPr>
              <a:defRPr/>
            </a:pPr>
            <a:fld id="{00791583-16FF-4485-B094-BCE062908E4D}" type="slidenum">
              <a:rPr lang="en-US" altLang="pt-PT" smtClean="0">
                <a:solidFill>
                  <a:srgbClr val="C7CED7"/>
                </a:solidFill>
              </a:rPr>
              <a:pPr>
                <a:defRPr/>
              </a:pPr>
              <a:t>26</a:t>
            </a:fld>
            <a:endParaRPr lang="en-US" altLang="pt-PT" dirty="0">
              <a:solidFill>
                <a:srgbClr val="C7CE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6D0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6627" name="Picture 13" descr="Europe-Coesion-Map-Portugal-Spain.jp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0"/>
            <a:ext cx="45053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806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Box 14"/>
          <p:cNvSpPr txBox="1">
            <a:spLocks noChangeArrowheads="1"/>
          </p:cNvSpPr>
          <p:nvPr/>
        </p:nvSpPr>
        <p:spPr bwMode="auto">
          <a:xfrm>
            <a:off x="-2297113" y="351313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/>
          </a:p>
        </p:txBody>
      </p:sp>
      <p:pic>
        <p:nvPicPr>
          <p:cNvPr id="26637" name="Picture 15" descr="Europe-Coesion-Map-Madeira-Açores-small-02.png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3668713"/>
            <a:ext cx="23431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521700" y="6230938"/>
            <a:ext cx="646113" cy="647700"/>
          </a:xfrm>
          <a:prstGeom prst="rect">
            <a:avLst/>
          </a:prstGeom>
          <a:solidFill>
            <a:srgbClr val="A1AA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7902575" y="4105275"/>
            <a:ext cx="1241425" cy="646113"/>
          </a:xfrm>
          <a:prstGeom prst="rect">
            <a:avLst/>
          </a:prstGeom>
          <a:solidFill>
            <a:srgbClr val="7482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568252" y="2824090"/>
            <a:ext cx="535061" cy="535060"/>
          </a:xfrm>
          <a:prstGeom prst="rect">
            <a:avLst/>
          </a:prstGeom>
          <a:solidFill>
            <a:srgbClr val="7482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568252" y="3408363"/>
            <a:ext cx="535061" cy="536375"/>
          </a:xfrm>
          <a:prstGeom prst="rect">
            <a:avLst/>
          </a:prstGeom>
          <a:solidFill>
            <a:srgbClr val="ABB3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568252" y="3992636"/>
            <a:ext cx="535061" cy="535061"/>
          </a:xfrm>
          <a:prstGeom prst="rect">
            <a:avLst/>
          </a:prstGeom>
          <a:solidFill>
            <a:srgbClr val="D8DC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>
            <a:off x="1158195" y="2824090"/>
            <a:ext cx="1958353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REGIÕES MENOS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DESENVOLVIDAS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1158195" y="3408363"/>
            <a:ext cx="1464628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REGIÕES EM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TRANSIÇÃO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158195" y="3992636"/>
            <a:ext cx="1945207" cy="526896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/>
              <a:t>REGIÕES MAIS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DESENVOLVIDAS</a:t>
            </a:r>
            <a:endParaRPr lang="en-US" sz="2000" dirty="0"/>
          </a:p>
        </p:txBody>
      </p:sp>
      <p:sp>
        <p:nvSpPr>
          <p:cNvPr id="24" name="Title 1"/>
          <p:cNvSpPr txBox="1">
            <a:spLocks/>
          </p:cNvSpPr>
          <p:nvPr/>
        </p:nvSpPr>
        <p:spPr bwMode="black">
          <a:xfrm>
            <a:off x="1606045" y="979207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/>
              <a:t>POLÍTICA DE COESÃO</a:t>
            </a:r>
            <a:r>
              <a:rPr lang="pt-PT" dirty="0"/>
              <a:t/>
            </a:r>
            <a:br>
              <a:rPr lang="pt-PT" dirty="0"/>
            </a:br>
            <a:r>
              <a:rPr lang="pt-PT" sz="2000" dirty="0" smtClean="0"/>
              <a:t>- PORTUGAL -</a:t>
            </a:r>
            <a:endParaRPr lang="pt-PT" sz="20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solidFill>
            <a:srgbClr val="FFFFFF"/>
          </a:solidFill>
        </p:spPr>
        <p:txBody>
          <a:bodyPr/>
          <a:lstStyle/>
          <a:p>
            <a:pPr>
              <a:defRPr/>
            </a:pPr>
            <a:fld id="{00791583-16FF-4485-B094-BCE062908E4D}" type="slidenum">
              <a:rPr lang="en-US" altLang="pt-PT" smtClean="0">
                <a:solidFill>
                  <a:srgbClr val="C7CED7"/>
                </a:solidFill>
              </a:rPr>
              <a:pPr>
                <a:defRPr/>
              </a:pPr>
              <a:t>27</a:t>
            </a:fld>
            <a:endParaRPr lang="en-US" altLang="pt-PT" dirty="0">
              <a:solidFill>
                <a:srgbClr val="C7CE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7CED6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5603" name="Picture 3" descr="Europe-Coesion-Map-Madeira-Açores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85" y="-5382"/>
            <a:ext cx="6364515" cy="686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806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3100" dirty="0" smtClean="0"/>
              <a:t>Política de coesão</a:t>
            </a:r>
            <a:r>
              <a:rPr lang="pt-PT" sz="3100" dirty="0"/>
              <a:t/>
            </a:r>
            <a:br>
              <a:rPr lang="pt-PT" sz="3100" dirty="0"/>
            </a:br>
            <a:r>
              <a:rPr lang="pt-PT" sz="2100" dirty="0"/>
              <a:t>- </a:t>
            </a:r>
            <a:r>
              <a:rPr lang="pt-PT" sz="2100" dirty="0" smtClean="0"/>
              <a:t>taxa máxima de cofinanciamento -</a:t>
            </a:r>
            <a:endParaRPr lang="pt-PT" sz="2100" i="1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005317"/>
              </p:ext>
            </p:extLst>
          </p:nvPr>
        </p:nvGraphicFramePr>
        <p:xfrm>
          <a:off x="1606550" y="2638425"/>
          <a:ext cx="5819522" cy="2062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05619"/>
                <a:gridCol w="1015048"/>
                <a:gridCol w="998855"/>
              </a:tblGrid>
              <a:tr h="370840">
                <a:tc>
                  <a:txBody>
                    <a:bodyPr/>
                    <a:lstStyle/>
                    <a:p>
                      <a:endParaRPr lang="pt-PT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b="0" i="0" smtClean="0"/>
                        <a:t>ATÉ 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b="0" i="0" dirty="0" smtClean="0"/>
                        <a:t>DEPOIS</a:t>
                      </a:r>
                      <a:endParaRPr lang="pt-PT" b="0" i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FUNDO</a:t>
                      </a:r>
                      <a:r>
                        <a:rPr lang="pt-PT" baseline="0" dirty="0" smtClean="0"/>
                        <a:t> DE COESÃO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85%</a:t>
                      </a:r>
                      <a:endParaRPr lang="pt-PT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mtClean="0"/>
                        <a:t>FEDER, FSE</a:t>
                      </a:r>
                    </a:p>
                    <a:p>
                      <a:r>
                        <a:rPr lang="pt-PT" sz="1400" i="1" smtClean="0"/>
                        <a:t>(NORTE,</a:t>
                      </a:r>
                      <a:r>
                        <a:rPr lang="pt-PT" sz="1400" i="1" baseline="0" smtClean="0"/>
                        <a:t> CENTRO, ALENTEJO,  AÇORES E MADEIRA)</a:t>
                      </a:r>
                      <a:endParaRPr lang="pt-PT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95%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85%</a:t>
                      </a:r>
                      <a:endParaRPr lang="pt-PT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ALGARVE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mtClean="0"/>
                        <a:t>70%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60%</a:t>
                      </a:r>
                      <a:endParaRPr lang="pt-PT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LISBOA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60%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50%</a:t>
                      </a:r>
                      <a:endParaRPr lang="pt-PT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solidFill>
            <a:srgbClr val="FFFFFF"/>
          </a:solidFill>
        </p:spPr>
        <p:txBody>
          <a:bodyPr/>
          <a:lstStyle/>
          <a:p>
            <a:pPr>
              <a:defRPr/>
            </a:pPr>
            <a:fld id="{00791583-16FF-4485-B094-BCE062908E4D}" type="slidenum">
              <a:rPr lang="en-US" altLang="pt-PT" smtClean="0">
                <a:solidFill>
                  <a:srgbClr val="C7CED7"/>
                </a:solidFill>
              </a:rPr>
              <a:pPr>
                <a:defRPr/>
              </a:pPr>
              <a:t>28</a:t>
            </a:fld>
            <a:endParaRPr lang="en-US" altLang="pt-PT">
              <a:solidFill>
                <a:srgbClr val="C7CE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3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51" y="499731"/>
            <a:ext cx="4315968" cy="593750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09895682"/>
              </p:ext>
            </p:extLst>
          </p:nvPr>
        </p:nvGraphicFramePr>
        <p:xfrm>
          <a:off x="217064" y="2206581"/>
          <a:ext cx="9431338" cy="50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74" y="294034"/>
            <a:ext cx="2049252" cy="1373512"/>
          </a:xfrm>
          <a:prstGeom prst="rect">
            <a:avLst/>
          </a:prstGeom>
        </p:spPr>
      </p:pic>
      <p:sp>
        <p:nvSpPr>
          <p:cNvPr id="10" name="TextBox 9">
            <a:hlinkClick r:id="rId4"/>
          </p:cNvPr>
          <p:cNvSpPr txBox="1"/>
          <p:nvPr/>
        </p:nvSpPr>
        <p:spPr>
          <a:xfrm>
            <a:off x="8419157" y="6628566"/>
            <a:ext cx="25648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2014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55" y="6223237"/>
            <a:ext cx="895484" cy="4053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96626" y="1150353"/>
            <a:ext cx="1653782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en-US" sz="2000" dirty="0" smtClean="0"/>
              <a:t>QUEM TEM</a:t>
            </a:r>
          </a:p>
          <a:p>
            <a:pPr>
              <a:lnSpc>
                <a:spcPts val="1660"/>
              </a:lnSpc>
            </a:pPr>
            <a:r>
              <a:rPr lang="en-US" sz="2000" dirty="0" smtClean="0"/>
              <a:t>O MAIOR PIB</a:t>
            </a:r>
          </a:p>
          <a:p>
            <a:pPr>
              <a:lnSpc>
                <a:spcPts val="1660"/>
              </a:lnSpc>
            </a:pPr>
            <a:r>
              <a:rPr lang="en-US" sz="2000" dirty="0" smtClean="0"/>
              <a:t>DO PLANETA?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561840" y="2505873"/>
            <a:ext cx="2582160" cy="590981"/>
          </a:xfrm>
          <a:prstGeom prst="rect">
            <a:avLst/>
          </a:prstGeom>
          <a:gradFill flip="none" rotWithShape="1">
            <a:gsLst>
              <a:gs pos="0">
                <a:srgbClr val="F3F3F3">
                  <a:alpha val="0"/>
                </a:srgbClr>
              </a:gs>
              <a:gs pos="84000">
                <a:srgbClr val="F3F3F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 animBg="0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8825" y="-51619"/>
            <a:ext cx="9281650" cy="6961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Minuto Europeu nº 65 - Fundos Estruturais de Investim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51" y="499731"/>
            <a:ext cx="4315968" cy="593750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PT" altLang="pt-PT" smtClean="0"/>
          </a:p>
        </p:txBody>
      </p:sp>
      <p:pic>
        <p:nvPicPr>
          <p:cNvPr id="33797" name="Acordo parceria portugal 2020 161.jpg" descr="Acordo parceria portugal 2020 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87693"/>
            <a:ext cx="9147175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62987" y="191503"/>
            <a:ext cx="4614849" cy="30888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smtClean="0"/>
              <a:t>MATRIZ DE ESTRUTURAÇÃO </a:t>
            </a:r>
            <a:r>
              <a:rPr lang="pt-PT" sz="2000" dirty="0" smtClean="0"/>
              <a:t>TEMÁTICA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00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170" y="5108937"/>
            <a:ext cx="1296249" cy="148406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OUTROS FUNDOS E PROGRAMAS</a:t>
            </a:r>
            <a:endParaRPr lang="pt-PT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54293" y="2249276"/>
            <a:ext cx="3632455" cy="4076857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>
                <a:solidFill>
                  <a:srgbClr val="033081"/>
                </a:solidFill>
              </a:rPr>
              <a:t>PLANO JUNCKER</a:t>
            </a:r>
            <a:br>
              <a:rPr lang="en-US" altLang="pt-PT" b="1" dirty="0" smtClean="0">
                <a:solidFill>
                  <a:srgbClr val="033081"/>
                </a:solidFill>
              </a:rPr>
            </a:br>
            <a:r>
              <a:rPr lang="en-US" altLang="pt-PT" i="1" dirty="0" smtClean="0">
                <a:solidFill>
                  <a:srgbClr val="033081"/>
                </a:solidFill>
              </a:rPr>
              <a:t>€ 315 MIL MILH</a:t>
            </a:r>
            <a:r>
              <a:rPr lang="pt-PT" altLang="pt-PT" i="1" dirty="0" smtClean="0">
                <a:solidFill>
                  <a:srgbClr val="033081"/>
                </a:solidFill>
              </a:rPr>
              <a:t>ÕES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sz="1800" b="1" dirty="0" smtClean="0"/>
              <a:t>GALILEO</a:t>
            </a:r>
            <a:br>
              <a:rPr lang="en-US" altLang="pt-PT" sz="1800" b="1" dirty="0" smtClean="0"/>
            </a:br>
            <a:r>
              <a:rPr lang="en-US" altLang="pt-PT" sz="1800" i="1" dirty="0" smtClean="0"/>
              <a:t>€ 7 MIL MILHÕES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pt-PT" sz="1800" b="1" dirty="0" smtClean="0"/>
              <a:t>COPERNICUS/GMES</a:t>
            </a:r>
            <a:br>
              <a:rPr lang="en-US" altLang="pt-PT" sz="1800" b="1" dirty="0" smtClean="0"/>
            </a:br>
            <a:r>
              <a:rPr lang="en-US" altLang="pt-PT" sz="1800" i="1" dirty="0" smtClean="0"/>
              <a:t>€ 3.786 MILHÕES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pt-PT" sz="1800" b="1" dirty="0" smtClean="0"/>
              <a:t>ITER</a:t>
            </a:r>
            <a:r>
              <a:rPr lang="en-US" altLang="pt-PT" sz="1800" dirty="0" smtClean="0"/>
              <a:t/>
            </a:r>
            <a:br>
              <a:rPr lang="en-US" altLang="pt-PT" sz="1800" dirty="0" smtClean="0"/>
            </a:br>
            <a:r>
              <a:rPr lang="en-US" altLang="pt-PT" sz="1800" i="1" dirty="0" smtClean="0"/>
              <a:t>€ 2,7 MIL MILHÕES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pt-PT" sz="1800" b="1" dirty="0" smtClean="0"/>
              <a:t>PROGRAMA PARA O EMPREGO E INOVAÇÃO SOCIAL</a:t>
            </a:r>
            <a:r>
              <a:rPr lang="en-US" altLang="pt-PT" sz="1800" dirty="0" smtClean="0"/>
              <a:t/>
            </a:r>
            <a:br>
              <a:rPr lang="en-US" altLang="pt-PT" sz="1800" dirty="0" smtClean="0"/>
            </a:br>
            <a:r>
              <a:rPr lang="en-US" altLang="pt-PT" sz="1800" i="1" dirty="0" smtClean="0"/>
              <a:t>€ 919 MILHÕES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pt-PT" sz="1800" b="1" dirty="0" smtClean="0"/>
              <a:t>ERASMUS +</a:t>
            </a:r>
            <a:r>
              <a:rPr lang="en-US" altLang="pt-PT" sz="1800" i="1" dirty="0" smtClean="0"/>
              <a:t/>
            </a:r>
            <a:br>
              <a:rPr lang="en-US" altLang="pt-PT" sz="1800" i="1" dirty="0" smtClean="0"/>
            </a:br>
            <a:r>
              <a:rPr lang="en-US" altLang="pt-PT" sz="1800" i="1" dirty="0" smtClean="0"/>
              <a:t>€ 14,7 MIL MILHÕES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pt-PT" sz="1800" b="1" dirty="0" smtClean="0"/>
              <a:t>INICIATIVA EMPREGO DOS JOVENS</a:t>
            </a:r>
            <a:r>
              <a:rPr lang="en-US" altLang="pt-PT" sz="1800" i="1" dirty="0" smtClean="0"/>
              <a:t/>
            </a:r>
            <a:br>
              <a:rPr lang="en-US" altLang="pt-PT" sz="1800" i="1" dirty="0" smtClean="0"/>
            </a:br>
            <a:r>
              <a:rPr lang="en-US" altLang="pt-PT" sz="1800" i="1" dirty="0" smtClean="0"/>
              <a:t>€ 321 MILHÕES PARA PORTUGAL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678261" y="2249276"/>
            <a:ext cx="3632455" cy="420314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A EUROPA PARA OS CIDADÃOS 2014/2020</a:t>
            </a:r>
            <a:r>
              <a:rPr lang="en-US" altLang="pt-PT" b="1" i="1" dirty="0" smtClean="0"/>
              <a:t/>
            </a:r>
            <a:br>
              <a:rPr lang="en-US" altLang="pt-PT" b="1" i="1" dirty="0" smtClean="0"/>
            </a:br>
            <a:r>
              <a:rPr lang="en-US" altLang="pt-PT" i="1" dirty="0" smtClean="0"/>
              <a:t>€ 229 MILHÕES</a:t>
            </a:r>
            <a:endParaRPr lang="en-US" altLang="pt-PT" b="1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PROGRAMA DOS CONSUMIDORES</a:t>
            </a:r>
            <a:br>
              <a:rPr lang="en-US" altLang="pt-PT" b="1" dirty="0" smtClean="0"/>
            </a:br>
            <a:r>
              <a:rPr lang="en-US" altLang="pt-PT" i="1" dirty="0" smtClean="0"/>
              <a:t>€ 197 MILHÕES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LIFE</a:t>
            </a:r>
            <a:br>
              <a:rPr lang="en-US" altLang="pt-PT" b="1" dirty="0" smtClean="0"/>
            </a:br>
            <a:r>
              <a:rPr lang="en-US" altLang="pt-PT" i="1" dirty="0" smtClean="0"/>
              <a:t>€ 3,4 MIL MILHÕES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EUROPA CRIATIVA</a:t>
            </a:r>
            <a:br>
              <a:rPr lang="en-US" altLang="pt-PT" b="1" dirty="0" smtClean="0"/>
            </a:br>
            <a:r>
              <a:rPr lang="en-US" altLang="pt-PT" i="1" dirty="0" smtClean="0"/>
              <a:t>€ 1,4 MIL MILHÕES</a:t>
            </a:r>
            <a:endParaRPr lang="en-US" altLang="pt-PT" b="1" i="1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COSME 2014-2020</a:t>
            </a:r>
            <a:r>
              <a:rPr lang="en-US" altLang="pt-PT" dirty="0" smtClean="0"/>
              <a:t/>
            </a:r>
            <a:br>
              <a:rPr lang="en-US" altLang="pt-PT" dirty="0" smtClean="0"/>
            </a:br>
            <a:r>
              <a:rPr lang="en-US" altLang="pt-PT" i="1" dirty="0" smtClean="0"/>
              <a:t>€ 2.300 MILHÕES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HORIZONTE 2020</a:t>
            </a:r>
            <a:br>
              <a:rPr lang="en-US" altLang="pt-PT" b="1" dirty="0" smtClean="0"/>
            </a:br>
            <a:r>
              <a:rPr lang="en-US" altLang="pt-PT" i="1" dirty="0" smtClean="0"/>
              <a:t>€ 77 MIL MILHÕES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CONHECIMENTO DO MEIO MARINHO 2020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pt-PT" b="1" dirty="0" smtClean="0"/>
              <a:t>PROGRAMA DE SAÚDE PARA O CRESCIMENTO 2014-2020</a:t>
            </a:r>
            <a:r>
              <a:rPr lang="en-US" altLang="pt-PT" dirty="0" smtClean="0"/>
              <a:t/>
            </a:r>
            <a:br>
              <a:rPr lang="en-US" altLang="pt-PT" dirty="0" smtClean="0"/>
            </a:br>
            <a:r>
              <a:rPr lang="en-US" altLang="pt-PT" i="1" dirty="0" smtClean="0"/>
              <a:t>€ 446 MILHÕES </a:t>
            </a:r>
          </a:p>
        </p:txBody>
      </p:sp>
    </p:spTree>
    <p:extLst>
      <p:ext uri="{BB962C8B-B14F-4D97-AF65-F5344CB8AC3E}">
        <p14:creationId xmlns:p14="http://schemas.microsoft.com/office/powerpoint/2010/main" val="292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79" y="1401096"/>
            <a:ext cx="2417494" cy="3325762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57" y="1322763"/>
            <a:ext cx="2688847" cy="369906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0" y="1209367"/>
            <a:ext cx="3028570" cy="4166422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5" y="273388"/>
            <a:ext cx="688994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97" y="887360"/>
            <a:ext cx="3693832" cy="1659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962" y="4530566"/>
            <a:ext cx="3559752" cy="526896"/>
          </a:xfrm>
          <a:prstGeom prst="rect">
            <a:avLst/>
          </a:prstGeom>
          <a:solidFill>
            <a:schemeClr val="tx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b="1" dirty="0" smtClean="0">
                <a:solidFill>
                  <a:srgbClr val="033081"/>
                </a:solidFill>
              </a:rPr>
              <a:t>JOSEMANUEL.FERNANDES</a:t>
            </a:r>
          </a:p>
          <a:p>
            <a:pPr>
              <a:lnSpc>
                <a:spcPts val="1660"/>
              </a:lnSpc>
            </a:pPr>
            <a:r>
              <a:rPr lang="pt-PT" sz="2000" dirty="0" smtClean="0">
                <a:solidFill>
                  <a:srgbClr val="033081"/>
                </a:solidFill>
              </a:rPr>
              <a:t>@EUROPARL.EUROPA.EU</a:t>
            </a:r>
            <a:endParaRPr lang="en-US" sz="2000" dirty="0">
              <a:solidFill>
                <a:srgbClr val="03308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962" y="4186130"/>
            <a:ext cx="4477888" cy="308887"/>
          </a:xfrm>
          <a:prstGeom prst="rect">
            <a:avLst/>
          </a:prstGeom>
          <a:solidFill>
            <a:schemeClr val="tx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dirty="0" smtClean="0">
                <a:solidFill>
                  <a:srgbClr val="033081"/>
                </a:solidFill>
              </a:rPr>
              <a:t>FACEBOOK.COM/</a:t>
            </a:r>
            <a:r>
              <a:rPr lang="pt-PT" sz="2000" b="1" dirty="0" smtClean="0">
                <a:solidFill>
                  <a:srgbClr val="033081"/>
                </a:solidFill>
              </a:rPr>
              <a:t>JMFERNANDES.EU</a:t>
            </a:r>
            <a:endParaRPr lang="en-US" sz="2000" b="1" dirty="0">
              <a:solidFill>
                <a:srgbClr val="03308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962" y="3841694"/>
            <a:ext cx="3934855" cy="308887"/>
          </a:xfrm>
          <a:prstGeom prst="rect">
            <a:avLst/>
          </a:prstGeom>
          <a:solidFill>
            <a:schemeClr val="tx1"/>
          </a:solidFill>
        </p:spPr>
        <p:txBody>
          <a:bodyPr wrap="none" lIns="18000" tIns="72000" rIns="18000" bIns="18000" anchor="t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pt-PT" sz="2000" b="1" dirty="0" smtClean="0">
                <a:solidFill>
                  <a:srgbClr val="033081"/>
                </a:solidFill>
              </a:rPr>
              <a:t>JOSEMANUELFERNANDES.EU</a:t>
            </a:r>
            <a:endParaRPr lang="en-US" sz="2000" b="1" dirty="0">
              <a:solidFill>
                <a:srgbClr val="033081"/>
              </a:solidFill>
            </a:endParaRPr>
          </a:p>
        </p:txBody>
      </p:sp>
      <p:pic>
        <p:nvPicPr>
          <p:cNvPr id="10" name="Picture 9" descr="verticalJmf_cor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806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hlinkClick r:id="rId2"/>
          </p:cNvPr>
          <p:cNvSpPr txBox="1"/>
          <p:nvPr/>
        </p:nvSpPr>
        <p:spPr>
          <a:xfrm>
            <a:off x="8419157" y="6628566"/>
            <a:ext cx="25648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201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55" y="456011"/>
            <a:ext cx="1291226" cy="1156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66882" y="976515"/>
            <a:ext cx="2034656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en-US" sz="2000" dirty="0" smtClean="0"/>
              <a:t>QUEM </a:t>
            </a:r>
            <a:r>
              <a:rPr lang="pt-PT" sz="2000" dirty="0" smtClean="0"/>
              <a:t>É O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MAIOR DOADOR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MUNDIAL?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97" y="5907044"/>
            <a:ext cx="721522" cy="721522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07852"/>
              </p:ext>
            </p:extLst>
          </p:nvPr>
        </p:nvGraphicFramePr>
        <p:xfrm>
          <a:off x="226589" y="2206582"/>
          <a:ext cx="9431338" cy="507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6247515" y="2505873"/>
            <a:ext cx="2582160" cy="590981"/>
          </a:xfrm>
          <a:prstGeom prst="rect">
            <a:avLst/>
          </a:prstGeom>
          <a:gradFill flip="none" rotWithShape="1">
            <a:gsLst>
              <a:gs pos="0">
                <a:srgbClr val="F3F3F3">
                  <a:alpha val="0"/>
                </a:srgbClr>
              </a:gs>
              <a:gs pos="84000">
                <a:srgbClr val="F3F3F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" animBg="0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hlinkClick r:id="rId2"/>
          </p:cNvPr>
          <p:cNvSpPr txBox="1"/>
          <p:nvPr/>
        </p:nvSpPr>
        <p:spPr>
          <a:xfrm>
            <a:off x="8419157" y="6628566"/>
            <a:ext cx="25648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2012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12" y="357718"/>
            <a:ext cx="1348712" cy="1301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55" y="6223237"/>
            <a:ext cx="895484" cy="405329"/>
          </a:xfrm>
          <a:prstGeom prst="rect">
            <a:avLst/>
          </a:prstGeom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992621"/>
              </p:ext>
            </p:extLst>
          </p:nvPr>
        </p:nvGraphicFramePr>
        <p:xfrm>
          <a:off x="226589" y="2206582"/>
          <a:ext cx="9431338" cy="507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098884" y="2505873"/>
            <a:ext cx="2582160" cy="590981"/>
          </a:xfrm>
          <a:prstGeom prst="rect">
            <a:avLst/>
          </a:prstGeom>
          <a:gradFill flip="none" rotWithShape="1">
            <a:gsLst>
              <a:gs pos="0">
                <a:srgbClr val="F3F3F3">
                  <a:alpha val="0"/>
                </a:srgbClr>
              </a:gs>
              <a:gs pos="84000">
                <a:srgbClr val="F3F3F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366882" y="976515"/>
            <a:ext cx="2048121" cy="74490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72000" rIns="18000" bIns="18000" anchor="ctr" anchorCtr="0">
            <a:spAutoFit/>
          </a:bodyPr>
          <a:lstStyle/>
          <a:p>
            <a:pPr>
              <a:lnSpc>
                <a:spcPts val="1660"/>
              </a:lnSpc>
            </a:pPr>
            <a:r>
              <a:rPr lang="en-US" sz="2000" dirty="0" smtClean="0"/>
              <a:t>QUEM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GASTA</a:t>
            </a:r>
            <a:r>
              <a:rPr lang="pt-PT" sz="2000" dirty="0"/>
              <a:t> </a:t>
            </a:r>
            <a:r>
              <a:rPr lang="pt-PT" sz="2000" dirty="0" smtClean="0"/>
              <a:t>MAIS EM</a:t>
            </a:r>
          </a:p>
          <a:p>
            <a:pPr>
              <a:lnSpc>
                <a:spcPts val="1660"/>
              </a:lnSpc>
            </a:pPr>
            <a:r>
              <a:rPr lang="pt-PT" sz="2000" dirty="0" smtClean="0"/>
              <a:t>DESPESA SOCIAL?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 animBg="0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Desafios</a:t>
            </a:r>
            <a:r>
              <a:rPr lang="en-US" dirty="0" smtClean="0"/>
              <a:t> pol</a:t>
            </a:r>
            <a:r>
              <a:rPr lang="pt-PT" dirty="0" err="1" smtClean="0"/>
              <a:t>í</a:t>
            </a:r>
            <a:r>
              <a:rPr lang="en-US" dirty="0" err="1" smtClean="0"/>
              <a:t>ticos</a:t>
            </a:r>
            <a:r>
              <a:rPr lang="en-US" dirty="0" smtClean="0"/>
              <a:t> </a:t>
            </a:r>
            <a:r>
              <a:rPr lang="en-US" dirty="0" err="1" smtClean="0"/>
              <a:t>globais</a:t>
            </a:r>
            <a:r>
              <a:rPr lang="en-US" dirty="0" smtClean="0"/>
              <a:t>?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49113" y="2645677"/>
            <a:ext cx="1973099" cy="2386323"/>
            <a:chOff x="1549113" y="2645677"/>
            <a:chExt cx="1973099" cy="23863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129" y="2645677"/>
              <a:ext cx="1557066" cy="155851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49113" y="4723113"/>
              <a:ext cx="1973099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US" sz="2000" dirty="0" smtClean="0"/>
                <a:t>GLOBALIZAÇ</a:t>
              </a:r>
              <a:r>
                <a:rPr lang="pt-PT" sz="2000" dirty="0" err="1" smtClean="0"/>
                <a:t>Ã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95448" y="2620697"/>
            <a:ext cx="1558948" cy="2847320"/>
            <a:chOff x="3795448" y="2620697"/>
            <a:chExt cx="1558948" cy="28473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273" y="2620697"/>
              <a:ext cx="999298" cy="161660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795448" y="4723113"/>
              <a:ext cx="1558948" cy="7449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US" sz="2000" dirty="0"/>
                <a:t>ESCASSEZ </a:t>
              </a:r>
              <a:r>
                <a:rPr lang="en-US" sz="2000" dirty="0" smtClean="0"/>
                <a:t>DE</a:t>
              </a:r>
            </a:p>
            <a:p>
              <a:pPr>
                <a:lnSpc>
                  <a:spcPts val="1660"/>
                </a:lnSpc>
              </a:pPr>
              <a:r>
                <a:rPr lang="en-US" sz="2000" dirty="0" smtClean="0"/>
                <a:t>RECURSOS</a:t>
              </a:r>
            </a:p>
            <a:p>
              <a:pPr>
                <a:lnSpc>
                  <a:spcPts val="1660"/>
                </a:lnSpc>
              </a:pPr>
              <a:r>
                <a:rPr lang="en-US" sz="2000" dirty="0" smtClean="0"/>
                <a:t>NATURAIS</a:t>
              </a:r>
              <a:endParaRPr lang="en-US" sz="2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97422" y="2719453"/>
            <a:ext cx="1962076" cy="2530555"/>
            <a:chOff x="5897422" y="2719453"/>
            <a:chExt cx="1962076" cy="25305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422" y="2719453"/>
              <a:ext cx="1962076" cy="15178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100463" y="4723112"/>
              <a:ext cx="1555998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US" sz="2000" dirty="0" smtClean="0"/>
                <a:t>ALTERAÇ</a:t>
              </a:r>
              <a:r>
                <a:rPr lang="pt-PT" sz="2000" dirty="0" err="1" smtClean="0"/>
                <a:t>Õ</a:t>
              </a:r>
              <a:r>
                <a:rPr lang="en-US" sz="2000" dirty="0" smtClean="0"/>
                <a:t>ES</a:t>
              </a:r>
            </a:p>
            <a:p>
              <a:pPr>
                <a:lnSpc>
                  <a:spcPts val="1660"/>
                </a:lnSpc>
              </a:pPr>
              <a:r>
                <a:rPr lang="en-US" sz="2000" dirty="0" smtClean="0"/>
                <a:t>CLIMÁTICAS</a:t>
              </a:r>
              <a:endParaRPr lang="en-US" sz="2000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DESAFIOS POLÍTICOS DA UE?</a:t>
            </a:r>
            <a:endParaRPr lang="pt-PT" dirty="0"/>
          </a:p>
        </p:txBody>
      </p:sp>
      <p:grpSp>
        <p:nvGrpSpPr>
          <p:cNvPr id="5" name="Group 4"/>
          <p:cNvGrpSpPr/>
          <p:nvPr/>
        </p:nvGrpSpPr>
        <p:grpSpPr>
          <a:xfrm>
            <a:off x="5438609" y="2952760"/>
            <a:ext cx="2544667" cy="2188245"/>
            <a:chOff x="5438609" y="2952760"/>
            <a:chExt cx="2544667" cy="2188245"/>
          </a:xfrm>
        </p:grpSpPr>
        <p:sp>
          <p:nvSpPr>
            <p:cNvPr id="9" name="Rectangle 8"/>
            <p:cNvSpPr/>
            <p:nvPr/>
          </p:nvSpPr>
          <p:spPr>
            <a:xfrm>
              <a:off x="5438609" y="4614109"/>
              <a:ext cx="2544667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APROVISIONAMENTO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ENERGÉTICO</a:t>
              </a:r>
              <a:endParaRPr lang="en-US" sz="20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03" y="2952760"/>
              <a:ext cx="2100070" cy="93317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621906" y="2630933"/>
            <a:ext cx="1558845" cy="2510072"/>
            <a:chOff x="3621906" y="2630933"/>
            <a:chExt cx="1558845" cy="2510072"/>
          </a:xfrm>
        </p:grpSpPr>
        <p:sp>
          <p:nvSpPr>
            <p:cNvPr id="8" name="Rectangle 7"/>
            <p:cNvSpPr/>
            <p:nvPr/>
          </p:nvSpPr>
          <p:spPr>
            <a:xfrm>
              <a:off x="3634050" y="4614109"/>
              <a:ext cx="1546701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en-US" sz="2000" dirty="0" smtClean="0"/>
                <a:t>GEST</a:t>
              </a:r>
              <a:r>
                <a:rPr lang="pt-PT" sz="2000" dirty="0" smtClean="0"/>
                <a:t>ÃO DAS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MIGRAÇÕES</a:t>
              </a:r>
              <a:endParaRPr lang="en-US" sz="20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1906" y="2630933"/>
              <a:ext cx="1554980" cy="159207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60917" y="2642740"/>
            <a:ext cx="2214447" cy="2498265"/>
            <a:chOff x="1260917" y="2642740"/>
            <a:chExt cx="2214447" cy="2498265"/>
          </a:xfrm>
        </p:grpSpPr>
        <p:sp>
          <p:nvSpPr>
            <p:cNvPr id="7" name="Rectangle 6"/>
            <p:cNvSpPr/>
            <p:nvPr/>
          </p:nvSpPr>
          <p:spPr>
            <a:xfrm>
              <a:off x="1260917" y="4614109"/>
              <a:ext cx="2214447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ENVELHECIMENTO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DA POPULAÇÃO</a:t>
              </a:r>
              <a:endParaRPr lang="en-US" sz="20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2445" y="2642740"/>
              <a:ext cx="771386" cy="1553216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F211-EC49-7A44-BEB4-8C1F98FA0D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3" b="2973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>
              <a:gsLst>
                <a:gs pos="29000">
                  <a:srgbClr val="033081">
                    <a:alpha val="0"/>
                  </a:srgbClr>
                </a:gs>
                <a:gs pos="48000">
                  <a:srgbClr val="033081">
                    <a:lumMod val="100000"/>
                    <a:alpha val="50000"/>
                  </a:srgb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36932" y="2517233"/>
            <a:ext cx="1743165" cy="2623772"/>
            <a:chOff x="1473422" y="2517233"/>
            <a:chExt cx="1743165" cy="2623772"/>
          </a:xfrm>
        </p:grpSpPr>
        <p:sp>
          <p:nvSpPr>
            <p:cNvPr id="4" name="Rectangle 3"/>
            <p:cNvSpPr/>
            <p:nvPr/>
          </p:nvSpPr>
          <p:spPr>
            <a:xfrm>
              <a:off x="1473422" y="4614109"/>
              <a:ext cx="1743165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CRESCIMENTO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INTELIGENTE</a:t>
              </a:r>
              <a:endParaRPr lang="en-US" sz="20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182" y="2671677"/>
              <a:ext cx="1584432" cy="15024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73422" y="2517233"/>
              <a:ext cx="220697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1.</a:t>
              </a:r>
              <a:endParaRPr lang="en-US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03340" y="2517233"/>
            <a:ext cx="1743165" cy="2623772"/>
            <a:chOff x="3703340" y="2517233"/>
            <a:chExt cx="1743165" cy="2623772"/>
          </a:xfrm>
        </p:grpSpPr>
        <p:sp>
          <p:nvSpPr>
            <p:cNvPr id="5" name="Rectangle 4"/>
            <p:cNvSpPr/>
            <p:nvPr/>
          </p:nvSpPr>
          <p:spPr>
            <a:xfrm>
              <a:off x="3703340" y="4614109"/>
              <a:ext cx="1743165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CRESCIMENTO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SUSTENTÁVEL</a:t>
              </a:r>
              <a:endParaRPr lang="en-US" sz="2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248" y="2713426"/>
              <a:ext cx="830264" cy="141184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703340" y="2517233"/>
              <a:ext cx="220697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2.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71716" y="2517233"/>
            <a:ext cx="1743165" cy="2623772"/>
            <a:chOff x="5877416" y="2517233"/>
            <a:chExt cx="1743165" cy="2623772"/>
          </a:xfrm>
        </p:grpSpPr>
        <p:sp>
          <p:nvSpPr>
            <p:cNvPr id="6" name="Rectangle 5"/>
            <p:cNvSpPr/>
            <p:nvPr/>
          </p:nvSpPr>
          <p:spPr>
            <a:xfrm>
              <a:off x="5877416" y="4614109"/>
              <a:ext cx="1743165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CRESCIMENTO</a:t>
              </a:r>
            </a:p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INCLUSIVO</a:t>
              </a:r>
              <a:endParaRPr lang="en-US" sz="20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553" y="2713426"/>
              <a:ext cx="1158890" cy="14118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877416" y="2517233"/>
              <a:ext cx="220697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pt-PT" sz="2000" dirty="0" smtClean="0"/>
                <a:t>3.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88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3" b="2973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>
              <a:gsLst>
                <a:gs pos="29000">
                  <a:srgbClr val="033081">
                    <a:alpha val="0"/>
                  </a:srgbClr>
                </a:gs>
                <a:gs pos="48000">
                  <a:srgbClr val="033081">
                    <a:lumMod val="100000"/>
                    <a:alpha val="50000"/>
                  </a:srgb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77913" y="2632228"/>
            <a:ext cx="3927610" cy="3961191"/>
            <a:chOff x="1277913" y="2632228"/>
            <a:chExt cx="3927610" cy="3961191"/>
          </a:xfrm>
        </p:grpSpPr>
        <p:sp>
          <p:nvSpPr>
            <p:cNvPr id="18" name="TextBox 17"/>
            <p:cNvSpPr txBox="1"/>
            <p:nvPr/>
          </p:nvSpPr>
          <p:spPr>
            <a:xfrm>
              <a:off x="1277913" y="4242910"/>
              <a:ext cx="2944071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 AGENDA DIGITAL PARA A EUROPA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77913" y="4519429"/>
              <a:ext cx="2490870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UMA UNIÃO DA INOVAÇÃO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77913" y="4797495"/>
              <a:ext cx="2543705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JUVENTUDE EM MOVIMENTO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77913" y="5074014"/>
              <a:ext cx="2162126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4. UMA EUROPA EFICIENTE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77913" y="5352080"/>
              <a:ext cx="2833464" cy="467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5. UMA POLÍTICA </a:t>
              </a:r>
              <a:r>
                <a:rPr lang="pt-PT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INDUSTRIAL</a:t>
              </a:r>
            </a:p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pt-PT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PARA </a:t>
              </a:r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ERA DA GLOBALIZAÇÃO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7913" y="5846852"/>
              <a:ext cx="3316160" cy="467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6. AGENDA PARA </a:t>
              </a:r>
              <a:r>
                <a:rPr lang="pt-PT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NOVAS</a:t>
              </a:r>
            </a:p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pt-PT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QUALIFICAÇÕES </a:t>
              </a:r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 NOVOS EMPREGOS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77913" y="6341624"/>
              <a:ext cx="3927610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7. PLATAFORMA </a:t>
              </a:r>
              <a:r>
                <a:rPr lang="pt-PT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EUROPEIA CONTRA </a:t>
              </a:r>
              <a:r>
                <a:rPr lang="pt-P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POBREZA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18719" y="2632228"/>
              <a:ext cx="580444" cy="85103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281890" y="3676026"/>
              <a:ext cx="1654103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dirty="0" smtClean="0"/>
                <a:t>7 INICIATIVAS:</a:t>
              </a:r>
              <a:endParaRPr lang="en-US" sz="20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83489" y="2419608"/>
            <a:ext cx="2296795" cy="1789204"/>
            <a:chOff x="3283489" y="2419608"/>
            <a:chExt cx="2296795" cy="178920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894" y="2419608"/>
              <a:ext cx="1150661" cy="10859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810445" y="3681916"/>
              <a:ext cx="1769839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dirty="0" smtClean="0"/>
                <a:t>INICIATIVAS</a:t>
              </a:r>
            </a:p>
            <a:p>
              <a:pPr>
                <a:lnSpc>
                  <a:spcPts val="1660"/>
                </a:lnSpc>
              </a:pPr>
              <a:r>
                <a:rPr lang="pt-PT" sz="2000" dirty="0" smtClean="0"/>
                <a:t>DOS MEMBROS</a:t>
              </a:r>
              <a:endParaRPr lang="en-US" sz="2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83489" y="3681916"/>
              <a:ext cx="185431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dirty="0"/>
                <a:t>+</a:t>
              </a:r>
              <a:endParaRPr lang="en-US" sz="20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51153" y="2555015"/>
            <a:ext cx="2767624" cy="3497923"/>
            <a:chOff x="5851153" y="2555015"/>
            <a:chExt cx="2767624" cy="34979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557" y="2555015"/>
              <a:ext cx="759670" cy="95054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851153" y="3681916"/>
              <a:ext cx="185431" cy="308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dirty="0" smtClean="0"/>
                <a:t>=</a:t>
              </a:r>
              <a:endParaRPr lang="en-US" sz="2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11804" y="3681916"/>
              <a:ext cx="1657949" cy="526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72000" rIns="18000" bIns="18000" anchor="ctr" anchorCtr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pt-PT" sz="2000" dirty="0" smtClean="0"/>
                <a:t>5 OBJECTIVOS</a:t>
              </a:r>
              <a:endParaRPr lang="en-US" sz="2000" dirty="0"/>
            </a:p>
            <a:p>
              <a:pPr>
                <a:lnSpc>
                  <a:spcPts val="1660"/>
                </a:lnSpc>
              </a:pPr>
              <a:r>
                <a:rPr lang="en-US" sz="2000" dirty="0" smtClean="0"/>
                <a:t>PARA 2015</a:t>
              </a:r>
              <a:endParaRPr lang="pt-PT" sz="2000" dirty="0" smtClean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11804" y="4242910"/>
              <a:ext cx="997833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/>
                <a:t>1. </a:t>
              </a:r>
              <a:r>
                <a:rPr lang="pt-PT" sz="1400" dirty="0" smtClean="0"/>
                <a:t>EMPREGO</a:t>
              </a:r>
              <a:endParaRPr lang="pt-PT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11804" y="4519429"/>
              <a:ext cx="1612681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/>
                <a:t>2. </a:t>
              </a:r>
              <a:r>
                <a:rPr lang="pt-PT" sz="1400" dirty="0" smtClean="0"/>
                <a:t>I&amp;D E INOVAÇÃO</a:t>
              </a:r>
              <a:endParaRPr lang="pt-PT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11804" y="4797495"/>
              <a:ext cx="2306973" cy="467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 smtClean="0"/>
                <a:t>3</a:t>
              </a:r>
              <a:r>
                <a:rPr lang="pt-PT" sz="1400" dirty="0"/>
                <a:t>. </a:t>
              </a:r>
              <a:r>
                <a:rPr lang="pt-PT" sz="1400" dirty="0" smtClean="0"/>
                <a:t>ALTERAÇÕES CLIMÁTICAS</a:t>
              </a:r>
            </a:p>
            <a:p>
              <a:pPr marL="133350" indent="-133350"/>
              <a:r>
                <a:rPr lang="pt-PT" sz="1400" dirty="0"/>
                <a:t> </a:t>
              </a:r>
              <a:r>
                <a:rPr lang="pt-PT" sz="1400" dirty="0" smtClean="0"/>
                <a:t>  E ENERGIA </a:t>
              </a:r>
              <a:endParaRPr lang="pt-PT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11804" y="5303366"/>
              <a:ext cx="1194489" cy="251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/>
                <a:t>4. </a:t>
              </a:r>
              <a:r>
                <a:rPr lang="pt-PT" sz="1400" dirty="0" smtClean="0"/>
                <a:t>EDUCAÇÃO</a:t>
              </a:r>
              <a:endParaRPr lang="pt-PT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11804" y="5585699"/>
              <a:ext cx="1751565" cy="467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 rtlCol="0">
              <a:spAutoFit/>
            </a:bodyPr>
            <a:lstStyle/>
            <a:p>
              <a:pPr marL="133350" indent="-133350"/>
              <a:r>
                <a:rPr lang="pt-PT" sz="1400" dirty="0"/>
                <a:t>5. </a:t>
              </a:r>
              <a:r>
                <a:rPr lang="pt-PT" sz="1400" dirty="0" smtClean="0"/>
                <a:t>POBREZA E</a:t>
              </a:r>
            </a:p>
            <a:p>
              <a:pPr marL="133350" indent="-133350"/>
              <a:r>
                <a:rPr lang="pt-PT" sz="1400" dirty="0"/>
                <a:t> </a:t>
              </a:r>
              <a:r>
                <a:rPr lang="pt-PT" sz="1400" dirty="0" smtClean="0"/>
                <a:t>  EXCLUSÃO SOCIAL</a:t>
              </a:r>
              <a:endParaRPr lang="pt-P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5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Custom 3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8A9CB5"/>
      </a:accent2>
      <a:accent3>
        <a:srgbClr val="C96731"/>
      </a:accent3>
      <a:accent4>
        <a:srgbClr val="71AB77"/>
      </a:accent4>
      <a:accent5>
        <a:srgbClr val="87795D"/>
      </a:accent5>
      <a:accent6>
        <a:srgbClr val="A0988C"/>
      </a:accent6>
      <a:hlink>
        <a:srgbClr val="7F7F7F"/>
      </a:hlink>
      <a:folHlink>
        <a:srgbClr val="7F7F7F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8719</TotalTime>
  <Words>751</Words>
  <Application>Microsoft Office PowerPoint</Application>
  <PresentationFormat>Apresentação no Ecrã (4:3)</PresentationFormat>
  <Paragraphs>367</Paragraphs>
  <Slides>35</Slides>
  <Notes>7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1" baseType="lpstr">
      <vt:lpstr>MS PGothic</vt:lpstr>
      <vt:lpstr>Arial</vt:lpstr>
      <vt:lpstr>Calibri</vt:lpstr>
      <vt:lpstr>Franklin Gothic Book</vt:lpstr>
      <vt:lpstr>Gill Sans MT</vt:lpstr>
      <vt:lpstr>Parcel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 políticos globais? </vt:lpstr>
      <vt:lpstr>DESAFIOS POLÍTICOS DA UE?</vt:lpstr>
      <vt:lpstr>Apresentação do PowerPoint</vt:lpstr>
      <vt:lpstr>Apresentação do PowerPoint</vt:lpstr>
      <vt:lpstr>Apresentação do PowerPoint</vt:lpstr>
      <vt:lpstr>Apresentação do PowerPoint</vt:lpstr>
      <vt:lpstr>Recursos disponíveis</vt:lpstr>
      <vt:lpstr>Apresentação do PowerPoint</vt:lpstr>
      <vt:lpstr>Estados unidos da américa</vt:lpstr>
      <vt:lpstr>União europeia - qual é a % do PIB? -</vt:lpstr>
      <vt:lpstr>orçamento da ue - 143 mil milhões de EUros -</vt:lpstr>
      <vt:lpstr>Modelo de financiamento - LIMITES DAS RECEITAS E DESPESAS-</vt:lpstr>
      <vt:lpstr>Orçamento da UE - Maiores contribuidores -</vt:lpstr>
      <vt:lpstr>QUAIS SÃO OS PROBLEMAS DA INEXISTÊNCIA DE Verdadeiros recursos próprios?</vt:lpstr>
      <vt:lpstr>Quadro financeiro plurianual</vt:lpstr>
      <vt:lpstr>QFP - 2014-2020 -</vt:lpstr>
      <vt:lpstr>Apresentação do PowerPoint</vt:lpstr>
      <vt:lpstr>POLíTICA DE COESÃO</vt:lpstr>
      <vt:lpstr>Política de coesão</vt:lpstr>
      <vt:lpstr>SIMULAÇÃO DE ELEGIBILIDADE </vt:lpstr>
      <vt:lpstr>POLÍTICA DE COESÃO - PORTUGAL -</vt:lpstr>
      <vt:lpstr>Apresentação do PowerPoint</vt:lpstr>
      <vt:lpstr>Política de coesão - taxa máxima de cofinanciamento -</vt:lpstr>
      <vt:lpstr>Apresentação do PowerPoint</vt:lpstr>
      <vt:lpstr>Apresentação do PowerPoint</vt:lpstr>
      <vt:lpstr>Apresentação do PowerPoint</vt:lpstr>
      <vt:lpstr>Apresentação do PowerPoint</vt:lpstr>
      <vt:lpstr>OUTROS FUNDOS E PROGRAMAS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Adriano Assis Pinheiro Martins</dc:creator>
  <cp:lastModifiedBy>Luis Filipe Dias</cp:lastModifiedBy>
  <cp:revision>139</cp:revision>
  <cp:lastPrinted>2016-04-14T21:43:17Z</cp:lastPrinted>
  <dcterms:created xsi:type="dcterms:W3CDTF">2016-04-07T14:55:29Z</dcterms:created>
  <dcterms:modified xsi:type="dcterms:W3CDTF">2016-04-16T13:48:11Z</dcterms:modified>
</cp:coreProperties>
</file>