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83" r:id="rId4"/>
    <p:sldId id="261" r:id="rId5"/>
    <p:sldId id="273" r:id="rId6"/>
    <p:sldId id="274" r:id="rId7"/>
    <p:sldId id="276" r:id="rId8"/>
    <p:sldId id="281" r:id="rId9"/>
    <p:sldId id="282" r:id="rId10"/>
    <p:sldId id="277" r:id="rId11"/>
    <p:sldId id="278" r:id="rId12"/>
    <p:sldId id="275" r:id="rId13"/>
    <p:sldId id="279" r:id="rId14"/>
    <p:sldId id="284" r:id="rId15"/>
    <p:sldId id="266" r:id="rId16"/>
    <p:sldId id="271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81" autoAdjust="0"/>
  </p:normalViewPr>
  <p:slideViewPr>
    <p:cSldViewPr snapToGrid="0" showGuides="1">
      <p:cViewPr varScale="1">
        <p:scale>
          <a:sx n="62" d="100"/>
          <a:sy n="62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Relationship Id="rId4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34303-EACB-4451-8351-117AE390BB76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13480CED-B822-4201-BB4D-EC1ED8277C66}">
      <dgm:prSet phldrT="[Text]"/>
      <dgm:spPr/>
      <dgm:t>
        <a:bodyPr/>
        <a:lstStyle/>
        <a:p>
          <a:r>
            <a:rPr lang="pt-PT" b="1" dirty="0" smtClean="0"/>
            <a:t>Melhorar a mobilidade laboral</a:t>
          </a:r>
          <a:endParaRPr lang="en-GB" b="1" dirty="0"/>
        </a:p>
      </dgm:t>
    </dgm:pt>
    <dgm:pt modelId="{7F12345B-315A-4F0E-8C15-CF449F06C4B2}" type="parTrans" cxnId="{46361CDA-D547-4DD7-A85F-593559EBBC9F}">
      <dgm:prSet/>
      <dgm:spPr/>
      <dgm:t>
        <a:bodyPr/>
        <a:lstStyle/>
        <a:p>
          <a:endParaRPr lang="en-GB"/>
        </a:p>
      </dgm:t>
    </dgm:pt>
    <dgm:pt modelId="{326221DC-D6A0-4786-B9B6-0BC7ED8F74BD}" type="sibTrans" cxnId="{46361CDA-D547-4DD7-A85F-593559EBBC9F}">
      <dgm:prSet/>
      <dgm:spPr/>
      <dgm:t>
        <a:bodyPr/>
        <a:lstStyle/>
        <a:p>
          <a:endParaRPr lang="en-GB"/>
        </a:p>
      </dgm:t>
    </dgm:pt>
    <dgm:pt modelId="{726CA11E-7B06-4BBF-B37F-089ED7C7D4F2}">
      <dgm:prSet phldrT="[Text]"/>
      <dgm:spPr/>
      <dgm:t>
        <a:bodyPr/>
        <a:lstStyle/>
        <a:p>
          <a:r>
            <a:rPr lang="pt-PT" b="1" dirty="0" smtClean="0"/>
            <a:t>Reforçar  competência académica e profissional</a:t>
          </a:r>
          <a:endParaRPr lang="en-GB" b="1" dirty="0"/>
        </a:p>
      </dgm:t>
    </dgm:pt>
    <dgm:pt modelId="{460EE40A-0DB4-4978-BEE0-6210BF59A07D}" type="parTrans" cxnId="{C128D5D2-0A82-4E38-B949-BE7DCC4F3810}">
      <dgm:prSet/>
      <dgm:spPr/>
      <dgm:t>
        <a:bodyPr/>
        <a:lstStyle/>
        <a:p>
          <a:endParaRPr lang="en-GB"/>
        </a:p>
      </dgm:t>
    </dgm:pt>
    <dgm:pt modelId="{0634D861-EFBC-4FD7-8B76-A8D30DCDCA68}" type="sibTrans" cxnId="{C128D5D2-0A82-4E38-B949-BE7DCC4F3810}">
      <dgm:prSet/>
      <dgm:spPr/>
      <dgm:t>
        <a:bodyPr/>
        <a:lstStyle/>
        <a:p>
          <a:endParaRPr lang="en-GB"/>
        </a:p>
      </dgm:t>
    </dgm:pt>
    <dgm:pt modelId="{AF7F79FB-B43B-4F63-BD0B-107160E062ED}">
      <dgm:prSet phldrT="[Text]"/>
      <dgm:spPr/>
      <dgm:t>
        <a:bodyPr/>
        <a:lstStyle/>
        <a:p>
          <a:r>
            <a:rPr lang="pt-PT" b="1" dirty="0" smtClean="0"/>
            <a:t>Modernizar a educação e formação</a:t>
          </a:r>
          <a:endParaRPr lang="en-GB" b="1" dirty="0"/>
        </a:p>
      </dgm:t>
    </dgm:pt>
    <dgm:pt modelId="{F5B57ACD-D90F-42CC-9172-B5BBFFD2347B}" type="parTrans" cxnId="{0C2F67D7-7A76-46EC-AAFC-7952AFD23CF7}">
      <dgm:prSet/>
      <dgm:spPr/>
      <dgm:t>
        <a:bodyPr/>
        <a:lstStyle/>
        <a:p>
          <a:endParaRPr lang="en-GB"/>
        </a:p>
      </dgm:t>
    </dgm:pt>
    <dgm:pt modelId="{145617A6-6F60-4455-B3A4-390C303E5AD7}" type="sibTrans" cxnId="{0C2F67D7-7A76-46EC-AAFC-7952AFD23CF7}">
      <dgm:prSet/>
      <dgm:spPr/>
      <dgm:t>
        <a:bodyPr/>
        <a:lstStyle/>
        <a:p>
          <a:endParaRPr lang="en-GB"/>
        </a:p>
      </dgm:t>
    </dgm:pt>
    <dgm:pt modelId="{8AB68EB7-F470-4042-BAA2-8C6397026DD6}">
      <dgm:prSet/>
      <dgm:spPr/>
      <dgm:t>
        <a:bodyPr/>
        <a:lstStyle/>
        <a:p>
          <a:r>
            <a:rPr lang="pt-PT" b="1" dirty="0" smtClean="0"/>
            <a:t>Incentivar a prática desportiva e voluntariado</a:t>
          </a:r>
          <a:endParaRPr lang="en-GB" b="1" dirty="0"/>
        </a:p>
      </dgm:t>
    </dgm:pt>
    <dgm:pt modelId="{107FD074-712C-4807-9E66-8DDB388A54D1}" type="parTrans" cxnId="{4392166F-F0C5-4145-A53A-3E99D10E3B4F}">
      <dgm:prSet/>
      <dgm:spPr/>
      <dgm:t>
        <a:bodyPr/>
        <a:lstStyle/>
        <a:p>
          <a:endParaRPr lang="en-GB"/>
        </a:p>
      </dgm:t>
    </dgm:pt>
    <dgm:pt modelId="{AA72D292-E9D9-4535-9A9F-6C15A523CA5A}" type="sibTrans" cxnId="{4392166F-F0C5-4145-A53A-3E99D10E3B4F}">
      <dgm:prSet/>
      <dgm:spPr/>
      <dgm:t>
        <a:bodyPr/>
        <a:lstStyle/>
        <a:p>
          <a:endParaRPr lang="en-GB"/>
        </a:p>
      </dgm:t>
    </dgm:pt>
    <dgm:pt modelId="{B628E3C1-DF6B-431F-89BB-8A425B997602}" type="pres">
      <dgm:prSet presAssocID="{50534303-EACB-4451-8351-117AE390BB76}" presName="Name0" presStyleCnt="0">
        <dgm:presLayoutVars>
          <dgm:dir/>
          <dgm:resizeHandles val="exact"/>
        </dgm:presLayoutVars>
      </dgm:prSet>
      <dgm:spPr/>
    </dgm:pt>
    <dgm:pt modelId="{BBFD79F5-1127-45FC-AF3D-ADD68122AB89}" type="pres">
      <dgm:prSet presAssocID="{50534303-EACB-4451-8351-117AE390BB76}" presName="fgShape" presStyleLbl="fgShp" presStyleIdx="0" presStyleCnt="1" custScaleY="166667"/>
      <dgm:spPr>
        <a:solidFill>
          <a:srgbClr val="003476"/>
        </a:solidFill>
      </dgm:spPr>
    </dgm:pt>
    <dgm:pt modelId="{126829B0-DB4C-466E-AF97-6268C58855B0}" type="pres">
      <dgm:prSet presAssocID="{50534303-EACB-4451-8351-117AE390BB76}" presName="linComp" presStyleCnt="0"/>
      <dgm:spPr/>
    </dgm:pt>
    <dgm:pt modelId="{A6CE6898-7BD9-4349-80D7-0E384E20FCAD}" type="pres">
      <dgm:prSet presAssocID="{13480CED-B822-4201-BB4D-EC1ED8277C66}" presName="compNode" presStyleCnt="0"/>
      <dgm:spPr/>
    </dgm:pt>
    <dgm:pt modelId="{CA4FCAE3-36E4-46D5-90C4-C67D5D2BC7B0}" type="pres">
      <dgm:prSet presAssocID="{13480CED-B822-4201-BB4D-EC1ED8277C66}" presName="bkgdShape" presStyleLbl="node1" presStyleIdx="0" presStyleCnt="4"/>
      <dgm:spPr/>
      <dgm:t>
        <a:bodyPr/>
        <a:lstStyle/>
        <a:p>
          <a:endParaRPr lang="en-GB"/>
        </a:p>
      </dgm:t>
    </dgm:pt>
    <dgm:pt modelId="{CEFBEFA9-7451-47FA-9569-17720519B659}" type="pres">
      <dgm:prSet presAssocID="{13480CED-B822-4201-BB4D-EC1ED8277C6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950975-C722-4E82-84B8-49742F76487F}" type="pres">
      <dgm:prSet presAssocID="{13480CED-B822-4201-BB4D-EC1ED8277C66}" presName="invisiNode" presStyleLbl="node1" presStyleIdx="0" presStyleCnt="4"/>
      <dgm:spPr/>
    </dgm:pt>
    <dgm:pt modelId="{B412268C-01BA-4C97-909F-FBF698CEE3B8}" type="pres">
      <dgm:prSet presAssocID="{13480CED-B822-4201-BB4D-EC1ED8277C66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BBAA0AB-81AE-46CD-BDA5-799C5CF1A09B}" type="pres">
      <dgm:prSet presAssocID="{326221DC-D6A0-4786-B9B6-0BC7ED8F74B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75FA37C-4E39-40BF-9114-E3A69FAAF90F}" type="pres">
      <dgm:prSet presAssocID="{726CA11E-7B06-4BBF-B37F-089ED7C7D4F2}" presName="compNode" presStyleCnt="0"/>
      <dgm:spPr/>
    </dgm:pt>
    <dgm:pt modelId="{14454059-E330-46D3-8BA0-E25EA7269079}" type="pres">
      <dgm:prSet presAssocID="{726CA11E-7B06-4BBF-B37F-089ED7C7D4F2}" presName="bkgdShape" presStyleLbl="node1" presStyleIdx="1" presStyleCnt="4"/>
      <dgm:spPr/>
      <dgm:t>
        <a:bodyPr/>
        <a:lstStyle/>
        <a:p>
          <a:endParaRPr lang="en-GB"/>
        </a:p>
      </dgm:t>
    </dgm:pt>
    <dgm:pt modelId="{AB18FD56-E9F9-4B7E-B72D-DE1255157AFB}" type="pres">
      <dgm:prSet presAssocID="{726CA11E-7B06-4BBF-B37F-089ED7C7D4F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B093D3-EB40-4D1C-8E55-EFACAF6F29E0}" type="pres">
      <dgm:prSet presAssocID="{726CA11E-7B06-4BBF-B37F-089ED7C7D4F2}" presName="invisiNode" presStyleLbl="node1" presStyleIdx="1" presStyleCnt="4"/>
      <dgm:spPr/>
    </dgm:pt>
    <dgm:pt modelId="{E88578FB-B7FD-4D09-BC07-CBC7004AFCCA}" type="pres">
      <dgm:prSet presAssocID="{726CA11E-7B06-4BBF-B37F-089ED7C7D4F2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D7D0ACF-A7A8-4CDB-923F-FCA78EE8746A}" type="pres">
      <dgm:prSet presAssocID="{0634D861-EFBC-4FD7-8B76-A8D30DCDCA6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440F721-99CE-4875-A9FE-6AB1C25EC3FA}" type="pres">
      <dgm:prSet presAssocID="{AF7F79FB-B43B-4F63-BD0B-107160E062ED}" presName="compNode" presStyleCnt="0"/>
      <dgm:spPr/>
    </dgm:pt>
    <dgm:pt modelId="{753409F5-AA37-4CC9-9016-C7AC2A32C03E}" type="pres">
      <dgm:prSet presAssocID="{AF7F79FB-B43B-4F63-BD0B-107160E062ED}" presName="bkgdShape" presStyleLbl="node1" presStyleIdx="2" presStyleCnt="4"/>
      <dgm:spPr/>
      <dgm:t>
        <a:bodyPr/>
        <a:lstStyle/>
        <a:p>
          <a:endParaRPr lang="en-GB"/>
        </a:p>
      </dgm:t>
    </dgm:pt>
    <dgm:pt modelId="{65ED94B6-20F3-466A-9215-CB9F0184D6DD}" type="pres">
      <dgm:prSet presAssocID="{AF7F79FB-B43B-4F63-BD0B-107160E062E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EC0C77-0869-46CB-A8D2-70AA98DFE8CE}" type="pres">
      <dgm:prSet presAssocID="{AF7F79FB-B43B-4F63-BD0B-107160E062ED}" presName="invisiNode" presStyleLbl="node1" presStyleIdx="2" presStyleCnt="4"/>
      <dgm:spPr/>
    </dgm:pt>
    <dgm:pt modelId="{773006F3-D6FC-4417-9021-0528EA20B429}" type="pres">
      <dgm:prSet presAssocID="{AF7F79FB-B43B-4F63-BD0B-107160E062ED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0911D2D-AC24-4084-8D66-9FBD52F527CD}" type="pres">
      <dgm:prSet presAssocID="{145617A6-6F60-4455-B3A4-390C303E5AD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F4EA9F3-4DC5-4BFB-8FE7-19E1EA4F16DA}" type="pres">
      <dgm:prSet presAssocID="{8AB68EB7-F470-4042-BAA2-8C6397026DD6}" presName="compNode" presStyleCnt="0"/>
      <dgm:spPr/>
    </dgm:pt>
    <dgm:pt modelId="{36C6EA9D-ED64-4392-B79C-B125CB3752B4}" type="pres">
      <dgm:prSet presAssocID="{8AB68EB7-F470-4042-BAA2-8C6397026DD6}" presName="bkgdShape" presStyleLbl="node1" presStyleIdx="3" presStyleCnt="4"/>
      <dgm:spPr/>
      <dgm:t>
        <a:bodyPr/>
        <a:lstStyle/>
        <a:p>
          <a:endParaRPr lang="en-GB"/>
        </a:p>
      </dgm:t>
    </dgm:pt>
    <dgm:pt modelId="{E133D8AE-CD80-479B-BD70-2DA39BB8ED7B}" type="pres">
      <dgm:prSet presAssocID="{8AB68EB7-F470-4042-BAA2-8C6397026D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25F844-9A55-4178-931E-B8532F59494F}" type="pres">
      <dgm:prSet presAssocID="{8AB68EB7-F470-4042-BAA2-8C6397026DD6}" presName="invisiNode" presStyleLbl="node1" presStyleIdx="3" presStyleCnt="4"/>
      <dgm:spPr/>
    </dgm:pt>
    <dgm:pt modelId="{046FB361-4C85-409F-AC49-23F53902F4CB}" type="pres">
      <dgm:prSet presAssocID="{8AB68EB7-F470-4042-BAA2-8C6397026DD6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2DCC2280-FF37-43BE-A368-B329847C208C}" type="presOf" srcId="{AF7F79FB-B43B-4F63-BD0B-107160E062ED}" destId="{753409F5-AA37-4CC9-9016-C7AC2A32C03E}" srcOrd="0" destOrd="0" presId="urn:microsoft.com/office/officeart/2005/8/layout/hList7"/>
    <dgm:cxn modelId="{5E43CE9E-7DAB-48BD-9809-9F5F7E95F8C8}" type="presOf" srcId="{326221DC-D6A0-4786-B9B6-0BC7ED8F74BD}" destId="{1BBAA0AB-81AE-46CD-BDA5-799C5CF1A09B}" srcOrd="0" destOrd="0" presId="urn:microsoft.com/office/officeart/2005/8/layout/hList7"/>
    <dgm:cxn modelId="{0C2F67D7-7A76-46EC-AAFC-7952AFD23CF7}" srcId="{50534303-EACB-4451-8351-117AE390BB76}" destId="{AF7F79FB-B43B-4F63-BD0B-107160E062ED}" srcOrd="2" destOrd="0" parTransId="{F5B57ACD-D90F-42CC-9172-B5BBFFD2347B}" sibTransId="{145617A6-6F60-4455-B3A4-390C303E5AD7}"/>
    <dgm:cxn modelId="{1D52C112-B580-4E8D-BAE2-CD9FB592B4ED}" type="presOf" srcId="{50534303-EACB-4451-8351-117AE390BB76}" destId="{B628E3C1-DF6B-431F-89BB-8A425B997602}" srcOrd="0" destOrd="0" presId="urn:microsoft.com/office/officeart/2005/8/layout/hList7"/>
    <dgm:cxn modelId="{CB4C9068-1F5A-4FDA-9EFA-4E0DABF7B9E8}" type="presOf" srcId="{AF7F79FB-B43B-4F63-BD0B-107160E062ED}" destId="{65ED94B6-20F3-466A-9215-CB9F0184D6DD}" srcOrd="1" destOrd="0" presId="urn:microsoft.com/office/officeart/2005/8/layout/hList7"/>
    <dgm:cxn modelId="{D4E3AB73-C65A-4A4F-82FC-310FDBBD72E9}" type="presOf" srcId="{726CA11E-7B06-4BBF-B37F-089ED7C7D4F2}" destId="{AB18FD56-E9F9-4B7E-B72D-DE1255157AFB}" srcOrd="1" destOrd="0" presId="urn:microsoft.com/office/officeart/2005/8/layout/hList7"/>
    <dgm:cxn modelId="{4AB2D4A6-0013-4D2A-9448-C88F694C0493}" type="presOf" srcId="{8AB68EB7-F470-4042-BAA2-8C6397026DD6}" destId="{36C6EA9D-ED64-4392-B79C-B125CB3752B4}" srcOrd="0" destOrd="0" presId="urn:microsoft.com/office/officeart/2005/8/layout/hList7"/>
    <dgm:cxn modelId="{F8935C26-9E9F-40C3-8C9A-1A73C5149367}" type="presOf" srcId="{145617A6-6F60-4455-B3A4-390C303E5AD7}" destId="{E0911D2D-AC24-4084-8D66-9FBD52F527CD}" srcOrd="0" destOrd="0" presId="urn:microsoft.com/office/officeart/2005/8/layout/hList7"/>
    <dgm:cxn modelId="{C128D5D2-0A82-4E38-B949-BE7DCC4F3810}" srcId="{50534303-EACB-4451-8351-117AE390BB76}" destId="{726CA11E-7B06-4BBF-B37F-089ED7C7D4F2}" srcOrd="1" destOrd="0" parTransId="{460EE40A-0DB4-4978-BEE0-6210BF59A07D}" sibTransId="{0634D861-EFBC-4FD7-8B76-A8D30DCDCA68}"/>
    <dgm:cxn modelId="{0EE02BA7-8612-49E5-AD9F-5810C9ED1361}" type="presOf" srcId="{13480CED-B822-4201-BB4D-EC1ED8277C66}" destId="{CEFBEFA9-7451-47FA-9569-17720519B659}" srcOrd="1" destOrd="0" presId="urn:microsoft.com/office/officeart/2005/8/layout/hList7"/>
    <dgm:cxn modelId="{DD604701-C37A-4232-999B-3208F8F6A62A}" type="presOf" srcId="{13480CED-B822-4201-BB4D-EC1ED8277C66}" destId="{CA4FCAE3-36E4-46D5-90C4-C67D5D2BC7B0}" srcOrd="0" destOrd="0" presId="urn:microsoft.com/office/officeart/2005/8/layout/hList7"/>
    <dgm:cxn modelId="{818ACA26-4B49-4CAB-A6A0-789C856ED507}" type="presOf" srcId="{726CA11E-7B06-4BBF-B37F-089ED7C7D4F2}" destId="{14454059-E330-46D3-8BA0-E25EA7269079}" srcOrd="0" destOrd="0" presId="urn:microsoft.com/office/officeart/2005/8/layout/hList7"/>
    <dgm:cxn modelId="{46361CDA-D547-4DD7-A85F-593559EBBC9F}" srcId="{50534303-EACB-4451-8351-117AE390BB76}" destId="{13480CED-B822-4201-BB4D-EC1ED8277C66}" srcOrd="0" destOrd="0" parTransId="{7F12345B-315A-4F0E-8C15-CF449F06C4B2}" sibTransId="{326221DC-D6A0-4786-B9B6-0BC7ED8F74BD}"/>
    <dgm:cxn modelId="{41CFA76C-D713-41EB-91BB-CB4D4FABBCA1}" type="presOf" srcId="{8AB68EB7-F470-4042-BAA2-8C6397026DD6}" destId="{E133D8AE-CD80-479B-BD70-2DA39BB8ED7B}" srcOrd="1" destOrd="0" presId="urn:microsoft.com/office/officeart/2005/8/layout/hList7"/>
    <dgm:cxn modelId="{7C8A3BA9-9B8E-4B3F-B55F-5D264A3ECB44}" type="presOf" srcId="{0634D861-EFBC-4FD7-8B76-A8D30DCDCA68}" destId="{BD7D0ACF-A7A8-4CDB-923F-FCA78EE8746A}" srcOrd="0" destOrd="0" presId="urn:microsoft.com/office/officeart/2005/8/layout/hList7"/>
    <dgm:cxn modelId="{4392166F-F0C5-4145-A53A-3E99D10E3B4F}" srcId="{50534303-EACB-4451-8351-117AE390BB76}" destId="{8AB68EB7-F470-4042-BAA2-8C6397026DD6}" srcOrd="3" destOrd="0" parTransId="{107FD074-712C-4807-9E66-8DDB388A54D1}" sibTransId="{AA72D292-E9D9-4535-9A9F-6C15A523CA5A}"/>
    <dgm:cxn modelId="{A61021BE-46C0-4DB5-9BCD-4A42A10944A4}" type="presParOf" srcId="{B628E3C1-DF6B-431F-89BB-8A425B997602}" destId="{BBFD79F5-1127-45FC-AF3D-ADD68122AB89}" srcOrd="0" destOrd="0" presId="urn:microsoft.com/office/officeart/2005/8/layout/hList7"/>
    <dgm:cxn modelId="{C6EAB496-4DA5-4F82-B1E1-A0E9AF1FC785}" type="presParOf" srcId="{B628E3C1-DF6B-431F-89BB-8A425B997602}" destId="{126829B0-DB4C-466E-AF97-6268C58855B0}" srcOrd="1" destOrd="0" presId="urn:microsoft.com/office/officeart/2005/8/layout/hList7"/>
    <dgm:cxn modelId="{19867E7F-0AB0-49E4-8699-13BE1D6ABC3A}" type="presParOf" srcId="{126829B0-DB4C-466E-AF97-6268C58855B0}" destId="{A6CE6898-7BD9-4349-80D7-0E384E20FCAD}" srcOrd="0" destOrd="0" presId="urn:microsoft.com/office/officeart/2005/8/layout/hList7"/>
    <dgm:cxn modelId="{D7BEDA31-66E6-42CA-A873-C945ED8D9606}" type="presParOf" srcId="{A6CE6898-7BD9-4349-80D7-0E384E20FCAD}" destId="{CA4FCAE3-36E4-46D5-90C4-C67D5D2BC7B0}" srcOrd="0" destOrd="0" presId="urn:microsoft.com/office/officeart/2005/8/layout/hList7"/>
    <dgm:cxn modelId="{03E48DA4-8F12-4B58-B7EB-BF9096338303}" type="presParOf" srcId="{A6CE6898-7BD9-4349-80D7-0E384E20FCAD}" destId="{CEFBEFA9-7451-47FA-9569-17720519B659}" srcOrd="1" destOrd="0" presId="urn:microsoft.com/office/officeart/2005/8/layout/hList7"/>
    <dgm:cxn modelId="{862050AC-B34F-41AC-905C-EB531818998D}" type="presParOf" srcId="{A6CE6898-7BD9-4349-80D7-0E384E20FCAD}" destId="{92950975-C722-4E82-84B8-49742F76487F}" srcOrd="2" destOrd="0" presId="urn:microsoft.com/office/officeart/2005/8/layout/hList7"/>
    <dgm:cxn modelId="{76A4B036-BE2C-416C-AA58-2D73687FBD3F}" type="presParOf" srcId="{A6CE6898-7BD9-4349-80D7-0E384E20FCAD}" destId="{B412268C-01BA-4C97-909F-FBF698CEE3B8}" srcOrd="3" destOrd="0" presId="urn:microsoft.com/office/officeart/2005/8/layout/hList7"/>
    <dgm:cxn modelId="{ED378735-D834-4B63-9783-D7D5C9915AF8}" type="presParOf" srcId="{126829B0-DB4C-466E-AF97-6268C58855B0}" destId="{1BBAA0AB-81AE-46CD-BDA5-799C5CF1A09B}" srcOrd="1" destOrd="0" presId="urn:microsoft.com/office/officeart/2005/8/layout/hList7"/>
    <dgm:cxn modelId="{8D255845-37D5-44D7-969B-96C7A0333612}" type="presParOf" srcId="{126829B0-DB4C-466E-AF97-6268C58855B0}" destId="{C75FA37C-4E39-40BF-9114-E3A69FAAF90F}" srcOrd="2" destOrd="0" presId="urn:microsoft.com/office/officeart/2005/8/layout/hList7"/>
    <dgm:cxn modelId="{DE00CA05-F978-4D16-A45C-05DE6DE46C3A}" type="presParOf" srcId="{C75FA37C-4E39-40BF-9114-E3A69FAAF90F}" destId="{14454059-E330-46D3-8BA0-E25EA7269079}" srcOrd="0" destOrd="0" presId="urn:microsoft.com/office/officeart/2005/8/layout/hList7"/>
    <dgm:cxn modelId="{2A0009DF-567E-4756-BA5F-56F3D529F895}" type="presParOf" srcId="{C75FA37C-4E39-40BF-9114-E3A69FAAF90F}" destId="{AB18FD56-E9F9-4B7E-B72D-DE1255157AFB}" srcOrd="1" destOrd="0" presId="urn:microsoft.com/office/officeart/2005/8/layout/hList7"/>
    <dgm:cxn modelId="{1F0DDE8A-892C-4924-BCDE-0F00DB9B62FC}" type="presParOf" srcId="{C75FA37C-4E39-40BF-9114-E3A69FAAF90F}" destId="{4DB093D3-EB40-4D1C-8E55-EFACAF6F29E0}" srcOrd="2" destOrd="0" presId="urn:microsoft.com/office/officeart/2005/8/layout/hList7"/>
    <dgm:cxn modelId="{D5739D7F-EEF6-426F-B5A8-22F1C590BAE8}" type="presParOf" srcId="{C75FA37C-4E39-40BF-9114-E3A69FAAF90F}" destId="{E88578FB-B7FD-4D09-BC07-CBC7004AFCCA}" srcOrd="3" destOrd="0" presId="urn:microsoft.com/office/officeart/2005/8/layout/hList7"/>
    <dgm:cxn modelId="{2C708B52-5056-4263-854E-EB15059B6B48}" type="presParOf" srcId="{126829B0-DB4C-466E-AF97-6268C58855B0}" destId="{BD7D0ACF-A7A8-4CDB-923F-FCA78EE8746A}" srcOrd="3" destOrd="0" presId="urn:microsoft.com/office/officeart/2005/8/layout/hList7"/>
    <dgm:cxn modelId="{D290BBB4-8DE6-406E-AF11-D2C8351DA8A3}" type="presParOf" srcId="{126829B0-DB4C-466E-AF97-6268C58855B0}" destId="{D440F721-99CE-4875-A9FE-6AB1C25EC3FA}" srcOrd="4" destOrd="0" presId="urn:microsoft.com/office/officeart/2005/8/layout/hList7"/>
    <dgm:cxn modelId="{0B1B29D2-F925-4A1A-B3DB-073876F8CC59}" type="presParOf" srcId="{D440F721-99CE-4875-A9FE-6AB1C25EC3FA}" destId="{753409F5-AA37-4CC9-9016-C7AC2A32C03E}" srcOrd="0" destOrd="0" presId="urn:microsoft.com/office/officeart/2005/8/layout/hList7"/>
    <dgm:cxn modelId="{1E4FA481-E64B-445A-B521-CB9274AF0098}" type="presParOf" srcId="{D440F721-99CE-4875-A9FE-6AB1C25EC3FA}" destId="{65ED94B6-20F3-466A-9215-CB9F0184D6DD}" srcOrd="1" destOrd="0" presId="urn:microsoft.com/office/officeart/2005/8/layout/hList7"/>
    <dgm:cxn modelId="{95A08F23-7565-4E25-BE89-7C6BDD76C900}" type="presParOf" srcId="{D440F721-99CE-4875-A9FE-6AB1C25EC3FA}" destId="{E8EC0C77-0869-46CB-A8D2-70AA98DFE8CE}" srcOrd="2" destOrd="0" presId="urn:microsoft.com/office/officeart/2005/8/layout/hList7"/>
    <dgm:cxn modelId="{C4E57B24-6907-4AD6-A769-FF13E4B3353A}" type="presParOf" srcId="{D440F721-99CE-4875-A9FE-6AB1C25EC3FA}" destId="{773006F3-D6FC-4417-9021-0528EA20B429}" srcOrd="3" destOrd="0" presId="urn:microsoft.com/office/officeart/2005/8/layout/hList7"/>
    <dgm:cxn modelId="{D69B438B-5C9E-4D59-9F66-71D6923B457C}" type="presParOf" srcId="{126829B0-DB4C-466E-AF97-6268C58855B0}" destId="{E0911D2D-AC24-4084-8D66-9FBD52F527CD}" srcOrd="5" destOrd="0" presId="urn:microsoft.com/office/officeart/2005/8/layout/hList7"/>
    <dgm:cxn modelId="{46BEF299-12A7-43FC-B101-A0069A2C6E3D}" type="presParOf" srcId="{126829B0-DB4C-466E-AF97-6268C58855B0}" destId="{6F4EA9F3-4DC5-4BFB-8FE7-19E1EA4F16DA}" srcOrd="6" destOrd="0" presId="urn:microsoft.com/office/officeart/2005/8/layout/hList7"/>
    <dgm:cxn modelId="{6D24B72D-CA08-498F-83E8-A0838FF25953}" type="presParOf" srcId="{6F4EA9F3-4DC5-4BFB-8FE7-19E1EA4F16DA}" destId="{36C6EA9D-ED64-4392-B79C-B125CB3752B4}" srcOrd="0" destOrd="0" presId="urn:microsoft.com/office/officeart/2005/8/layout/hList7"/>
    <dgm:cxn modelId="{A89BD004-1140-4764-827D-BDAC7B78321D}" type="presParOf" srcId="{6F4EA9F3-4DC5-4BFB-8FE7-19E1EA4F16DA}" destId="{E133D8AE-CD80-479B-BD70-2DA39BB8ED7B}" srcOrd="1" destOrd="0" presId="urn:microsoft.com/office/officeart/2005/8/layout/hList7"/>
    <dgm:cxn modelId="{9128332A-DD41-4DE4-9494-0CB20F56C0DB}" type="presParOf" srcId="{6F4EA9F3-4DC5-4BFB-8FE7-19E1EA4F16DA}" destId="{3625F844-9A55-4178-931E-B8532F59494F}" srcOrd="2" destOrd="0" presId="urn:microsoft.com/office/officeart/2005/8/layout/hList7"/>
    <dgm:cxn modelId="{D2E5AEE4-613F-43F4-BA4A-CEBF58A13FC9}" type="presParOf" srcId="{6F4EA9F3-4DC5-4BFB-8FE7-19E1EA4F16DA}" destId="{046FB361-4C85-409F-AC49-23F53902F4C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FCAE3-36E4-46D5-90C4-C67D5D2BC7B0}">
      <dsp:nvSpPr>
        <dsp:cNvPr id="0" name=""/>
        <dsp:cNvSpPr/>
      </dsp:nvSpPr>
      <dsp:spPr>
        <a:xfrm>
          <a:off x="2521" y="0"/>
          <a:ext cx="2642837" cy="3974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kern="1200" dirty="0" smtClean="0"/>
            <a:t>Melhorar a mobilidade laboral</a:t>
          </a:r>
          <a:endParaRPr lang="en-GB" sz="2200" b="1" kern="1200" dirty="0"/>
        </a:p>
      </dsp:txBody>
      <dsp:txXfrm>
        <a:off x="2521" y="1589683"/>
        <a:ext cx="2642837" cy="1589684"/>
      </dsp:txXfrm>
    </dsp:sp>
    <dsp:sp modelId="{B412268C-01BA-4C97-909F-FBF698CEE3B8}">
      <dsp:nvSpPr>
        <dsp:cNvPr id="0" name=""/>
        <dsp:cNvSpPr/>
      </dsp:nvSpPr>
      <dsp:spPr>
        <a:xfrm>
          <a:off x="662234" y="238452"/>
          <a:ext cx="1323411" cy="13234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4059-E330-46D3-8BA0-E25EA7269079}">
      <dsp:nvSpPr>
        <dsp:cNvPr id="0" name=""/>
        <dsp:cNvSpPr/>
      </dsp:nvSpPr>
      <dsp:spPr>
        <a:xfrm>
          <a:off x="2724643" y="0"/>
          <a:ext cx="2642837" cy="3974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kern="1200" dirty="0" smtClean="0"/>
            <a:t>Reforçar  competência académica e profissional</a:t>
          </a:r>
          <a:endParaRPr lang="en-GB" sz="2200" b="1" kern="1200" dirty="0"/>
        </a:p>
      </dsp:txBody>
      <dsp:txXfrm>
        <a:off x="2724643" y="1589683"/>
        <a:ext cx="2642837" cy="1589684"/>
      </dsp:txXfrm>
    </dsp:sp>
    <dsp:sp modelId="{E88578FB-B7FD-4D09-BC07-CBC7004AFCCA}">
      <dsp:nvSpPr>
        <dsp:cNvPr id="0" name=""/>
        <dsp:cNvSpPr/>
      </dsp:nvSpPr>
      <dsp:spPr>
        <a:xfrm>
          <a:off x="3384356" y="238452"/>
          <a:ext cx="1323411" cy="132341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409F5-AA37-4CC9-9016-C7AC2A32C03E}">
      <dsp:nvSpPr>
        <dsp:cNvPr id="0" name=""/>
        <dsp:cNvSpPr/>
      </dsp:nvSpPr>
      <dsp:spPr>
        <a:xfrm>
          <a:off x="5446766" y="0"/>
          <a:ext cx="2642837" cy="3974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kern="1200" dirty="0" smtClean="0"/>
            <a:t>Modernizar a educação e formação</a:t>
          </a:r>
          <a:endParaRPr lang="en-GB" sz="2200" b="1" kern="1200" dirty="0"/>
        </a:p>
      </dsp:txBody>
      <dsp:txXfrm>
        <a:off x="5446766" y="1589683"/>
        <a:ext cx="2642837" cy="1589684"/>
      </dsp:txXfrm>
    </dsp:sp>
    <dsp:sp modelId="{773006F3-D6FC-4417-9021-0528EA20B429}">
      <dsp:nvSpPr>
        <dsp:cNvPr id="0" name=""/>
        <dsp:cNvSpPr/>
      </dsp:nvSpPr>
      <dsp:spPr>
        <a:xfrm>
          <a:off x="6106479" y="238452"/>
          <a:ext cx="1323411" cy="132341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6EA9D-ED64-4392-B79C-B125CB3752B4}">
      <dsp:nvSpPr>
        <dsp:cNvPr id="0" name=""/>
        <dsp:cNvSpPr/>
      </dsp:nvSpPr>
      <dsp:spPr>
        <a:xfrm>
          <a:off x="8168889" y="0"/>
          <a:ext cx="2642837" cy="3974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kern="1200" dirty="0" smtClean="0"/>
            <a:t>Incentivar a prática desportiva e voluntariado</a:t>
          </a:r>
          <a:endParaRPr lang="en-GB" sz="2200" b="1" kern="1200" dirty="0"/>
        </a:p>
      </dsp:txBody>
      <dsp:txXfrm>
        <a:off x="8168889" y="1589683"/>
        <a:ext cx="2642837" cy="1589684"/>
      </dsp:txXfrm>
    </dsp:sp>
    <dsp:sp modelId="{046FB361-4C85-409F-AC49-23F53902F4CB}">
      <dsp:nvSpPr>
        <dsp:cNvPr id="0" name=""/>
        <dsp:cNvSpPr/>
      </dsp:nvSpPr>
      <dsp:spPr>
        <a:xfrm>
          <a:off x="8828601" y="238452"/>
          <a:ext cx="1323411" cy="132341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D79F5-1127-45FC-AF3D-ADD68122AB89}">
      <dsp:nvSpPr>
        <dsp:cNvPr id="0" name=""/>
        <dsp:cNvSpPr/>
      </dsp:nvSpPr>
      <dsp:spPr>
        <a:xfrm>
          <a:off x="432569" y="2980656"/>
          <a:ext cx="9949108" cy="993554"/>
        </a:xfrm>
        <a:prstGeom prst="leftRightArrow">
          <a:avLst/>
        </a:prstGeom>
        <a:solidFill>
          <a:srgbClr val="0034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72C12-2B40-4002-A51D-0D777814296B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1DAC6-A363-483D-BD93-D01F923C1C8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642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DAC6-A363-483D-BD93-D01F923C1C8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861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DAC6-A363-483D-BD93-D01F923C1C8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762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DAC6-A363-483D-BD93-D01F923C1C8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104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DAC6-A363-483D-BD93-D01F923C1C8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24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DAC6-A363-483D-BD93-D01F923C1C8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185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DAC6-A363-483D-BD93-D01F923C1C88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238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DAC6-A363-483D-BD93-D01F923C1C88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545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DAC6-A363-483D-BD93-D01F923C1C88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4474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DAC6-A363-483D-BD93-D01F923C1C8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955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1A7FC-33C1-4DA7-BC01-6C13787F2810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6714" y="7183664"/>
            <a:ext cx="2743200" cy="365125"/>
          </a:xfrm>
          <a:prstGeom prst="rect">
            <a:avLst/>
          </a:prstGeom>
        </p:spPr>
        <p:txBody>
          <a:bodyPr/>
          <a:lstStyle/>
          <a:p>
            <a:fld id="{50F4CA17-A093-4F25-896A-1743CDAAD3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035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1A7FC-33C1-4DA7-BC01-6C13787F2810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6714" y="7183664"/>
            <a:ext cx="2743200" cy="365125"/>
          </a:xfrm>
          <a:prstGeom prst="rect">
            <a:avLst/>
          </a:prstGeom>
        </p:spPr>
        <p:txBody>
          <a:bodyPr/>
          <a:lstStyle/>
          <a:p>
            <a:fld id="{50F4CA17-A093-4F25-896A-1743CDAAD3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017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1A7FC-33C1-4DA7-BC01-6C13787F2810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6714" y="7183664"/>
            <a:ext cx="2743200" cy="365125"/>
          </a:xfrm>
          <a:prstGeom prst="rect">
            <a:avLst/>
          </a:prstGeom>
        </p:spPr>
        <p:txBody>
          <a:bodyPr/>
          <a:lstStyle/>
          <a:p>
            <a:fld id="{50F4CA17-A093-4F25-896A-1743CDAAD3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2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084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3" t="21437" r="-119" b="64515"/>
          <a:stretch/>
        </p:blipFill>
        <p:spPr>
          <a:xfrm>
            <a:off x="-32657" y="0"/>
            <a:ext cx="12248115" cy="633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58" y="0"/>
            <a:ext cx="10287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1A7FC-33C1-4DA7-BC01-6C13787F2810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6714" y="7183664"/>
            <a:ext cx="2743200" cy="365125"/>
          </a:xfrm>
          <a:prstGeom prst="rect">
            <a:avLst/>
          </a:prstGeom>
        </p:spPr>
        <p:txBody>
          <a:bodyPr/>
          <a:lstStyle/>
          <a:p>
            <a:fld id="{50F4CA17-A093-4F25-896A-1743CDAAD36C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06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1A7FC-33C1-4DA7-BC01-6C13787F2810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6714" y="7183664"/>
            <a:ext cx="2743200" cy="365125"/>
          </a:xfrm>
          <a:prstGeom prst="rect">
            <a:avLst/>
          </a:prstGeom>
        </p:spPr>
        <p:txBody>
          <a:bodyPr/>
          <a:lstStyle/>
          <a:p>
            <a:fld id="{50F4CA17-A093-4F25-896A-1743CDAAD3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109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1A7FC-33C1-4DA7-BC01-6C13787F2810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26714" y="7183664"/>
            <a:ext cx="2743200" cy="365125"/>
          </a:xfrm>
          <a:prstGeom prst="rect">
            <a:avLst/>
          </a:prstGeom>
        </p:spPr>
        <p:txBody>
          <a:bodyPr/>
          <a:lstStyle/>
          <a:p>
            <a:fld id="{50F4CA17-A093-4F25-896A-1743CDAAD3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107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1A7FC-33C1-4DA7-BC01-6C13787F2810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6714" y="7183664"/>
            <a:ext cx="2743200" cy="365125"/>
          </a:xfrm>
          <a:prstGeom prst="rect">
            <a:avLst/>
          </a:prstGeom>
        </p:spPr>
        <p:txBody>
          <a:bodyPr/>
          <a:lstStyle/>
          <a:p>
            <a:fld id="{50F4CA17-A093-4F25-896A-1743CDAAD3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72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1A7FC-33C1-4DA7-BC01-6C13787F2810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6714" y="7183664"/>
            <a:ext cx="2743200" cy="365125"/>
          </a:xfrm>
          <a:prstGeom prst="rect">
            <a:avLst/>
          </a:prstGeom>
        </p:spPr>
        <p:txBody>
          <a:bodyPr/>
          <a:lstStyle/>
          <a:p>
            <a:fld id="{50F4CA17-A093-4F25-896A-1743CDAAD3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385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1A7FC-33C1-4DA7-BC01-6C13787F2810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6714" y="7183664"/>
            <a:ext cx="2743200" cy="365125"/>
          </a:xfrm>
          <a:prstGeom prst="rect">
            <a:avLst/>
          </a:prstGeom>
        </p:spPr>
        <p:txBody>
          <a:bodyPr/>
          <a:lstStyle/>
          <a:p>
            <a:fld id="{50F4CA17-A093-4F25-896A-1743CDAAD3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430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1A7FC-33C1-4DA7-BC01-6C13787F2810}" type="datetimeFigureOut">
              <a:rPr lang="pt-PT" smtClean="0"/>
              <a:t>11-04-2015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6714" y="7183664"/>
            <a:ext cx="2743200" cy="365125"/>
          </a:xfrm>
          <a:prstGeom prst="rect">
            <a:avLst/>
          </a:prstGeom>
        </p:spPr>
        <p:txBody>
          <a:bodyPr/>
          <a:lstStyle/>
          <a:p>
            <a:fld id="{50F4CA17-A093-4F25-896A-1743CDAAD3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761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V="1">
            <a:off x="0" y="6328785"/>
            <a:ext cx="12192000" cy="5429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93" y="6401356"/>
            <a:ext cx="2807607" cy="377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2" y="6228636"/>
            <a:ext cx="1016000" cy="5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0633" b="-291"/>
          <a:stretch/>
        </p:blipFill>
        <p:spPr>
          <a:xfrm>
            <a:off x="-1" y="0"/>
            <a:ext cx="12230101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3940" y="739807"/>
            <a:ext cx="10456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pt-PT" sz="6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#Europa </a:t>
            </a:r>
          </a:p>
          <a:p>
            <a:pPr algn="r"/>
            <a:r>
              <a:rPr lang="pt-PT" sz="6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fala </a:t>
            </a:r>
          </a:p>
          <a:p>
            <a:pPr algn="r"/>
            <a:r>
              <a:rPr lang="pt-PT" sz="6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aos #jovens</a:t>
            </a:r>
            <a:endParaRPr lang="pt-PT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03" y="6121763"/>
            <a:ext cx="4679950" cy="629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23" y="3148910"/>
            <a:ext cx="5341256" cy="28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</a:t>
            </a:r>
            <a:r>
              <a:rPr lang="pt-PT" dirty="0" err="1" smtClean="0"/>
              <a:t>youth</a:t>
            </a:r>
            <a:r>
              <a:rPr lang="pt-PT" dirty="0" smtClean="0"/>
              <a:t> </a:t>
            </a:r>
            <a:r>
              <a:rPr lang="pt-PT" dirty="0" err="1" smtClean="0"/>
              <a:t>guarantee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29350" cy="4351338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A Garantia </a:t>
            </a:r>
            <a:r>
              <a:rPr lang="pt-PT" dirty="0" smtClean="0"/>
              <a:t>para a Juventude é </a:t>
            </a:r>
            <a:r>
              <a:rPr lang="pt-PT" dirty="0"/>
              <a:t>uma nova iniciativa destinada a </a:t>
            </a:r>
            <a:r>
              <a:rPr lang="pt-PT" b="1" dirty="0"/>
              <a:t>lutar contra o desemprego dos jovens</a:t>
            </a:r>
            <a:r>
              <a:rPr lang="pt-PT" dirty="0"/>
              <a:t>. O objetivo é que todos os jovens com menos de 25 anos, quer estejam inscritos ou não como desempregados, recebam uma proposta de qualidade no prazo de quatro </a:t>
            </a:r>
            <a:r>
              <a:rPr lang="pt-PT" dirty="0" smtClean="0"/>
              <a:t>meses quando saem do </a:t>
            </a:r>
            <a:r>
              <a:rPr lang="pt-PT" dirty="0"/>
              <a:t>sistema de ensino ou </a:t>
            </a:r>
            <a:r>
              <a:rPr lang="pt-PT" dirty="0" smtClean="0"/>
              <a:t>em situação de desemprego.</a:t>
            </a:r>
            <a:endParaRPr lang="pt-PT" dirty="0"/>
          </a:p>
        </p:txBody>
      </p:sp>
      <p:pic>
        <p:nvPicPr>
          <p:cNvPr id="4" name="Picture 2" descr="http://b.vimeocdn.com/ts/392/527/392527682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8" t="18538" b="20461"/>
          <a:stretch/>
        </p:blipFill>
        <p:spPr bwMode="auto">
          <a:xfrm>
            <a:off x="7467600" y="1825625"/>
            <a:ext cx="428625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3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       GARANTIA JOVEM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943"/>
            <a:ext cx="10515600" cy="4203020"/>
          </a:xfrm>
        </p:spPr>
        <p:txBody>
          <a:bodyPr numCol="1"/>
          <a:lstStyle/>
          <a:p>
            <a:pPr marL="0" indent="0">
              <a:buNone/>
            </a:pPr>
            <a:r>
              <a:rPr lang="pt-PT" dirty="0"/>
              <a:t>O</a:t>
            </a:r>
            <a:r>
              <a:rPr lang="pt-PT" dirty="0" smtClean="0"/>
              <a:t> </a:t>
            </a:r>
            <a:r>
              <a:rPr lang="pt-PT" dirty="0"/>
              <a:t>Garantia Jovem aparece como resposta à elevada taxa de desemprego dos </a:t>
            </a:r>
            <a:r>
              <a:rPr lang="pt-PT" dirty="0" smtClean="0"/>
              <a:t>jovens </a:t>
            </a:r>
            <a:r>
              <a:rPr lang="pt-PT" smtClean="0"/>
              <a:t>em Portugal.</a:t>
            </a: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O</a:t>
            </a:r>
            <a:r>
              <a:rPr lang="pt-PT" dirty="0" smtClean="0"/>
              <a:t> </a:t>
            </a:r>
            <a:r>
              <a:rPr lang="pt-PT" dirty="0"/>
              <a:t>Garantia Jovem tem 3 grandes objetivos:</a:t>
            </a:r>
          </a:p>
          <a:p>
            <a:pPr lvl="1"/>
            <a:r>
              <a:rPr lang="pt-PT" dirty="0"/>
              <a:t>Aumentar as qualificações dos jovens</a:t>
            </a:r>
          </a:p>
          <a:p>
            <a:pPr lvl="1"/>
            <a:r>
              <a:rPr lang="pt-PT" dirty="0"/>
              <a:t>Facilitar a transição para o mercado de trabalho</a:t>
            </a:r>
          </a:p>
          <a:p>
            <a:pPr lvl="1"/>
            <a:r>
              <a:rPr lang="pt-PT" dirty="0"/>
              <a:t>Reduzir o desemprego jovem</a:t>
            </a:r>
          </a:p>
          <a:p>
            <a:endParaRPr lang="pt-PT" dirty="0"/>
          </a:p>
        </p:txBody>
      </p:sp>
      <p:pic>
        <p:nvPicPr>
          <p:cNvPr id="6" name="Picture 7" descr="http://www.garantiajovem.pt/home?p_auth=4GepJw4m&amp;p_p_auth=LcYUM3nV&amp;p_p_id=49&amp;p_p_lifecycle=1&amp;p_p_state=normal&amp;p_p_mode=view&amp;_49_struts_action=%2Fmy_sites%2Fview&amp;_49_groupId=10180&amp;_49_privateLayout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5"/>
          <a:stretch>
            <a:fillRect/>
          </a:stretch>
        </p:blipFill>
        <p:spPr bwMode="auto">
          <a:xfrm>
            <a:off x="838200" y="443935"/>
            <a:ext cx="12906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5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#garantia jovem</a:t>
            </a: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027" t="36437" r="39862" b="14367"/>
          <a:stretch/>
        </p:blipFill>
        <p:spPr>
          <a:xfrm>
            <a:off x="2244436" y="1348796"/>
            <a:ext cx="7490426" cy="48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#na prática (exemplo)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Empresa contrata recém-licenciado (Estágio Profissional)</a:t>
            </a:r>
          </a:p>
          <a:p>
            <a:r>
              <a:rPr lang="pt-PT" dirty="0" smtClean="0"/>
              <a:t>Estágio </a:t>
            </a:r>
            <a:r>
              <a:rPr lang="pt-PT" dirty="0"/>
              <a:t>com a duração de 9 </a:t>
            </a:r>
            <a:r>
              <a:rPr lang="pt-PT" dirty="0" smtClean="0"/>
              <a:t>meses</a:t>
            </a:r>
          </a:p>
          <a:p>
            <a:r>
              <a:rPr lang="pt-PT" dirty="0" smtClean="0"/>
              <a:t>O estagiário recebe no mínimo de bolsa de estágio € 691.71</a:t>
            </a:r>
          </a:p>
          <a:p>
            <a:r>
              <a:rPr lang="pt-PT" dirty="0" smtClean="0"/>
              <a:t>A empresa recebe 80% de apoio para pagamento da bolsa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smtClean="0"/>
              <a:t>// A </a:t>
            </a:r>
            <a:r>
              <a:rPr lang="pt-PT" dirty="0" smtClean="0"/>
              <a:t>entidade celebrou um </a:t>
            </a:r>
            <a:r>
              <a:rPr lang="pt-PT" dirty="0"/>
              <a:t>contrato de trabalho sem termo, após o </a:t>
            </a:r>
            <a:r>
              <a:rPr lang="pt-PT" dirty="0" smtClean="0"/>
              <a:t>estágio, e recebeu ainda </a:t>
            </a:r>
            <a:r>
              <a:rPr lang="pt-PT" b="1" dirty="0"/>
              <a:t>€ 5.533,70</a:t>
            </a:r>
            <a:endParaRPr lang="pt-PT" b="1" dirty="0" smtClean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32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#impacto direto</a:t>
            </a:r>
            <a:endParaRPr lang="pt-PT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3280699"/>
            <a:ext cx="5181600" cy="2896263"/>
          </a:xfrm>
        </p:spPr>
        <p:txBody>
          <a:bodyPr/>
          <a:lstStyle/>
          <a:p>
            <a:r>
              <a:rPr lang="pt-PT" dirty="0" smtClean="0"/>
              <a:t>Baixo investimento em recursos qualificados</a:t>
            </a:r>
          </a:p>
          <a:p>
            <a:r>
              <a:rPr lang="pt-PT" dirty="0" smtClean="0"/>
              <a:t>Possibilidade de desenvolvimento de novos produtos e/ou serviços com novas ideias</a:t>
            </a:r>
            <a:endParaRPr lang="pt-P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42556" y="1825625"/>
            <a:ext cx="1320138" cy="132013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72200" y="3280699"/>
            <a:ext cx="5181600" cy="2896264"/>
          </a:xfrm>
        </p:spPr>
        <p:txBody>
          <a:bodyPr/>
          <a:lstStyle/>
          <a:p>
            <a:r>
              <a:rPr lang="pt-PT" dirty="0" smtClean="0"/>
              <a:t>Aplicação das suas competências</a:t>
            </a:r>
          </a:p>
          <a:p>
            <a:r>
              <a:rPr lang="pt-PT" dirty="0" smtClean="0"/>
              <a:t>Aquisição de novas competências</a:t>
            </a:r>
          </a:p>
          <a:p>
            <a:r>
              <a:rPr lang="pt-PT" dirty="0" smtClean="0"/>
              <a:t>Retorno financeiro no estágio</a:t>
            </a:r>
          </a:p>
          <a:p>
            <a:endParaRPr lang="pt-PT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98053" y="1670877"/>
            <a:ext cx="1529894" cy="152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22" y="165620"/>
            <a:ext cx="10515600" cy="1325563"/>
          </a:xfrm>
        </p:spPr>
        <p:txBody>
          <a:bodyPr/>
          <a:lstStyle/>
          <a:p>
            <a:r>
              <a:rPr lang="pt-PT" dirty="0" smtClean="0"/>
              <a:t>#empreendedorismo jovem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1" y="3308853"/>
            <a:ext cx="10193941" cy="2859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i="1" dirty="0" smtClean="0"/>
              <a:t>“Está </a:t>
            </a:r>
            <a:r>
              <a:rPr lang="pt-PT" sz="3600" i="1" dirty="0"/>
              <a:t>na altura de a União Europeia se transformar numa verdadeira </a:t>
            </a:r>
            <a:r>
              <a:rPr lang="pt-PT" sz="3600" i="1" dirty="0" err="1"/>
              <a:t>start‑up</a:t>
            </a:r>
            <a:r>
              <a:rPr lang="pt-PT" sz="3600" i="1" dirty="0"/>
              <a:t> </a:t>
            </a:r>
            <a:r>
              <a:rPr lang="pt-PT" sz="3600" i="1" dirty="0" err="1"/>
              <a:t>nation</a:t>
            </a:r>
            <a:r>
              <a:rPr lang="pt-PT" sz="3600" i="1" dirty="0"/>
              <a:t>, assente num ecossistema empreendedor e em novas formas de </a:t>
            </a:r>
            <a:r>
              <a:rPr lang="pt-PT" sz="3600" i="1" dirty="0" smtClean="0"/>
              <a:t>financiamento </a:t>
            </a:r>
            <a:r>
              <a:rPr lang="pt-PT" sz="3600" i="1" dirty="0"/>
              <a:t>para as </a:t>
            </a:r>
            <a:r>
              <a:rPr lang="pt-PT" sz="3600" i="1" dirty="0" smtClean="0"/>
              <a:t>empresas.”</a:t>
            </a:r>
          </a:p>
          <a:p>
            <a:pPr marL="0" indent="0">
              <a:buNone/>
            </a:pPr>
            <a:endParaRPr lang="pt-PT" sz="3600" i="1" dirty="0"/>
          </a:p>
        </p:txBody>
      </p:sp>
      <p:pic>
        <p:nvPicPr>
          <p:cNvPr id="4" name="Picture 2" descr="Erasmus for Young Entreprene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1723658"/>
            <a:ext cx="3625486" cy="10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6" r="20633" b="-291"/>
          <a:stretch/>
        </p:blipFill>
        <p:spPr>
          <a:xfrm>
            <a:off x="6792686" y="0"/>
            <a:ext cx="5399314" cy="693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0633" b="-291"/>
          <a:stretch/>
        </p:blipFill>
        <p:spPr>
          <a:xfrm>
            <a:off x="-2336802" y="0"/>
            <a:ext cx="12230101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1034" y="957523"/>
            <a:ext cx="6839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Obrigada!</a:t>
            </a:r>
            <a:endParaRPr lang="pt-PT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034" y="6237088"/>
            <a:ext cx="700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Cláudia Monteiro de Aguiar</a:t>
            </a:r>
            <a:endParaRPr lang="pt-PT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36" y="3980545"/>
            <a:ext cx="745311" cy="745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35" y="2987701"/>
            <a:ext cx="745311" cy="7453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97106" y="3152607"/>
            <a:ext cx="394383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100" dirty="0">
                <a:solidFill>
                  <a:schemeClr val="bg1"/>
                </a:solidFill>
                <a:latin typeface="+mj-lt"/>
              </a:rPr>
              <a:t>/</a:t>
            </a:r>
            <a:r>
              <a:rPr lang="pt-PT" sz="2100" dirty="0" err="1">
                <a:solidFill>
                  <a:schemeClr val="bg1"/>
                </a:solidFill>
                <a:latin typeface="+mj-lt"/>
              </a:rPr>
              <a:t>claudiamonteirodeaguiar</a:t>
            </a:r>
            <a:endParaRPr lang="pt-PT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7106" y="4145451"/>
            <a:ext cx="269407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100" dirty="0">
                <a:solidFill>
                  <a:schemeClr val="bg1"/>
                </a:solidFill>
                <a:latin typeface="+mj-lt"/>
              </a:rPr>
              <a:t>/</a:t>
            </a:r>
            <a:r>
              <a:rPr lang="pt-PT" sz="2100" dirty="0" err="1">
                <a:solidFill>
                  <a:schemeClr val="bg1"/>
                </a:solidFill>
                <a:latin typeface="+mj-lt"/>
              </a:rPr>
              <a:t>cmonteiroaguiar</a:t>
            </a:r>
            <a:endParaRPr lang="pt-PT" sz="2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36" y="5011061"/>
            <a:ext cx="745310" cy="7453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48159" y="5151345"/>
            <a:ext cx="5989717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altLang="en-US" dirty="0">
                <a:solidFill>
                  <a:schemeClr val="bg1"/>
                </a:solidFill>
                <a:latin typeface="+mj-lt"/>
              </a:rPr>
              <a:t>claudia.monteirodeaguiar@europarl.europa.eu</a:t>
            </a:r>
            <a:endParaRPr lang="en-GB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21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#about.me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Comissões</a:t>
            </a:r>
          </a:p>
          <a:p>
            <a:pPr lvl="1"/>
            <a:r>
              <a:rPr lang="pt-PT" dirty="0" smtClean="0"/>
              <a:t>TRAN – Transportes e Turismo</a:t>
            </a:r>
          </a:p>
          <a:p>
            <a:pPr lvl="2"/>
            <a:r>
              <a:rPr lang="pt-PT" dirty="0" smtClean="0"/>
              <a:t>Peso Turismo na Economia - Marca Europa</a:t>
            </a:r>
          </a:p>
          <a:p>
            <a:pPr lvl="2"/>
            <a:r>
              <a:rPr lang="pt-PT" dirty="0" smtClean="0"/>
              <a:t>Novos modelos de negócio orientados </a:t>
            </a:r>
            <a:r>
              <a:rPr lang="pt-PT" dirty="0"/>
              <a:t>para “</a:t>
            </a:r>
            <a:r>
              <a:rPr lang="pt-PT" dirty="0" err="1"/>
              <a:t>Millennials</a:t>
            </a:r>
            <a:r>
              <a:rPr lang="pt-PT" dirty="0"/>
              <a:t>”</a:t>
            </a:r>
            <a:endParaRPr lang="pt-PT" dirty="0" smtClean="0"/>
          </a:p>
          <a:p>
            <a:pPr lvl="2"/>
            <a:r>
              <a:rPr lang="pt-PT" dirty="0" smtClean="0"/>
              <a:t>UBER – </a:t>
            </a:r>
            <a:r>
              <a:rPr lang="pt-PT" dirty="0" err="1" smtClean="0"/>
              <a:t>Airbnb</a:t>
            </a:r>
            <a:r>
              <a:rPr lang="pt-PT" dirty="0" smtClean="0"/>
              <a:t> – </a:t>
            </a:r>
            <a:r>
              <a:rPr lang="pt-PT" dirty="0" err="1" smtClean="0"/>
              <a:t>Alibaba</a:t>
            </a:r>
            <a:r>
              <a:rPr lang="pt-PT" dirty="0"/>
              <a:t> </a:t>
            </a:r>
            <a:r>
              <a:rPr lang="pt-PT" dirty="0" smtClean="0"/>
              <a:t>- </a:t>
            </a:r>
            <a:r>
              <a:rPr lang="pt-PT" smtClean="0"/>
              <a:t>UNIplaces</a:t>
            </a:r>
            <a:endParaRPr lang="pt-PT" dirty="0" smtClean="0"/>
          </a:p>
          <a:p>
            <a:pPr marL="914400" lvl="2" indent="0">
              <a:buNone/>
            </a:pPr>
            <a:endParaRPr lang="pt-PT" dirty="0" smtClean="0"/>
          </a:p>
          <a:p>
            <a:pPr lvl="1"/>
            <a:r>
              <a:rPr lang="pt-PT" dirty="0"/>
              <a:t>PECH </a:t>
            </a:r>
            <a:r>
              <a:rPr lang="pt-PT" dirty="0" smtClean="0"/>
              <a:t>– Pescas e Assuntos do Mar</a:t>
            </a:r>
          </a:p>
          <a:p>
            <a:pPr lvl="2"/>
            <a:r>
              <a:rPr lang="pt-PT" dirty="0"/>
              <a:t>Q</a:t>
            </a:r>
            <a:r>
              <a:rPr lang="pt-PT" dirty="0" smtClean="0"/>
              <a:t>uotas de Pescas – Pesca ilegal – Proibições </a:t>
            </a:r>
            <a:r>
              <a:rPr lang="pt-PT" dirty="0" err="1" smtClean="0"/>
              <a:t>afectam</a:t>
            </a:r>
            <a:r>
              <a:rPr lang="pt-PT" dirty="0" smtClean="0"/>
              <a:t> pesca artesanal </a:t>
            </a:r>
          </a:p>
          <a:p>
            <a:pPr lvl="2"/>
            <a:r>
              <a:rPr lang="pt-PT" dirty="0" smtClean="0"/>
              <a:t>Economia Azul –aquacultura, investigação </a:t>
            </a:r>
          </a:p>
          <a:p>
            <a:pPr lvl="2"/>
            <a:r>
              <a:rPr lang="pt-PT" dirty="0" smtClean="0"/>
              <a:t>Novas iniciativas como </a:t>
            </a:r>
            <a:r>
              <a:rPr lang="pt-PT" dirty="0" err="1" smtClean="0"/>
              <a:t>ex</a:t>
            </a:r>
            <a:r>
              <a:rPr lang="pt-PT" dirty="0" smtClean="0"/>
              <a:t>: Museus subaquáticos</a:t>
            </a:r>
            <a:r>
              <a:rPr lang="pt-PT" dirty="0"/>
              <a:t> </a:t>
            </a:r>
            <a:r>
              <a:rPr lang="pt-PT" dirty="0" smtClean="0"/>
              <a:t>e Estações Náuticas</a:t>
            </a:r>
          </a:p>
        </p:txBody>
      </p:sp>
    </p:spTree>
    <p:extLst>
      <p:ext uri="{BB962C8B-B14F-4D97-AF65-F5344CB8AC3E}">
        <p14:creationId xmlns:p14="http://schemas.microsoft.com/office/powerpoint/2010/main" val="25874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mepbrusfsc1\WKredirXP$\lviegascardoso\Desktop\Imagens\4cae2e31-19e3-49a2-be00-e695ee9cae0c-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5" y="611449"/>
            <a:ext cx="11037541" cy="498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8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#ciclo da vida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Picture 2" descr="\\mepbrusfsc1\WKredirXP$\lviegascardoso\Desktop\Europeias 2014\Ciclo da Vi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5" b="17965"/>
          <a:stretch/>
        </p:blipFill>
        <p:spPr bwMode="auto">
          <a:xfrm>
            <a:off x="44170" y="1233714"/>
            <a:ext cx="12147830" cy="509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5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#ERASMUS+</a:t>
            </a:r>
            <a:endParaRPr lang="pt-PT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 smtClean="0"/>
              <a:t>#educação #formação #juventude  #desporto </a:t>
            </a:r>
            <a:endParaRPr lang="pt-PT" b="1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No seguimento do programa </a:t>
            </a:r>
            <a:r>
              <a:rPr lang="pt-PT" b="1" dirty="0" smtClean="0"/>
              <a:t>Erasmus</a:t>
            </a:r>
            <a:r>
              <a:rPr lang="pt-PT" dirty="0" smtClean="0"/>
              <a:t>, o </a:t>
            </a:r>
            <a:r>
              <a:rPr lang="pt-PT" dirty="0"/>
              <a:t>programa </a:t>
            </a:r>
            <a:r>
              <a:rPr lang="pt-PT" b="1" dirty="0"/>
              <a:t>Erasmus+</a:t>
            </a:r>
            <a:r>
              <a:rPr lang="pt-PT" dirty="0"/>
              <a:t> tem por objetivo </a:t>
            </a:r>
            <a:r>
              <a:rPr lang="pt-PT" b="1" dirty="0"/>
              <a:t>reforçar as competências </a:t>
            </a:r>
            <a:r>
              <a:rPr lang="pt-PT" dirty="0"/>
              <a:t>e a </a:t>
            </a:r>
            <a:r>
              <a:rPr lang="pt-PT" b="1" dirty="0"/>
              <a:t>empregabilidade</a:t>
            </a:r>
            <a:r>
              <a:rPr lang="pt-PT" dirty="0"/>
              <a:t>, bem como modernizar a educação, a formação e a animação de juventude.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46" y="3933371"/>
            <a:ext cx="3726645" cy="26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9"/>
          <a:stretch/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7"/>
          <a:stretch/>
        </p:blipFill>
        <p:spPr>
          <a:xfrm>
            <a:off x="2612571" y="0"/>
            <a:ext cx="6966858" cy="6879771"/>
          </a:xfrm>
        </p:spPr>
      </p:pic>
      <p:sp>
        <p:nvSpPr>
          <p:cNvPr id="12" name="TextBox 11"/>
          <p:cNvSpPr txBox="1"/>
          <p:nvPr/>
        </p:nvSpPr>
        <p:spPr>
          <a:xfrm>
            <a:off x="9149181" y="4995952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500" b="1" dirty="0" smtClean="0">
                <a:solidFill>
                  <a:schemeClr val="bg1"/>
                </a:solidFill>
                <a:latin typeface="+mj-lt"/>
              </a:rPr>
              <a:t>+</a:t>
            </a:r>
            <a:endParaRPr lang="pt-PT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3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#ERASMUS+</a:t>
            </a:r>
            <a:endParaRPr lang="pt-PT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27674684"/>
              </p:ext>
            </p:extLst>
          </p:nvPr>
        </p:nvGraphicFramePr>
        <p:xfrm>
          <a:off x="539552" y="1915890"/>
          <a:ext cx="10814248" cy="397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94971" y="5162328"/>
            <a:ext cx="88682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600" b="1" dirty="0">
                <a:solidFill>
                  <a:schemeClr val="bg1"/>
                </a:solidFill>
                <a:latin typeface="+mj-lt"/>
              </a:rPr>
              <a:t>14,7 mil milhões de euros</a:t>
            </a:r>
            <a:endParaRPr lang="en-GB" altLang="en-US" sz="2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9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#(</a:t>
            </a:r>
            <a:r>
              <a:rPr lang="pt-PT" dirty="0" err="1" smtClean="0"/>
              <a:t>des</a:t>
            </a:r>
            <a:r>
              <a:rPr lang="pt-PT" dirty="0" smtClean="0"/>
              <a:t>)emprego jovem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39801" y="1906558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6000" dirty="0" smtClean="0"/>
              <a:t>// </a:t>
            </a:r>
            <a:r>
              <a:rPr lang="pt-PT" sz="6000" b="1" dirty="0" smtClean="0"/>
              <a:t>5 Milhões </a:t>
            </a:r>
            <a:r>
              <a:rPr lang="pt-PT" sz="6000" dirty="0" smtClean="0"/>
              <a:t>de jovens europeus desempregados</a:t>
            </a:r>
            <a:endParaRPr lang="pt-PT" sz="6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587836" y="1906558"/>
            <a:ext cx="5604164" cy="3684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6000" dirty="0" smtClean="0"/>
              <a:t>// </a:t>
            </a:r>
            <a:r>
              <a:rPr lang="pt-PT" sz="6000" b="1" dirty="0" smtClean="0"/>
              <a:t>2 Milhões </a:t>
            </a:r>
            <a:r>
              <a:rPr lang="pt-PT" sz="6000" dirty="0" smtClean="0"/>
              <a:t>de empregos para os quais não existem recursos</a:t>
            </a:r>
            <a:endParaRPr lang="pt-PT" sz="6000" dirty="0"/>
          </a:p>
        </p:txBody>
      </p:sp>
    </p:spTree>
    <p:extLst>
      <p:ext uri="{BB962C8B-B14F-4D97-AF65-F5344CB8AC3E}">
        <p14:creationId xmlns:p14="http://schemas.microsoft.com/office/powerpoint/2010/main" val="213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#análise</a:t>
            </a:r>
            <a:endParaRPr lang="pt-PT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Geração mais qualificada ?!?</a:t>
            </a:r>
          </a:p>
          <a:p>
            <a:r>
              <a:rPr lang="pt-PT" dirty="0" smtClean="0"/>
              <a:t>Formação não orientada ao mercado de trabalho competitivo </a:t>
            </a:r>
          </a:p>
          <a:p>
            <a:r>
              <a:rPr lang="pt-PT" dirty="0" smtClean="0"/>
              <a:t>Investimento </a:t>
            </a:r>
            <a:r>
              <a:rPr lang="pt-PT" dirty="0"/>
              <a:t>na formação com pouco retorno</a:t>
            </a:r>
          </a:p>
          <a:p>
            <a:r>
              <a:rPr lang="pt-PT" dirty="0"/>
              <a:t>Jovens com cada vez mais dificuldades em serem empregáveis caso não ingressem no mercado de trabalho</a:t>
            </a:r>
          </a:p>
          <a:p>
            <a:endParaRPr lang="pt-PT" dirty="0" smtClean="0"/>
          </a:p>
          <a:p>
            <a:pPr marL="0" indent="0">
              <a:buNone/>
            </a:pPr>
            <a:r>
              <a:rPr lang="pt-PT" b="1" i="1" dirty="0" smtClean="0"/>
              <a:t>Como deve a Europa falar?</a:t>
            </a:r>
          </a:p>
        </p:txBody>
      </p:sp>
    </p:spTree>
    <p:extLst>
      <p:ext uri="{BB962C8B-B14F-4D97-AF65-F5344CB8AC3E}">
        <p14:creationId xmlns:p14="http://schemas.microsoft.com/office/powerpoint/2010/main" val="16513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469</Words>
  <Application>Microsoft Office PowerPoint</Application>
  <PresentationFormat>Personalizados</PresentationFormat>
  <Paragraphs>75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Office Theme</vt:lpstr>
      <vt:lpstr>Apresentação do PowerPoint</vt:lpstr>
      <vt:lpstr>#about.me</vt:lpstr>
      <vt:lpstr>Apresentação do PowerPoint</vt:lpstr>
      <vt:lpstr>#ciclo da vida</vt:lpstr>
      <vt:lpstr>#ERASMUS+</vt:lpstr>
      <vt:lpstr>Apresentação do PowerPoint</vt:lpstr>
      <vt:lpstr>#ERASMUS+</vt:lpstr>
      <vt:lpstr>#(des)emprego jovem</vt:lpstr>
      <vt:lpstr>#análise</vt:lpstr>
      <vt:lpstr>#youth guarantee</vt:lpstr>
      <vt:lpstr>       GARANTIA JOVEM</vt:lpstr>
      <vt:lpstr>#garantia jovem</vt:lpstr>
      <vt:lpstr>#na prática (exemplo)</vt:lpstr>
      <vt:lpstr>#impacto direto</vt:lpstr>
      <vt:lpstr>#empreendedorismo jovem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caguiar</dc:creator>
  <cp:lastModifiedBy>Administrador</cp:lastModifiedBy>
  <cp:revision>52</cp:revision>
  <dcterms:created xsi:type="dcterms:W3CDTF">2014-04-27T17:21:47Z</dcterms:created>
  <dcterms:modified xsi:type="dcterms:W3CDTF">2015-04-11T11:31:31Z</dcterms:modified>
</cp:coreProperties>
</file>