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93455" r:id="rId4"/>
  </p:sldMasterIdLst>
  <p:notesMasterIdLst>
    <p:notesMasterId r:id="rId29"/>
  </p:notesMasterIdLst>
  <p:handoutMasterIdLst>
    <p:handoutMasterId r:id="rId30"/>
  </p:handoutMasterIdLst>
  <p:sldIdLst>
    <p:sldId id="258" r:id="rId5"/>
    <p:sldId id="257" r:id="rId6"/>
    <p:sldId id="259" r:id="rId7"/>
    <p:sldId id="260" r:id="rId8"/>
    <p:sldId id="261" r:id="rId9"/>
    <p:sldId id="262" r:id="rId10"/>
    <p:sldId id="293" r:id="rId11"/>
    <p:sldId id="268" r:id="rId12"/>
    <p:sldId id="267" r:id="rId13"/>
    <p:sldId id="271" r:id="rId14"/>
    <p:sldId id="273" r:id="rId15"/>
    <p:sldId id="274" r:id="rId16"/>
    <p:sldId id="276" r:id="rId17"/>
    <p:sldId id="277" r:id="rId18"/>
    <p:sldId id="279" r:id="rId19"/>
    <p:sldId id="278" r:id="rId20"/>
    <p:sldId id="282" r:id="rId21"/>
    <p:sldId id="283" r:id="rId22"/>
    <p:sldId id="284" r:id="rId23"/>
    <p:sldId id="286" r:id="rId24"/>
    <p:sldId id="287" r:id="rId25"/>
    <p:sldId id="288" r:id="rId26"/>
    <p:sldId id="292" r:id="rId27"/>
    <p:sldId id="291" r:id="rId2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Franklin Gothic Book" panose="020B0503020102020204" pitchFamily="34" charset="0"/>
        <a:ea typeface="MS PGothic" panose="020B0600070205080204" pitchFamily="34" charset="-128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 clrMode="gray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97D"/>
    <a:srgbClr val="EB954C"/>
    <a:srgbClr val="D34531"/>
    <a:srgbClr val="79C9E0"/>
    <a:srgbClr val="FCCE80"/>
    <a:srgbClr val="E89548"/>
    <a:srgbClr val="E64C30"/>
    <a:srgbClr val="78D1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9" d="100"/>
        <a:sy n="149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83BC8895-3C56-49B8-B73F-9CB18A319EB1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881F830-BEAF-414F-8BF2-08F6B9F8BCF5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28719626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AD2ACAD7-8DFD-4E93-B3DA-5B13A043FF15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noProof="0" smtClean="0"/>
              <a:t>Click to edit Master text styles</a:t>
            </a:r>
          </a:p>
          <a:p>
            <a:pPr lvl="1"/>
            <a:r>
              <a:rPr lang="pt-PT" noProof="0" smtClean="0"/>
              <a:t>Second level</a:t>
            </a:r>
          </a:p>
          <a:p>
            <a:pPr lvl="2"/>
            <a:r>
              <a:rPr lang="pt-PT" noProof="0" smtClean="0"/>
              <a:t>Third level</a:t>
            </a:r>
          </a:p>
          <a:p>
            <a:pPr lvl="3"/>
            <a:r>
              <a:rPr lang="pt-PT" noProof="0" smtClean="0"/>
              <a:t>Fourth level</a:t>
            </a:r>
          </a:p>
          <a:p>
            <a:pPr lvl="4"/>
            <a:r>
              <a:rPr lang="pt-PT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1909A7B3-4728-41F9-B9BE-70A5C7B14D1B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1429853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DAC8B15-6815-47D9-8868-BCE233F01BE5}" type="slidenum">
              <a:rPr lang="en-US" altLang="pt-PT"/>
              <a:pPr eaLnBrk="1" hangingPunct="1">
                <a:spcBef>
                  <a:spcPct val="0"/>
                </a:spcBef>
              </a:pPr>
              <a:t>1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146419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PT" smtClean="0"/>
              <a:t>QFP 2014-2020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mtClean="0"/>
              <a:t>Valor acrescentado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mtClean="0"/>
              <a:t>Qualidade da despesa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mtClean="0"/>
              <a:t>Flexibilidade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mtClean="0"/>
              <a:t>Concentração de fundos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mtClean="0"/>
              <a:t>Ênfase nos resultados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mtClean="0"/>
              <a:t>Simplificação da execução</a:t>
            </a:r>
          </a:p>
        </p:txBody>
      </p:sp>
      <p:sp>
        <p:nvSpPr>
          <p:cNvPr id="471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04AFA72-DCE4-4807-B2B6-17D67130ACEE}" type="slidenum">
              <a:rPr lang="en-US" altLang="pt-PT"/>
              <a:pPr eaLnBrk="1" hangingPunct="1">
                <a:spcBef>
                  <a:spcPct val="0"/>
                </a:spcBef>
              </a:pPr>
              <a:t>10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8985170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PT" smtClean="0">
                <a:solidFill>
                  <a:srgbClr val="595959"/>
                </a:solidFill>
              </a:rPr>
              <a:t>Os objetivos em matéria de luta contra as alterações climáticas representarão pelo menos 20% do QFP.</a:t>
            </a:r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035BFFE-B2B7-450A-AD6B-88AD9561EE7B}" type="slidenum">
              <a:rPr lang="en-US" altLang="pt-PT"/>
              <a:pPr eaLnBrk="1" hangingPunct="1">
                <a:spcBef>
                  <a:spcPct val="0"/>
                </a:spcBef>
              </a:pPr>
              <a:t>11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781050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375BFC1-51CF-4D04-BF2B-A85C71A9D450}" type="slidenum">
              <a:rPr lang="en-US" altLang="pt-PT"/>
              <a:pPr eaLnBrk="1" hangingPunct="1">
                <a:spcBef>
                  <a:spcPct val="0"/>
                </a:spcBef>
              </a:pPr>
              <a:t>12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0600368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4F81BD"/>
                </a:solidFill>
              </a:rPr>
              <a:t>As razões de uma política regional:</a:t>
            </a:r>
            <a:endParaRPr lang="en-US" altLang="pt-PT" sz="1800" b="1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z="1800" smtClean="0">
                <a:solidFill>
                  <a:srgbClr val="595959"/>
                </a:solidFill>
              </a:rPr>
              <a:t>A União Europeia integra 272 regiões, marcadas pelas grandes disparidades económicas e sociais entre si.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z="1800" smtClean="0">
                <a:solidFill>
                  <a:srgbClr val="595959"/>
                </a:solidFill>
              </a:rPr>
              <a:t>Uma em cada quatro regiões tem um PIB (produto interno bruto) por habitante inferior em 75% à média da União Europeia com 27 Estados-Membros. 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r>
              <a:rPr lang="en-US" altLang="pt-PT" sz="1800" smtClean="0">
                <a:solidFill>
                  <a:srgbClr val="595959"/>
                </a:solidFill>
              </a:rPr>
              <a:t>Um dos objectivos centrais da UE é suprimir estas disparidades promovendo a convergência e a coesão económica e social.</a:t>
            </a: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B24AE02-F697-4F98-BB45-3C068FCD69E5}" type="slidenum">
              <a:rPr lang="en-US" altLang="pt-PT"/>
              <a:pPr eaLnBrk="1" hangingPunct="1">
                <a:spcBef>
                  <a:spcPct val="0"/>
                </a:spcBef>
              </a:pPr>
              <a:t>13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8836160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BBB4D45-197E-4622-83E8-1CD2A4D884CE}" type="slidenum">
              <a:rPr lang="en-US" altLang="pt-PT"/>
              <a:pPr eaLnBrk="1" hangingPunct="1">
                <a:spcBef>
                  <a:spcPct val="0"/>
                </a:spcBef>
              </a:pPr>
              <a:t>14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067929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91F9D238-9A65-42EA-90D6-E22DEC3C3348}" type="slidenum">
              <a:rPr lang="en-US" altLang="pt-PT"/>
              <a:pPr eaLnBrk="1" hangingPunct="1">
                <a:spcBef>
                  <a:spcPct val="0"/>
                </a:spcBef>
              </a:pPr>
              <a:t>15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3711046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1D3910D-8F66-428D-BBD9-944F8EB29811}" type="slidenum">
              <a:rPr lang="en-US" altLang="pt-PT"/>
              <a:pPr eaLnBrk="1" hangingPunct="1">
                <a:spcBef>
                  <a:spcPct val="0"/>
                </a:spcBef>
              </a:pPr>
              <a:t>16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5755621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74650" lvl="1" indent="-146050" eaLnBrk="1" hangingPunct="1">
              <a:lnSpc>
                <a:spcPct val="90000"/>
              </a:lnSpc>
              <a:spcBef>
                <a:spcPts val="600"/>
              </a:spcBef>
              <a:buClr>
                <a:srgbClr val="95B3D7"/>
              </a:buClr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95% para o Fundo de Coesão </a:t>
            </a:r>
          </a:p>
          <a:p>
            <a:pPr marL="628650" lvl="2" indent="-171450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Até 2016 passando depois a 85%;</a:t>
            </a:r>
          </a:p>
          <a:p>
            <a:pPr marL="374650" lvl="1" indent="-146050" eaLnBrk="1" hangingPunct="1">
              <a:lnSpc>
                <a:spcPct val="90000"/>
              </a:lnSpc>
              <a:spcBef>
                <a:spcPts val="600"/>
              </a:spcBef>
              <a:buClr>
                <a:srgbClr val="95B3D7"/>
              </a:buClr>
            </a:pPr>
            <a:endParaRPr lang="en-US" altLang="pt-PT" sz="1800" smtClean="0">
              <a:solidFill>
                <a:srgbClr val="595959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marL="374650" lvl="1" indent="-146050" eaLnBrk="1" hangingPunct="1">
              <a:lnSpc>
                <a:spcPct val="90000"/>
              </a:lnSpc>
              <a:spcBef>
                <a:spcPts val="600"/>
              </a:spcBef>
              <a:buClr>
                <a:srgbClr val="95B3D7"/>
              </a:buClr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95% para o FEDER e o FSE para o Norte, Centro, Alentejo e Açores e Madeira</a:t>
            </a:r>
          </a:p>
          <a:p>
            <a:pPr marL="628650" lvl="2" indent="-171450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Até 2016 passando depois a 85%;</a:t>
            </a:r>
          </a:p>
          <a:p>
            <a:pPr marL="374650" lvl="1" indent="-146050" eaLnBrk="1" hangingPunct="1">
              <a:lnSpc>
                <a:spcPct val="90000"/>
              </a:lnSpc>
              <a:spcBef>
                <a:spcPts val="600"/>
              </a:spcBef>
              <a:buClr>
                <a:srgbClr val="95B3D7"/>
              </a:buClr>
            </a:pPr>
            <a:endParaRPr lang="en-US" altLang="pt-PT" sz="1800" smtClean="0">
              <a:solidFill>
                <a:srgbClr val="595959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marL="374650" lvl="1" indent="-146050" eaLnBrk="1" hangingPunct="1">
              <a:lnSpc>
                <a:spcPct val="90000"/>
              </a:lnSpc>
              <a:spcBef>
                <a:spcPts val="600"/>
              </a:spcBef>
              <a:buClr>
                <a:srgbClr val="95B3D7"/>
              </a:buClr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70% para o Algarve </a:t>
            </a:r>
          </a:p>
          <a:p>
            <a:pPr marL="628650" lvl="2" indent="-171450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Até 2016 passando depois a 60%;</a:t>
            </a:r>
          </a:p>
          <a:p>
            <a:pPr marL="374650" lvl="1" indent="-146050" eaLnBrk="1" hangingPunct="1">
              <a:lnSpc>
                <a:spcPct val="90000"/>
              </a:lnSpc>
              <a:spcBef>
                <a:spcPts val="600"/>
              </a:spcBef>
              <a:buClr>
                <a:srgbClr val="95B3D7"/>
              </a:buClr>
            </a:pPr>
            <a:endParaRPr lang="en-US" altLang="pt-PT" sz="1800" smtClean="0">
              <a:solidFill>
                <a:srgbClr val="595959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marL="374650" lvl="1" indent="-146050" eaLnBrk="1" hangingPunct="1">
              <a:lnSpc>
                <a:spcPct val="90000"/>
              </a:lnSpc>
              <a:spcBef>
                <a:spcPts val="600"/>
              </a:spcBef>
              <a:buClr>
                <a:srgbClr val="95B3D7"/>
              </a:buClr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60% para Lisboa </a:t>
            </a:r>
          </a:p>
          <a:p>
            <a:pPr marL="628650" lvl="2" indent="-171450" eaLnBrk="1" hangingPunct="1">
              <a:lnSpc>
                <a:spcPct val="90000"/>
              </a:lnSpc>
              <a:spcBef>
                <a:spcPts val="600"/>
              </a:spcBef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Até 2016 passando depois a 50%;</a:t>
            </a:r>
          </a:p>
          <a:p>
            <a:pPr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E03EBDC-179A-49C7-8B37-1A3ADD7CB25A}" type="slidenum">
              <a:rPr lang="en-US" altLang="pt-PT"/>
              <a:pPr eaLnBrk="1" hangingPunct="1">
                <a:spcBef>
                  <a:spcPct val="0"/>
                </a:spcBef>
              </a:pPr>
              <a:t>17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9480734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76BD000-D615-4A30-AEF2-1B147D527F13}" type="slidenum">
              <a:rPr lang="en-US" altLang="pt-PT"/>
              <a:pPr eaLnBrk="1" hangingPunct="1">
                <a:spcBef>
                  <a:spcPct val="0"/>
                </a:spcBef>
              </a:pPr>
              <a:t>18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2985346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PT" sz="2000" smtClean="0">
                <a:solidFill>
                  <a:srgbClr val="595959"/>
                </a:solidFill>
              </a:rPr>
              <a:t>3.6 mil milhões de euros </a:t>
            </a:r>
          </a:p>
          <a:p>
            <a:pPr marL="374650" lvl="1" indent="-146050" eaLnBrk="1" hangingPunct="1">
              <a:spcBef>
                <a:spcPts val="600"/>
              </a:spcBef>
              <a:buClr>
                <a:srgbClr val="95B3D7"/>
              </a:buClr>
            </a:pPr>
            <a:r>
              <a:rPr lang="en-US" altLang="pt-PT" sz="1800" smtClean="0">
                <a:solidFill>
                  <a:srgbClr val="595959"/>
                </a:solidFill>
              </a:rPr>
              <a:t>500 milhões a 100%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smtClean="0">
                <a:solidFill>
                  <a:srgbClr val="595959"/>
                </a:solidFill>
              </a:rPr>
              <a:t>Nota: PAC no Total -  8100 milhões de euros  </a:t>
            </a:r>
          </a:p>
          <a:p>
            <a:pPr marL="374650" lvl="1" indent="-146050" eaLnBrk="1" hangingPunct="1">
              <a:spcBef>
                <a:spcPts val="600"/>
              </a:spcBef>
              <a:buClr>
                <a:srgbClr val="95B3D7"/>
              </a:buClr>
            </a:pPr>
            <a:r>
              <a:rPr lang="en-US" altLang="pt-PT" sz="1600" smtClean="0">
                <a:solidFill>
                  <a:srgbClr val="595959"/>
                </a:solidFill>
              </a:rPr>
              <a:t>3600 FEADER </a:t>
            </a:r>
          </a:p>
          <a:p>
            <a:pPr marL="374650" lvl="1" indent="-146050" eaLnBrk="1" hangingPunct="1">
              <a:spcBef>
                <a:spcPts val="600"/>
              </a:spcBef>
              <a:buClr>
                <a:srgbClr val="95B3D7"/>
              </a:buClr>
            </a:pPr>
            <a:r>
              <a:rPr lang="en-US" altLang="pt-PT" sz="1600" smtClean="0">
                <a:solidFill>
                  <a:srgbClr val="595959"/>
                </a:solidFill>
              </a:rPr>
              <a:t>4500 Pilar I</a:t>
            </a:r>
          </a:p>
          <a:p>
            <a:pPr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563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FF90DD8-81FC-49C3-BEB6-F3CFEFC61BDA}" type="slidenum">
              <a:rPr lang="en-US" altLang="pt-PT"/>
              <a:pPr eaLnBrk="1" hangingPunct="1">
                <a:spcBef>
                  <a:spcPct val="0"/>
                </a:spcBef>
              </a:pPr>
              <a:t>19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749068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r>
              <a:rPr lang="en-US" altLang="pt-PT" sz="1800" b="1" u="sng" smtClean="0"/>
              <a:t>As receitas e despesas orçamentais da UE estão limitadas</a:t>
            </a:r>
            <a:endParaRPr lang="en-US" altLang="pt-PT" sz="1800" smtClean="0"/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endParaRPr lang="en-US" altLang="pt-PT" sz="1800" smtClean="0"/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endParaRPr lang="en-US" altLang="pt-PT" sz="1800" smtClean="0"/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Pelos Tratados - o orçamento comunitário não pode estar em situação de défice</a:t>
            </a:r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endParaRPr lang="en-US" altLang="pt-PT" sz="1800" smtClean="0"/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Por um </a:t>
            </a:r>
            <a:r>
              <a:rPr lang="en-US" altLang="pt-PT" sz="1800" b="1" i="1" smtClean="0"/>
              <a:t>limite máximo dos recursos próprios -</a:t>
            </a:r>
            <a:r>
              <a:rPr lang="en-US" altLang="pt-PT" sz="1800" smtClean="0"/>
              <a:t>  </a:t>
            </a:r>
            <a:r>
              <a:rPr lang="en-US" altLang="pt-PT" sz="1800" smtClean="0">
                <a:solidFill>
                  <a:srgbClr val="FF0000"/>
                </a:solidFill>
              </a:rPr>
              <a:t>1,24%</a:t>
            </a:r>
            <a:r>
              <a:rPr lang="en-US" altLang="pt-PT" sz="1800" smtClean="0"/>
              <a:t> do RNB da União para </a:t>
            </a:r>
            <a:r>
              <a:rPr lang="en-US" altLang="pt-PT" sz="1800" b="1" smtClean="0"/>
              <a:t>pagamentos</a:t>
            </a:r>
            <a:r>
              <a:rPr lang="en-US" altLang="pt-PT" sz="1800" smtClean="0"/>
              <a:t> efectuados a partir do orçamento comunitário (cerca de 293 euros por cidadão da UE)</a:t>
            </a:r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endParaRPr lang="en-US" altLang="pt-PT" sz="1800" smtClean="0"/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Por um Quadro Financeiro Plurianual</a:t>
            </a:r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endParaRPr lang="en-US" altLang="pt-PT" sz="1800" smtClean="0"/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r>
              <a:rPr lang="en-US" altLang="pt-PT" sz="1800" smtClean="0"/>
              <a:t>Nota: A carta dos seis assinada em Dezembro de 2003 , pela</a:t>
            </a:r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r>
              <a:rPr lang="en-US" altLang="pt-PT" sz="1800" smtClean="0"/>
              <a:t>Alemanha, França, Reino Unido, Áustria, Suécia, Holanda, propôs</a:t>
            </a:r>
          </a:p>
          <a:p>
            <a:pPr marL="69850" indent="-23813" defTabSz="911225" eaLnBrk="1" hangingPunct="1">
              <a:lnSpc>
                <a:spcPct val="80000"/>
              </a:lnSpc>
              <a:spcBef>
                <a:spcPts val="400"/>
              </a:spcBef>
            </a:pPr>
            <a:r>
              <a:rPr lang="en-US" altLang="pt-PT" sz="1800" smtClean="0"/>
              <a:t>1% do PIB como limite do orçamento. </a:t>
            </a:r>
          </a:p>
          <a:p>
            <a:pPr marL="69850" indent="-23813" defTabSz="911225"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E883E0E-E058-45FA-96D3-20EDAECC936F}" type="slidenum">
              <a:rPr lang="en-US" altLang="pt-PT"/>
              <a:pPr eaLnBrk="1" hangingPunct="1">
                <a:spcBef>
                  <a:spcPct val="0"/>
                </a:spcBef>
              </a:pPr>
              <a:t>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0761933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PT" sz="20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85% das despesas públicas elegíveis no Norte, Centro, Alentejo, Açores e Madeira </a:t>
            </a:r>
          </a:p>
          <a:p>
            <a:pPr marL="374650" lvl="1" indent="-146050" eaLnBrk="1" hangingPunct="1">
              <a:spcBef>
                <a:spcPts val="600"/>
              </a:spcBef>
              <a:buClr>
                <a:srgbClr val="95B3D7"/>
              </a:buClr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Passando a 75% depois de 2016</a:t>
            </a:r>
          </a:p>
          <a:p>
            <a:pPr eaLnBrk="1" hangingPunct="1">
              <a:spcBef>
                <a:spcPct val="0"/>
              </a:spcBef>
            </a:pPr>
            <a:endParaRPr lang="en-US" altLang="pt-PT" sz="2000" smtClean="0">
              <a:solidFill>
                <a:srgbClr val="595959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20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73% das despesas públicas no Algarve</a:t>
            </a:r>
          </a:p>
          <a:p>
            <a:pPr marL="374650" lvl="1" indent="-146050" eaLnBrk="1" hangingPunct="1">
              <a:spcBef>
                <a:spcPts val="600"/>
              </a:spcBef>
              <a:buClr>
                <a:srgbClr val="95B3D7"/>
              </a:buClr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Passando a 63% depois de 2016</a:t>
            </a:r>
          </a:p>
          <a:p>
            <a:pPr eaLnBrk="1" hangingPunct="1">
              <a:spcBef>
                <a:spcPct val="0"/>
              </a:spcBef>
            </a:pPr>
            <a:endParaRPr lang="en-US" altLang="pt-PT" sz="2000" smtClean="0">
              <a:solidFill>
                <a:srgbClr val="595959"/>
              </a:solidFill>
              <a:latin typeface="Verdana" panose="020B0604030504040204" pitchFamily="34" charset="0"/>
              <a:sym typeface="Verdana" panose="020B0604030504040204" pitchFamily="34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20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63% das despesas públicas elegíveis em Lisboa </a:t>
            </a:r>
          </a:p>
          <a:p>
            <a:pPr marL="374650" lvl="1" indent="-146050" eaLnBrk="1" hangingPunct="1">
              <a:spcBef>
                <a:spcPts val="600"/>
              </a:spcBef>
              <a:buClr>
                <a:srgbClr val="95B3D7"/>
              </a:buClr>
            </a:pPr>
            <a:r>
              <a:rPr lang="en-US" altLang="pt-PT" sz="1800" smtClean="0">
                <a:solidFill>
                  <a:srgbClr val="595959"/>
                </a:solidFill>
                <a:latin typeface="Verdana" panose="020B0604030504040204" pitchFamily="34" charset="0"/>
                <a:sym typeface="Verdana" panose="020B0604030504040204" pitchFamily="34" charset="0"/>
              </a:rPr>
              <a:t>Passando a 53% depois de 2016</a:t>
            </a:r>
          </a:p>
        </p:txBody>
      </p:sp>
      <p:sp>
        <p:nvSpPr>
          <p:cNvPr id="5734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78596AD-AE8E-4EC7-A526-22609E060487}" type="slidenum">
              <a:rPr lang="en-US" altLang="pt-PT"/>
              <a:pPr eaLnBrk="1" hangingPunct="1">
                <a:spcBef>
                  <a:spcPct val="0"/>
                </a:spcBef>
              </a:pPr>
              <a:t>20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2523688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837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F5D89F9-4EF2-49DA-A0C1-7D9F24960A56}" type="slidenum">
              <a:rPr lang="en-US" altLang="pt-PT"/>
              <a:pPr eaLnBrk="1" hangingPunct="1">
                <a:spcBef>
                  <a:spcPct val="0"/>
                </a:spcBef>
              </a:pPr>
              <a:t>21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9160162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2EC72F8-5141-4879-A168-EC245E9C60E6}" type="slidenum">
              <a:rPr lang="en-US" altLang="pt-PT"/>
              <a:pPr eaLnBrk="1" hangingPunct="1">
                <a:spcBef>
                  <a:spcPct val="0"/>
                </a:spcBef>
              </a:pPr>
              <a:t>22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41674855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Galileo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7 mil milhões de euros.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b="1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Copernicus/GMES</a:t>
            </a:r>
            <a:r>
              <a:rPr lang="en-US" altLang="pt-PT" sz="1000" smtClean="0">
                <a:solidFill>
                  <a:srgbClr val="595959"/>
                </a:solidFill>
              </a:rPr>
              <a:t> (Vigilância Global do Ambiente e da Segurança)</a:t>
            </a:r>
            <a:br>
              <a:rPr lang="en-US" altLang="pt-PT" sz="1000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3.786 milhões de euros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b="1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ITER </a:t>
            </a:r>
            <a:r>
              <a:rPr lang="en-US" altLang="pt-PT" sz="1000" smtClean="0">
                <a:solidFill>
                  <a:srgbClr val="595959"/>
                </a:solidFill>
              </a:rPr>
              <a:t>- International Thermonuclear Experimental Reator</a:t>
            </a:r>
            <a:br>
              <a:rPr lang="en-US" altLang="pt-PT" sz="1000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2,7 mil milhões de euros.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b="1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Programa para o Emprego e Inovação Social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-Progress   -EURES    -Instrumento de microfinanciamento Progress</a:t>
            </a:r>
            <a:br>
              <a:rPr lang="en-US" altLang="pt-PT" sz="1800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919 milhões de euros.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b="1" smtClean="0">
              <a:solidFill>
                <a:srgbClr val="595959"/>
              </a:solidFill>
            </a:endParaRPr>
          </a:p>
          <a:p>
            <a:pPr eaLnBrk="1" hangingPunct="1"/>
            <a:r>
              <a:rPr lang="en-US" altLang="pt-PT" sz="1800" b="1" smtClean="0">
                <a:solidFill>
                  <a:srgbClr val="595959"/>
                </a:solidFill>
              </a:rPr>
              <a:t>Erasmus +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14,7 mil milhões de euros</a:t>
            </a:r>
          </a:p>
          <a:p>
            <a:pPr eaLnBrk="1" hangingPunct="1"/>
            <a:endParaRPr lang="en-US" altLang="pt-PT" sz="1800" smtClean="0">
              <a:solidFill>
                <a:srgbClr val="595959"/>
              </a:solidFill>
            </a:endParaRPr>
          </a:p>
          <a:p>
            <a:pPr eaLnBrk="1" hangingPunct="1"/>
            <a:r>
              <a:rPr lang="en-US" altLang="pt-PT" sz="1800" b="1" smtClean="0">
                <a:solidFill>
                  <a:srgbClr val="595959"/>
                </a:solidFill>
              </a:rPr>
              <a:t>Iniciativa para o Emprego dos Jovens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321 milhões de euros para Portugal</a:t>
            </a:r>
          </a:p>
          <a:p>
            <a:pPr eaLnBrk="1" hangingPunct="1"/>
            <a:endParaRPr lang="en-US" altLang="pt-PT" sz="1800" smtClean="0">
              <a:solidFill>
                <a:srgbClr val="595959"/>
              </a:solidFill>
            </a:endParaRPr>
          </a:p>
          <a:p>
            <a:pPr eaLnBrk="1" hangingPunct="1"/>
            <a:r>
              <a:rPr lang="en-US" altLang="pt-PT" sz="1800" b="1" smtClean="0">
                <a:solidFill>
                  <a:srgbClr val="595959"/>
                </a:solidFill>
              </a:rPr>
              <a:t>A Europa para os cidadãos 2014/2020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229 milhões de euros</a:t>
            </a:r>
          </a:p>
          <a:p>
            <a:pPr eaLnBrk="1" hangingPunct="1"/>
            <a:endParaRPr lang="en-US" altLang="pt-PT" sz="1800" smtClean="0">
              <a:solidFill>
                <a:srgbClr val="595959"/>
              </a:solidFill>
            </a:endParaRPr>
          </a:p>
          <a:p>
            <a:pPr eaLnBrk="1" hangingPunct="1"/>
            <a:r>
              <a:rPr lang="en-US" altLang="pt-PT" sz="1800" b="1" smtClean="0">
                <a:solidFill>
                  <a:srgbClr val="595959"/>
                </a:solidFill>
              </a:rPr>
              <a:t>Programa dos Consumidores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197 milhões de euros</a:t>
            </a:r>
          </a:p>
          <a:p>
            <a:pPr eaLnBrk="1" hangingPunct="1"/>
            <a:endParaRPr lang="en-US" altLang="pt-PT" sz="1800" smtClean="0">
              <a:solidFill>
                <a:srgbClr val="595959"/>
              </a:solidFill>
            </a:endParaRPr>
          </a:p>
          <a:p>
            <a:pPr eaLnBrk="1" hangingPunct="1"/>
            <a:r>
              <a:rPr lang="en-US" altLang="pt-PT" sz="1800" b="1" smtClean="0">
                <a:solidFill>
                  <a:srgbClr val="595959"/>
                </a:solidFill>
              </a:rPr>
              <a:t>Life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3,4 mil milhões de euros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b="1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Europa Criativa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1,4 mil milhões de euros.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COSME 2014-2020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2.300 milhões de euros.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Horizonte 2020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77 mil milhões de euros.</a:t>
            </a:r>
          </a:p>
          <a:p>
            <a:pPr eaLnBrk="1" hangingPunct="1">
              <a:spcBef>
                <a:spcPct val="0"/>
              </a:spcBef>
            </a:pPr>
            <a:endParaRPr lang="en-US" altLang="pt-PT" sz="1800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Conhecimento do meio marinho 2020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000" smtClean="0">
                <a:solidFill>
                  <a:srgbClr val="595959"/>
                </a:solidFill>
              </a:rPr>
              <a:t>Pretende reunir dados sobre o meio marinho provenientes de diferentes fontes com o objetivo de ajudar a indústria, as autoridades públicas e os investigadores</a:t>
            </a:r>
          </a:p>
          <a:p>
            <a:pPr eaLnBrk="1" hangingPunct="1">
              <a:spcBef>
                <a:spcPct val="0"/>
              </a:spcBef>
            </a:pPr>
            <a:endParaRPr lang="en-US" altLang="pt-PT" sz="1000" smtClean="0">
              <a:solidFill>
                <a:srgbClr val="595959"/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en-US" altLang="pt-PT" sz="1800" b="1" smtClean="0">
                <a:solidFill>
                  <a:srgbClr val="595959"/>
                </a:solidFill>
              </a:rPr>
              <a:t>Programa de saúde para o crescimento 2014-2020</a:t>
            </a:r>
            <a:br>
              <a:rPr lang="en-US" altLang="pt-PT" sz="1800" b="1" smtClean="0">
                <a:solidFill>
                  <a:srgbClr val="595959"/>
                </a:solidFill>
              </a:rPr>
            </a:br>
            <a:r>
              <a:rPr lang="en-US" altLang="pt-PT" sz="1800" smtClean="0">
                <a:solidFill>
                  <a:srgbClr val="595959"/>
                </a:solidFill>
              </a:rPr>
              <a:t>Montante: 446 milhões de euros </a:t>
            </a:r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5A413AFA-97F5-4454-8E49-FF9C25B2A170}" type="slidenum">
              <a:rPr lang="en-US" altLang="pt-PT"/>
              <a:pPr eaLnBrk="1" hangingPunct="1">
                <a:spcBef>
                  <a:spcPct val="0"/>
                </a:spcBef>
              </a:pPr>
              <a:t>23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5597491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PT" altLang="pt-PT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690348BD-6F68-462D-8271-F1047AE2CB7C}" type="slidenum">
              <a:rPr lang="en-US" altLang="pt-PT"/>
              <a:pPr eaLnBrk="1" hangingPunct="1">
                <a:spcBef>
                  <a:spcPct val="0"/>
                </a:spcBef>
              </a:pPr>
              <a:t>24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0696841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1225" eaLnBrk="1" hangingPunct="1">
              <a:spcBef>
                <a:spcPts val="400"/>
              </a:spcBef>
              <a:buClr>
                <a:srgbClr val="666633"/>
              </a:buClr>
            </a:pPr>
            <a:r>
              <a:rPr lang="en-US" altLang="pt-PT" sz="22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 Tratado de Lisboa introduziu alterações substanciais na arquitectura financeira da EU, sobretudo no que respeita:</a:t>
            </a:r>
            <a:endParaRPr lang="en-US" altLang="pt-PT" sz="2700" smtClean="0"/>
          </a:p>
          <a:p>
            <a:pPr defTabSz="911225" eaLnBrk="1" hangingPunct="1">
              <a:spcBef>
                <a:spcPts val="400"/>
              </a:spcBef>
            </a:pPr>
            <a:endParaRPr lang="en-US" altLang="pt-PT" sz="220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569913" lvl="1" indent="-249238" defTabSz="911225" eaLnBrk="1" hangingPunct="1">
              <a:spcBef>
                <a:spcPts val="300"/>
              </a:spcBef>
              <a:buFontTx/>
              <a:buChar char="•"/>
            </a:pPr>
            <a:r>
              <a:rPr lang="en-US" altLang="pt-PT" sz="22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Quadro Financeiro Plurianual (QFP)</a:t>
            </a:r>
            <a:endParaRPr lang="en-US" altLang="pt-PT" sz="2400" smtClean="0"/>
          </a:p>
          <a:p>
            <a:pPr marL="569913" lvl="1" indent="-249238" defTabSz="911225" eaLnBrk="1" hangingPunct="1">
              <a:spcBef>
                <a:spcPts val="300"/>
              </a:spcBef>
              <a:buFontTx/>
              <a:buChar char="•"/>
            </a:pPr>
            <a:r>
              <a:rPr lang="en-US" altLang="pt-PT" sz="22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Processo orçamental annual</a:t>
            </a:r>
          </a:p>
          <a:p>
            <a:pPr defTabSz="911225"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D6A3FDA-7EEC-47D3-B085-B410671ABDF3}" type="slidenum">
              <a:rPr lang="en-US" altLang="pt-PT"/>
              <a:pPr eaLnBrk="1" hangingPunct="1">
                <a:spcBef>
                  <a:spcPct val="0"/>
                </a:spcBef>
              </a:pPr>
              <a:t>3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553434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1225" eaLnBrk="1" hangingPunct="1">
              <a:spcBef>
                <a:spcPts val="400"/>
              </a:spcBef>
              <a:buClr>
                <a:srgbClr val="666633"/>
              </a:buClr>
            </a:pPr>
            <a:r>
              <a:rPr lang="en-US" altLang="pt-PT" sz="27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 QFP torna-se um acto:</a:t>
            </a:r>
            <a:endParaRPr lang="en-US" altLang="pt-PT" sz="2700" smtClean="0"/>
          </a:p>
          <a:p>
            <a:pPr defTabSz="911225" eaLnBrk="1" hangingPunct="1">
              <a:spcBef>
                <a:spcPts val="400"/>
              </a:spcBef>
            </a:pPr>
            <a:endParaRPr lang="en-US" altLang="pt-PT" sz="270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569913" lvl="1" indent="-249238" defTabSz="911225" eaLnBrk="1" hangingPunct="1">
              <a:spcBef>
                <a:spcPts val="300"/>
              </a:spcBef>
              <a:buFontTx/>
              <a:buChar char="•"/>
            </a:pPr>
            <a:r>
              <a:rPr lang="en-US" altLang="pt-PT" sz="22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Juridicamente vinculativo</a:t>
            </a:r>
            <a:endParaRPr lang="en-US" altLang="pt-PT" sz="2400" smtClean="0"/>
          </a:p>
          <a:p>
            <a:pPr marL="569913" lvl="1" indent="-249238" defTabSz="911225" eaLnBrk="1" hangingPunct="1">
              <a:spcBef>
                <a:spcPts val="300"/>
              </a:spcBef>
              <a:buFontTx/>
              <a:buChar char="•"/>
            </a:pPr>
            <a:r>
              <a:rPr lang="en-US" altLang="pt-PT" sz="22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Adoptado pelo Conselho por unanimidade</a:t>
            </a:r>
            <a:endParaRPr lang="en-US" altLang="pt-PT" sz="2400" smtClean="0"/>
          </a:p>
          <a:p>
            <a:pPr marL="569913" lvl="1" indent="-249238" defTabSz="911225" eaLnBrk="1" hangingPunct="1">
              <a:spcBef>
                <a:spcPts val="300"/>
              </a:spcBef>
              <a:buFontTx/>
              <a:buChar char="•"/>
            </a:pPr>
            <a:r>
              <a:rPr lang="en-US" altLang="pt-PT" sz="22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Após parecer favorável do Parlamento Europeu (por maioria dos membros que o compõem)</a:t>
            </a:r>
          </a:p>
          <a:p>
            <a:pPr defTabSz="911225" eaLnBrk="1" hangingPunct="1">
              <a:spcBef>
                <a:spcPts val="300"/>
              </a:spcBef>
            </a:pPr>
            <a:endParaRPr lang="en-US" altLang="pt-PT" sz="220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defTabSz="911225"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409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20D0DD8D-66E8-4DDE-ACEF-670EC0D8556E}" type="slidenum">
              <a:rPr lang="en-US" altLang="pt-PT"/>
              <a:pPr eaLnBrk="1" hangingPunct="1">
                <a:spcBef>
                  <a:spcPct val="0"/>
                </a:spcBef>
              </a:pPr>
              <a:t>4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7512944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27000" indent="-127000" defTabSz="911225" eaLnBrk="1" hangingPunct="1">
              <a:spcBef>
                <a:spcPts val="400"/>
              </a:spcBef>
            </a:pPr>
            <a:endParaRPr lang="en-US" altLang="pt-PT" sz="320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27000" indent="-127000" defTabSz="911225" eaLnBrk="1" hangingPunct="1"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28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 orçamento anual, o Parlamento e o Conselho passam a ser co-responsáveis por todas as despesas da EU sobre as quais decidem conjuntamente</a:t>
            </a:r>
            <a:endParaRPr lang="en-US" altLang="pt-PT" sz="3600" smtClean="0"/>
          </a:p>
          <a:p>
            <a:pPr marL="127000" indent="-127000" defTabSz="911225" eaLnBrk="1" hangingPunct="1">
              <a:spcBef>
                <a:spcPts val="400"/>
              </a:spcBef>
            </a:pPr>
            <a:endParaRPr lang="en-US" altLang="pt-PT" sz="280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27000" indent="-127000" defTabSz="911225" eaLnBrk="1" hangingPunct="1"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28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Acaba a distinção entre despesas obrigatórias e despesas não obrigatórias.</a:t>
            </a:r>
            <a:endParaRPr lang="en-US" altLang="pt-PT" sz="3600" smtClean="0"/>
          </a:p>
          <a:p>
            <a:pPr marL="127000" indent="-127000" defTabSz="911225" eaLnBrk="1" hangingPunct="1">
              <a:spcBef>
                <a:spcPts val="400"/>
              </a:spcBef>
            </a:pPr>
            <a:endParaRPr lang="en-US" altLang="pt-PT" sz="2800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27000" indent="-127000" defTabSz="911225" eaLnBrk="1" hangingPunct="1"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28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Cada Instituição disporá apenas de uma leitura para definir a sua posição, após o que, caso os dois ramos da autoridade orçamental não cheguem a acordo, é convocado um Comité de Conciliação (CC)</a:t>
            </a:r>
          </a:p>
        </p:txBody>
      </p:sp>
      <p:sp>
        <p:nvSpPr>
          <p:cNvPr id="419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CD70CC7D-AB32-4549-A086-D8657FF9E807}" type="slidenum">
              <a:rPr lang="en-US" altLang="pt-PT"/>
              <a:pPr eaLnBrk="1" hangingPunct="1">
                <a:spcBef>
                  <a:spcPct val="0"/>
                </a:spcBef>
              </a:pPr>
              <a:t>5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5929648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0800" indent="-50800" defTabSz="876300" eaLnBrk="1" hangingPunct="1">
              <a:lnSpc>
                <a:spcPct val="90000"/>
              </a:lnSpc>
              <a:spcBef>
                <a:spcPts val="400"/>
              </a:spcBef>
            </a:pPr>
            <a:r>
              <a:rPr lang="en-US" altLang="pt-PT" sz="1800" b="1" u="sng" smtClean="0"/>
              <a:t>Receitas</a:t>
            </a:r>
            <a:endParaRPr lang="en-US" altLang="pt-PT" sz="1800" smtClean="0"/>
          </a:p>
          <a:p>
            <a:pPr marL="50800" indent="-50800" defTabSz="876300" eaLnBrk="1" hangingPunct="1">
              <a:lnSpc>
                <a:spcPct val="9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Recursos próprios tradicionais (RPT). </a:t>
            </a:r>
          </a:p>
          <a:p>
            <a:pPr marL="50800" indent="-50800" defTabSz="876300" eaLnBrk="1" hangingPunct="1">
              <a:lnSpc>
                <a:spcPct val="9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O recurso baseado no imposto sobre o valor acrescentado (IVA)</a:t>
            </a:r>
          </a:p>
          <a:p>
            <a:pPr marL="50800" indent="-50800" defTabSz="876300" eaLnBrk="1" hangingPunct="1">
              <a:lnSpc>
                <a:spcPct val="9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O recurso baseado no RNB </a:t>
            </a:r>
          </a:p>
          <a:p>
            <a:pPr marL="50800" indent="-50800" defTabSz="876300"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63C48D1-F144-4FA2-8008-A33ACB761967}" type="slidenum">
              <a:rPr lang="en-US" altLang="pt-PT"/>
              <a:pPr eaLnBrk="1" hangingPunct="1">
                <a:spcBef>
                  <a:spcPct val="0"/>
                </a:spcBef>
              </a:pPr>
              <a:t>6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680450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50800" indent="-50800" defTabSz="911225" eaLnBrk="1" hangingPunct="1">
              <a:lnSpc>
                <a:spcPct val="80000"/>
              </a:lnSpc>
              <a:spcBef>
                <a:spcPts val="400"/>
              </a:spcBef>
            </a:pPr>
            <a:r>
              <a:rPr lang="en-US" altLang="pt-PT" sz="1600" b="1" smtClean="0"/>
              <a:t>Contribuições de França e Alemanha</a:t>
            </a:r>
            <a:endParaRPr lang="en-US" altLang="pt-PT" sz="1800" b="1" smtClean="0"/>
          </a:p>
          <a:p>
            <a:pPr marL="50800" indent="-50800" defTabSz="911225" eaLnBrk="1" hangingPunct="1">
              <a:lnSpc>
                <a:spcPct val="8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A contribuição da França - 7,5% das suas receitas fiscais</a:t>
            </a:r>
          </a:p>
          <a:p>
            <a:pPr marL="50800" indent="-50800" defTabSz="911225" eaLnBrk="1" hangingPunct="1">
              <a:lnSpc>
                <a:spcPct val="8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A contribuição da Alemanha - 10% das suas receitas fiscais</a:t>
            </a:r>
          </a:p>
          <a:p>
            <a:pPr marL="50800" indent="-50800" defTabSz="911225" eaLnBrk="1" hangingPunct="1">
              <a:lnSpc>
                <a:spcPct val="80000"/>
              </a:lnSpc>
              <a:spcBef>
                <a:spcPts val="400"/>
              </a:spcBef>
              <a:buClr>
                <a:srgbClr val="666633"/>
              </a:buClr>
              <a:buFontTx/>
              <a:buChar char="•"/>
            </a:pPr>
            <a:r>
              <a:rPr lang="en-US" altLang="pt-PT" sz="1800" smtClean="0"/>
              <a:t>França e Alemanha representam 36% do financiamento do orçamento comunitário.</a:t>
            </a:r>
          </a:p>
          <a:p>
            <a:pPr marL="50800" indent="-50800" defTabSz="911225"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440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C18D20F-A2F0-474C-BD4F-FC6AB47AEE61}" type="slidenum">
              <a:rPr lang="en-US" altLang="pt-PT"/>
              <a:pPr eaLnBrk="1" hangingPunct="1">
                <a:spcBef>
                  <a:spcPct val="0"/>
                </a:spcBef>
              </a:pPr>
              <a:t>7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91865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 altLang="pt-PT" b="1" smtClean="0"/>
              <a:t>3 Objectivos: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Crescimento Sustentavel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Crescimento Inteligente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Crescimento Inclusivo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 altLang="pt-PT" b="1" smtClean="0"/>
              <a:t>7 iniciativas emblemáticas: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Agenda Digital para a Europa   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União da Inovação   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Juventude em movimento     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Uma Europa eficiente em termos de recursos   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Uma política industrial para a era da globalização       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Agenda para Novas Competências e Empregos </a:t>
            </a:r>
          </a:p>
          <a:p>
            <a:pPr marL="685800" lvl="1" indent="-228600"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US" altLang="pt-PT" smtClean="0"/>
              <a:t>Plataforma europeia contra a pobreza 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r>
              <a:rPr lang="en-US" altLang="pt-PT" b="1" smtClean="0"/>
              <a:t>+ iniciativas dos estados membros</a:t>
            </a:r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US" altLang="pt-PT" smtClean="0"/>
          </a:p>
          <a:p>
            <a:pPr marL="171450" indent="-171450" eaLnBrk="1" hangingPunct="1">
              <a:spcBef>
                <a:spcPct val="0"/>
              </a:spcBef>
              <a:buFontTx/>
              <a:buChar char="•"/>
            </a:pPr>
            <a:endParaRPr lang="en-US" altLang="pt-PT" smtClean="0"/>
          </a:p>
          <a:p>
            <a:pPr marL="171450" indent="-171450" eaLnBrk="1" hangingPunct="1">
              <a:spcBef>
                <a:spcPct val="0"/>
              </a:spcBef>
            </a:pPr>
            <a:r>
              <a:rPr lang="en-US" altLang="pt-PT" b="1" smtClean="0"/>
              <a:t>5 OBJECTIVOS PARA 2020</a:t>
            </a:r>
          </a:p>
          <a:p>
            <a:pPr marL="171450" indent="-171450" eaLnBrk="1" hangingPunct="1">
              <a:spcBef>
                <a:spcPct val="0"/>
              </a:spcBef>
            </a:pPr>
            <a:endParaRPr lang="en-US" altLang="pt-PT" b="1" smtClean="0"/>
          </a:p>
          <a:p>
            <a:pPr marL="171450" indent="-171450"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 Emprego</a:t>
            </a:r>
            <a:r>
              <a:rPr lang="en-US" altLang="pt-PT" sz="14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marL="171450" indent="-171450"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aumentar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para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75% a taxa de emprego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na faixa etária dos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20-64 anos</a:t>
            </a:r>
          </a:p>
          <a:p>
            <a:pPr marL="171450" indent="-171450"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I&amp;D e inovação</a:t>
            </a:r>
            <a:r>
              <a:rPr lang="en-US" altLang="pt-PT" sz="14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marL="171450" indent="-171450"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3% do PIB da UE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deve ser investido em I&amp;D </a:t>
            </a:r>
          </a:p>
          <a:p>
            <a:pPr marL="171450" indent="-171450"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3. Alterações climáticas e energia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pt-PT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-"/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Redução em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20% das emissões de gases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com efeito de estufa)</a:t>
            </a:r>
          </a:p>
          <a:p>
            <a:pPr marL="171450" indent="-171450"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-"/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obter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20% da energia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a partir de fontes renováveis </a:t>
            </a:r>
          </a:p>
          <a:p>
            <a:pPr marL="171450" indent="-171450"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aumentar em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20% a eficiência energética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marL="171450" indent="-171450"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4. Educação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marL="171450" indent="-171450"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-reduzir as taxas de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abandono escolar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para níveis abaixo dos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10% </a:t>
            </a:r>
          </a:p>
          <a:p>
            <a:pPr marL="171450" indent="-171450"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40 %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das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novas gerações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devem dispor de um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diploma de ensino superior</a:t>
            </a:r>
            <a:endParaRPr lang="en-US" altLang="pt-PT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171450" indent="-171450"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5. Pobreza e exclusão social </a:t>
            </a:r>
          </a:p>
          <a:p>
            <a:pPr marL="171450" indent="-171450"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 milhões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de pessoas devem deixar de estar sujeitas ao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risco de pobreza</a:t>
            </a:r>
          </a:p>
          <a:p>
            <a:pPr marL="171450" indent="-171450"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BF3EF88B-6C3D-46FB-8A92-F5EC44B72360}" type="slidenum">
              <a:rPr lang="en-US" altLang="pt-PT"/>
              <a:pPr eaLnBrk="1" hangingPunct="1">
                <a:spcBef>
                  <a:spcPct val="0"/>
                </a:spcBef>
              </a:pPr>
              <a:t>8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412472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pt-PT" b="1" smtClean="0"/>
              <a:t>5 OBJECTIVOS PARA 2020</a:t>
            </a:r>
          </a:p>
          <a:p>
            <a:pPr eaLnBrk="1" hangingPunct="1">
              <a:spcBef>
                <a:spcPct val="0"/>
              </a:spcBef>
            </a:pPr>
            <a:endParaRPr lang="en-US" altLang="pt-PT" b="1" smtClean="0"/>
          </a:p>
          <a:p>
            <a:pPr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1. Emprego</a:t>
            </a:r>
            <a:r>
              <a:rPr lang="en-US" altLang="pt-PT" sz="14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aumentar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para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75% a taxa de emprego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na faixa etária dos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20-64 anos</a:t>
            </a:r>
          </a:p>
          <a:p>
            <a:pPr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2. I&amp;D e inovação</a:t>
            </a:r>
            <a:r>
              <a:rPr lang="en-US" altLang="pt-PT" sz="1400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3% do PIB da UE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deve ser investido em I&amp;D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3. Alterações climáticas e energia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endParaRPr lang="en-US" altLang="pt-PT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-"/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Redução em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20% das emissões de gases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com efeito de estufa)</a:t>
            </a:r>
          </a:p>
          <a:p>
            <a:pPr eaLnBrk="1" hangingPunct="1">
              <a:spcBef>
                <a:spcPts val="700"/>
              </a:spcBef>
              <a:buClr>
                <a:srgbClr val="000000"/>
              </a:buClr>
              <a:buFont typeface="Arial" panose="020B0604020202020204" pitchFamily="34" charset="0"/>
              <a:buChar char="-"/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obter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20% da energia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a partir de fontes renováveis </a:t>
            </a:r>
          </a:p>
          <a:p>
            <a:pPr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aumentar em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20% a eficiência energética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4. Educação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</a:p>
          <a:p>
            <a:pPr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-reduzir as taxas de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abandono escolar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para níveis abaixo dos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10% </a:t>
            </a:r>
          </a:p>
          <a:p>
            <a:pPr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40 %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das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novas gerações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devem dispor de um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diploma de ensino superior</a:t>
            </a:r>
            <a:endParaRPr lang="en-US" altLang="pt-PT" smtClean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eaLnBrk="1" hangingPunct="1">
              <a:spcBef>
                <a:spcPts val="800"/>
              </a:spcBef>
            </a:pPr>
            <a:r>
              <a:rPr lang="en-US" altLang="pt-PT" sz="1400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5. Pobreza e exclusão social </a:t>
            </a:r>
          </a:p>
          <a:p>
            <a:pPr eaLnBrk="1" hangingPunct="1">
              <a:spcBef>
                <a:spcPts val="700"/>
              </a:spcBef>
            </a:pP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-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20 milhões</a:t>
            </a:r>
            <a:r>
              <a:rPr lang="en-US" altLang="pt-PT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de pessoas devem deixar de estar sujeitas ao </a:t>
            </a:r>
            <a:r>
              <a:rPr lang="en-US" altLang="pt-PT" b="1" smtClean="0"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risco de pobreza</a:t>
            </a:r>
          </a:p>
          <a:p>
            <a:pPr eaLnBrk="1" hangingPunct="1">
              <a:spcBef>
                <a:spcPct val="0"/>
              </a:spcBef>
            </a:pPr>
            <a:endParaRPr lang="en-US" altLang="pt-PT" smtClean="0"/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78B5451-8F4F-42CE-8FC1-888B58867EA5}" type="slidenum">
              <a:rPr lang="en-US" altLang="pt-PT"/>
              <a:pPr eaLnBrk="1" hangingPunct="1">
                <a:spcBef>
                  <a:spcPct val="0"/>
                </a:spcBef>
              </a:pPr>
              <a:t>9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400740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6183E-7A18-4D69-A6BC-BD3347136A09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54265-EA8F-439A-8DF6-6BF0D5C62664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795124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5E4AB-BCFE-4CE6-A350-E9110439BC97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D5A04F-3DBE-4878-8CF6-8021F414216F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326921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65CC72-46C2-4E49-86FC-19AB269FE554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025F3-D6DB-4E56-83BD-390920B375F7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5868917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F8C3B7-CDAF-4EDA-AC4C-DEE1CD04E55D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46ACEC-0EAB-4029-815A-FFB8E44F7C18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638795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8DE0D-8EAA-4722-A2B8-7BC2A9A3B0E4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0AAAB2-21EE-4FF9-8255-8648F15DF498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7241963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D59A2-91DE-4642-9542-2FD64BEE2EB6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294174-9890-4139-ACD5-C28E4B9DF28D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852307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9B312-C66B-4020-98FF-7325AEF8788D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50A9C0-7AD9-4DC5-85A8-E4E81441E257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2622655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383C1-F13D-4EE1-87FC-72946C6C0DF4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261BD-32D0-454A-A066-E6A6A2EE7A41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182122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7F501-AA31-4B41-B562-E9190BD99467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4629E5-C418-49E4-9B2F-6605ADFFFD84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3977408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645A8-A003-43DE-A27F-C37CC0A2ACCD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672BB0-FF72-4975-B4CD-732FEAEC2211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979454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9273CE-1924-4C90-9D23-8FE7FA5A473E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45E31-13B1-49BE-82AD-0112DA80470B}" type="slidenum">
              <a:rPr lang="en-US" altLang="pt-PT"/>
              <a:pPr/>
              <a:t>‹nº›</a:t>
            </a:fld>
            <a:endParaRPr lang="en-US" altLang="pt-PT"/>
          </a:p>
        </p:txBody>
      </p:sp>
    </p:spTree>
    <p:extLst>
      <p:ext uri="{BB962C8B-B14F-4D97-AF65-F5344CB8AC3E}">
        <p14:creationId xmlns:p14="http://schemas.microsoft.com/office/powerpoint/2010/main" val="18629395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verticalJmf_co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D0773-23B8-47FF-9698-5F6231DB311E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6B0E19-0299-40DE-8D88-C5327E82D78B}" type="slidenum">
              <a:rPr lang="en-US" altLang="pt-PT"/>
              <a:pPr/>
              <a:t>‹nº›</a:t>
            </a:fld>
            <a:endParaRPr lang="en-US" altLang="pt-PT">
              <a:solidFill>
                <a:srgbClr val="453C3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81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23888"/>
            <a:ext cx="82296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PT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84238" y="2503488"/>
            <a:ext cx="7802562" cy="362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PT" smtClean="0"/>
              <a:t>Click to edit Master text styles</a:t>
            </a:r>
          </a:p>
          <a:p>
            <a:pPr lvl="1"/>
            <a:r>
              <a:rPr lang="en-US" altLang="pt-PT" smtClean="0"/>
              <a:t>Second level</a:t>
            </a:r>
          </a:p>
          <a:p>
            <a:pPr lvl="2"/>
            <a:r>
              <a:rPr lang="en-US" altLang="pt-PT" smtClean="0"/>
              <a:t>Third level</a:t>
            </a:r>
          </a:p>
          <a:p>
            <a:pPr lvl="3"/>
            <a:r>
              <a:rPr lang="en-US" altLang="pt-PT" smtClean="0"/>
              <a:t>Fourth level</a:t>
            </a:r>
          </a:p>
          <a:p>
            <a:pPr lvl="4"/>
            <a:r>
              <a:rPr lang="en-US" altLang="pt-PT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55763" y="6356350"/>
            <a:ext cx="93503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cs typeface="+mn-cs"/>
              </a:defRPr>
            </a:lvl1pPr>
          </a:lstStyle>
          <a:p>
            <a:pPr>
              <a:defRPr/>
            </a:pPr>
            <a:fld id="{DA13D200-6182-4B3D-884E-685F8BE46CBE}" type="datetime1">
              <a:rPr lang="en-US" altLang="pt-PT"/>
              <a:pPr>
                <a:defRPr/>
              </a:pPr>
              <a:t>4/20/2015</a:t>
            </a:fld>
            <a:endParaRPr lang="en-US" alt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CE4442C1-1356-472A-96E8-399185314164}" type="slidenum">
              <a:rPr lang="en-US" altLang="pt-PT"/>
              <a:pPr/>
              <a:t>‹nº›</a:t>
            </a:fld>
            <a:endParaRPr lang="en-US" alt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588" r:id="rId1"/>
    <p:sldLayoutId id="2147493590" r:id="rId2"/>
    <p:sldLayoutId id="2147493589" r:id="rId3"/>
    <p:sldLayoutId id="2147493591" r:id="rId4"/>
    <p:sldLayoutId id="2147493592" r:id="rId5"/>
    <p:sldLayoutId id="2147493593" r:id="rId6"/>
    <p:sldLayoutId id="2147493594" r:id="rId7"/>
    <p:sldLayoutId id="2147493595" r:id="rId8"/>
    <p:sldLayoutId id="2147493596" r:id="rId9"/>
    <p:sldLayoutId id="2147493597" r:id="rId10"/>
    <p:sldLayoutId id="2147493598" r:id="rId11"/>
    <p:sldLayoutId id="2147493599" r:id="rId12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Medium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20130208 Budget 51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95" t="11179" r="45001" b="6660"/>
          <a:stretch>
            <a:fillRect/>
          </a:stretch>
        </p:blipFill>
        <p:spPr bwMode="auto">
          <a:xfrm>
            <a:off x="3148013" y="0"/>
            <a:ext cx="59959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8038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6" descr="deputado_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0" r="22121" b="37228"/>
          <a:stretch>
            <a:fillRect/>
          </a:stretch>
        </p:blipFill>
        <p:spPr bwMode="auto">
          <a:xfrm>
            <a:off x="420688" y="3879850"/>
            <a:ext cx="3983037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2" name="Title 1"/>
          <p:cNvSpPr>
            <a:spLocks noGrp="1"/>
          </p:cNvSpPr>
          <p:nvPr>
            <p:ph type="ctrTitle"/>
          </p:nvPr>
        </p:nvSpPr>
        <p:spPr>
          <a:xfrm>
            <a:off x="731838" y="712788"/>
            <a:ext cx="6761162" cy="2771775"/>
          </a:xfrm>
        </p:spPr>
        <p:txBody>
          <a:bodyPr/>
          <a:lstStyle/>
          <a:p>
            <a:pPr algn="l" eaLnBrk="1" hangingPunct="1"/>
            <a:r>
              <a:rPr lang="en-US" altLang="pt-PT" sz="5400" smtClean="0"/>
              <a:t>ORÇAMENTO DA UE</a:t>
            </a:r>
            <a:r>
              <a:rPr lang="en-US" altLang="pt-PT" sz="2000" smtClean="0"/>
              <a:t/>
            </a:r>
            <a:br>
              <a:rPr lang="en-US" altLang="pt-PT" sz="2000" smtClean="0"/>
            </a:br>
            <a:r>
              <a:rPr lang="en-US" altLang="pt-PT" sz="2000" smtClean="0"/>
              <a:t>							</a:t>
            </a:r>
            <a:r>
              <a:rPr lang="en-US" altLang="pt-PT" sz="2400" smtClean="0"/>
              <a:t>E</a:t>
            </a:r>
            <a:r>
              <a:rPr lang="en-US" altLang="pt-PT" sz="1800" smtClean="0"/>
              <a:t/>
            </a:r>
            <a:br>
              <a:rPr lang="en-US" altLang="pt-PT" sz="1800" smtClean="0"/>
            </a:br>
            <a:r>
              <a:rPr lang="en-US" altLang="pt-PT" smtClean="0"/>
              <a:t>PERSPETIVAS</a:t>
            </a:r>
            <a:br>
              <a:rPr lang="en-US" altLang="pt-PT" smtClean="0"/>
            </a:br>
            <a:r>
              <a:rPr lang="en-US" altLang="pt-PT" smtClean="0"/>
              <a:t>FINANCEIRAS</a:t>
            </a:r>
          </a:p>
        </p:txBody>
      </p:sp>
      <p:sp>
        <p:nvSpPr>
          <p:cNvPr id="12293" name="Rectangle 7"/>
          <p:cNvSpPr>
            <a:spLocks noChangeArrowheads="1"/>
          </p:cNvSpPr>
          <p:nvPr/>
        </p:nvSpPr>
        <p:spPr bwMode="auto">
          <a:xfrm>
            <a:off x="777875" y="5678488"/>
            <a:ext cx="324802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pt-PT" sz="1800">
                <a:solidFill>
                  <a:srgbClr val="616161"/>
                </a:solidFill>
              </a:rPr>
              <a:t>facebook.com/jmfernandes.eu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QFP</a:t>
            </a:r>
            <a:br>
              <a:rPr lang="en-US" altLang="pt-PT" smtClean="0"/>
            </a:br>
            <a:r>
              <a:rPr lang="en-US" altLang="pt-PT" smtClean="0"/>
              <a:t>2014 – 2020</a:t>
            </a:r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80355E8-394A-4348-8037-516A21D16823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pt-PT" sz="1200">
              <a:solidFill>
                <a:srgbClr val="898989"/>
              </a:solidFill>
            </a:endParaRPr>
          </a:p>
        </p:txBody>
      </p:sp>
      <p:sp>
        <p:nvSpPr>
          <p:cNvPr id="21508" name="Content Placeholder 2"/>
          <p:cNvSpPr txBox="1">
            <a:spLocks/>
          </p:cNvSpPr>
          <p:nvPr/>
        </p:nvSpPr>
        <p:spPr bwMode="auto">
          <a:xfrm>
            <a:off x="457200" y="2506663"/>
            <a:ext cx="40386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pt-PT" sz="2700"/>
              <a:t>Valor acrescentado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t-PT" sz="2700"/>
              <a:t>Qualidade da despesa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t-PT" sz="2700"/>
              <a:t>Flexibilidade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t-PT" sz="2700"/>
              <a:t>Concentração de fundos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t-PT" sz="2700"/>
              <a:t>Ênfase nos resultados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pt-PT" sz="2700"/>
              <a:t>Simplificação da execução</a:t>
            </a:r>
          </a:p>
        </p:txBody>
      </p:sp>
      <p:pic>
        <p:nvPicPr>
          <p:cNvPr id="21509" name="Content Placeholder 5" descr="euro-gea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06663"/>
            <a:ext cx="40386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jorge.png" descr="jor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06663"/>
            <a:ext cx="40386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225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QFP E ALTERAÇÕES CLIMÁTICAS</a:t>
            </a:r>
          </a:p>
        </p:txBody>
      </p:sp>
      <p:sp>
        <p:nvSpPr>
          <p:cNvPr id="22532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3E93AED-14E0-4CB3-8583-AEC069CD5B7E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pt-PT" sz="1200">
              <a:solidFill>
                <a:srgbClr val="898989"/>
              </a:solidFill>
            </a:endParaRPr>
          </a:p>
        </p:txBody>
      </p:sp>
      <p:sp>
        <p:nvSpPr>
          <p:cNvPr id="22533" name="Content Placeholder 2"/>
          <p:cNvSpPr txBox="1">
            <a:spLocks/>
          </p:cNvSpPr>
          <p:nvPr/>
        </p:nvSpPr>
        <p:spPr bwMode="auto">
          <a:xfrm>
            <a:off x="457200" y="2506663"/>
            <a:ext cx="40386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pt-PT" sz="11500"/>
              <a:t>20%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pt-PT"/>
              <a:t>Do QFP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pt-PT" sz="2800" i="1"/>
              <a:t>(pelo menos)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QFP</a:t>
            </a:r>
            <a:br>
              <a:rPr lang="en-US" altLang="pt-PT" smtClean="0"/>
            </a:br>
            <a:r>
              <a:rPr lang="en-US" altLang="pt-PT" smtClean="0"/>
              <a:t>2014 – 2020</a:t>
            </a:r>
          </a:p>
        </p:txBody>
      </p:sp>
      <p:sp>
        <p:nvSpPr>
          <p:cNvPr id="2355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4BA59F87-9661-47CC-974E-9FF1DF3AD897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pt-PT" sz="1200">
              <a:solidFill>
                <a:srgbClr val="898989"/>
              </a:solidFill>
            </a:endParaRPr>
          </a:p>
        </p:txBody>
      </p:sp>
      <p:pic>
        <p:nvPicPr>
          <p:cNvPr id="23556" name="image2.png" descr="image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" t="12340"/>
          <a:stretch>
            <a:fillRect/>
          </a:stretch>
        </p:blipFill>
        <p:spPr bwMode="auto">
          <a:xfrm>
            <a:off x="150813" y="2573338"/>
            <a:ext cx="8869362" cy="332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POLÍTICA DE COESÃO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15057DC-E049-4D52-9213-BD5C133D05E6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pt-PT" sz="1200">
              <a:solidFill>
                <a:srgbClr val="898989"/>
              </a:solidFill>
            </a:endParaRPr>
          </a:p>
        </p:txBody>
      </p:sp>
      <p:sp>
        <p:nvSpPr>
          <p:cNvPr id="24580" name="Content Placeholder 2"/>
          <p:cNvSpPr txBox="1">
            <a:spLocks/>
          </p:cNvSpPr>
          <p:nvPr/>
        </p:nvSpPr>
        <p:spPr bwMode="auto">
          <a:xfrm>
            <a:off x="457200" y="2506663"/>
            <a:ext cx="40386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en-US" altLang="pt-PT" sz="2700"/>
              <a:t>272 regiões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pt-PT" sz="2700"/>
              <a:t>Grandes disparidades económicas e sociais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pt-PT" sz="2700"/>
              <a:t>1/4 regiões tem um PIB/habitante inferior a 75% da média - UE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pt-PT" sz="2700"/>
              <a:t>Objectivo: promoção da convergência e coesão económica e social</a:t>
            </a:r>
          </a:p>
        </p:txBody>
      </p:sp>
      <p:pic>
        <p:nvPicPr>
          <p:cNvPr id="24581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06663"/>
            <a:ext cx="40386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8D1F3"/>
          </a:solidFill>
          <a:ln w="9525">
            <a:solidFill>
              <a:srgbClr val="49585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5603" name="Picture 3" descr="Europe-Coesion-Map-Madeira-Açores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475" y="0"/>
            <a:ext cx="6359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itle 1"/>
          <p:cNvSpPr>
            <a:spLocks noGrp="1"/>
          </p:cNvSpPr>
          <p:nvPr>
            <p:ph type="title"/>
          </p:nvPr>
        </p:nvSpPr>
        <p:spPr>
          <a:xfrm>
            <a:off x="457200" y="623888"/>
            <a:ext cx="5122863" cy="2033587"/>
          </a:xfrm>
          <a:solidFill>
            <a:schemeClr val="bg1">
              <a:alpha val="61960"/>
            </a:schemeClr>
          </a:solidFill>
        </p:spPr>
        <p:txBody>
          <a:bodyPr/>
          <a:lstStyle/>
          <a:p>
            <a:pPr eaLnBrk="1" hangingPunct="1"/>
            <a:r>
              <a:rPr lang="en-US" altLang="pt-PT" smtClean="0"/>
              <a:t>SIMULAÇÃO DE ELEGIBILIDADE </a:t>
            </a:r>
            <a:br>
              <a:rPr lang="en-US" altLang="pt-PT" smtClean="0"/>
            </a:br>
            <a:r>
              <a:rPr lang="en-US" altLang="pt-PT" sz="2200" i="1" smtClean="0">
                <a:latin typeface="Franklin Gothic Book" panose="020B0503020102020204" pitchFamily="34" charset="0"/>
              </a:rPr>
              <a:t>(PIB/cabeça (PPC), índice UE27=100)</a:t>
            </a:r>
          </a:p>
        </p:txBody>
      </p:sp>
      <p:sp>
        <p:nvSpPr>
          <p:cNvPr id="2560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0A46D3B-48FD-4D91-9E6C-F9FBE87CF141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pt-PT" sz="1200">
              <a:solidFill>
                <a:srgbClr val="898989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7200" y="2713038"/>
            <a:ext cx="646113" cy="646112"/>
          </a:xfrm>
          <a:prstGeom prst="rect">
            <a:avLst/>
          </a:prstGeom>
          <a:solidFill>
            <a:srgbClr val="E64C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1154113" y="2713038"/>
            <a:ext cx="1673225" cy="646112"/>
          </a:xfrm>
          <a:prstGeom prst="rect">
            <a:avLst/>
          </a:prstGeom>
          <a:solidFill>
            <a:schemeClr val="bg1">
              <a:alpha val="6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Regiões menos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desenvolvidas</a:t>
            </a:r>
          </a:p>
        </p:txBody>
      </p:sp>
      <p:sp>
        <p:nvSpPr>
          <p:cNvPr id="25608" name="TextBox 7"/>
          <p:cNvSpPr txBox="1">
            <a:spLocks noChangeArrowheads="1"/>
          </p:cNvSpPr>
          <p:nvPr/>
        </p:nvSpPr>
        <p:spPr bwMode="auto">
          <a:xfrm>
            <a:off x="1154113" y="3408363"/>
            <a:ext cx="1673225" cy="647700"/>
          </a:xfrm>
          <a:prstGeom prst="rect">
            <a:avLst/>
          </a:prstGeom>
          <a:solidFill>
            <a:schemeClr val="bg1">
              <a:alpha val="6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Regiões 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transição</a:t>
            </a:r>
          </a:p>
        </p:txBody>
      </p:sp>
      <p:sp>
        <p:nvSpPr>
          <p:cNvPr id="25609" name="TextBox 8"/>
          <p:cNvSpPr txBox="1">
            <a:spLocks noChangeArrowheads="1"/>
          </p:cNvSpPr>
          <p:nvPr/>
        </p:nvSpPr>
        <p:spPr bwMode="auto">
          <a:xfrm>
            <a:off x="1154113" y="4105275"/>
            <a:ext cx="1673225" cy="646113"/>
          </a:xfrm>
          <a:prstGeom prst="rect">
            <a:avLst/>
          </a:prstGeom>
          <a:solidFill>
            <a:schemeClr val="bg1">
              <a:alpha val="6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Regiões mais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desenvolvidas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408363"/>
            <a:ext cx="646113" cy="647700"/>
          </a:xfrm>
          <a:prstGeom prst="rect">
            <a:avLst/>
          </a:prstGeom>
          <a:solidFill>
            <a:srgbClr val="E895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457200" y="4105275"/>
            <a:ext cx="646113" cy="646113"/>
          </a:xfrm>
          <a:prstGeom prst="rect">
            <a:avLst/>
          </a:prstGeom>
          <a:solidFill>
            <a:srgbClr val="FCCE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56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79C9E0"/>
          </a:solidFill>
          <a:ln w="9525">
            <a:solidFill>
              <a:srgbClr val="49585E"/>
            </a:solidFill>
            <a:miter lim="800000"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6627" name="Picture 13" descr="Europe-Coesion-Map-Portugal-Spai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0"/>
            <a:ext cx="4505325" cy="687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8" name="Title 1"/>
          <p:cNvSpPr>
            <a:spLocks noGrp="1"/>
          </p:cNvSpPr>
          <p:nvPr>
            <p:ph type="title"/>
          </p:nvPr>
        </p:nvSpPr>
        <p:spPr>
          <a:xfrm>
            <a:off x="457200" y="623888"/>
            <a:ext cx="5122863" cy="2033587"/>
          </a:xfrm>
          <a:solidFill>
            <a:schemeClr val="bg1">
              <a:alpha val="61960"/>
            </a:schemeClr>
          </a:solidFill>
        </p:spPr>
        <p:txBody>
          <a:bodyPr/>
          <a:lstStyle/>
          <a:p>
            <a:pPr eaLnBrk="1" hangingPunct="1"/>
            <a:r>
              <a:rPr lang="en-US" altLang="pt-PT" smtClean="0"/>
              <a:t>POLÍTICA DE COESÃO</a:t>
            </a:r>
            <a:br>
              <a:rPr lang="en-US" altLang="pt-PT" smtClean="0"/>
            </a:br>
            <a:r>
              <a:rPr lang="en-US" altLang="pt-PT" sz="2200" smtClean="0">
                <a:latin typeface="Franklin Gothic Book" panose="020B0503020102020204" pitchFamily="34" charset="0"/>
              </a:rPr>
              <a:t>PORTUGAL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" y="2713038"/>
            <a:ext cx="646113" cy="646112"/>
          </a:xfrm>
          <a:prstGeom prst="rect">
            <a:avLst/>
          </a:prstGeom>
          <a:solidFill>
            <a:srgbClr val="D345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6630" name="TextBox 6"/>
          <p:cNvSpPr txBox="1">
            <a:spLocks noChangeArrowheads="1"/>
          </p:cNvSpPr>
          <p:nvPr/>
        </p:nvSpPr>
        <p:spPr bwMode="auto">
          <a:xfrm>
            <a:off x="1154113" y="2713038"/>
            <a:ext cx="1673225" cy="646112"/>
          </a:xfrm>
          <a:prstGeom prst="rect">
            <a:avLst/>
          </a:prstGeom>
          <a:solidFill>
            <a:schemeClr val="bg1">
              <a:alpha val="6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Regiões menos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desenvolvidas</a:t>
            </a:r>
          </a:p>
        </p:txBody>
      </p:sp>
      <p:sp>
        <p:nvSpPr>
          <p:cNvPr id="26631" name="TextBox 7"/>
          <p:cNvSpPr txBox="1">
            <a:spLocks noChangeArrowheads="1"/>
          </p:cNvSpPr>
          <p:nvPr/>
        </p:nvSpPr>
        <p:spPr bwMode="auto">
          <a:xfrm>
            <a:off x="1154113" y="3408363"/>
            <a:ext cx="1673225" cy="647700"/>
          </a:xfrm>
          <a:prstGeom prst="rect">
            <a:avLst/>
          </a:prstGeom>
          <a:solidFill>
            <a:schemeClr val="bg1">
              <a:alpha val="6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Regiões em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transição</a:t>
            </a:r>
          </a:p>
        </p:txBody>
      </p:sp>
      <p:sp>
        <p:nvSpPr>
          <p:cNvPr id="26632" name="TextBox 8"/>
          <p:cNvSpPr txBox="1">
            <a:spLocks noChangeArrowheads="1"/>
          </p:cNvSpPr>
          <p:nvPr/>
        </p:nvSpPr>
        <p:spPr bwMode="auto">
          <a:xfrm>
            <a:off x="1154113" y="4105275"/>
            <a:ext cx="1673225" cy="646113"/>
          </a:xfrm>
          <a:prstGeom prst="rect">
            <a:avLst/>
          </a:prstGeom>
          <a:solidFill>
            <a:schemeClr val="bg1">
              <a:alpha val="6196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Regiões mais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pt-PT" sz="1800"/>
              <a:t>desenvolvidas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408363"/>
            <a:ext cx="646113" cy="647700"/>
          </a:xfrm>
          <a:prstGeom prst="rect">
            <a:avLst/>
          </a:prstGeom>
          <a:solidFill>
            <a:srgbClr val="EB95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Rectangle 10"/>
          <p:cNvSpPr/>
          <p:nvPr/>
        </p:nvSpPr>
        <p:spPr>
          <a:xfrm>
            <a:off x="457200" y="4105275"/>
            <a:ext cx="646113" cy="646113"/>
          </a:xfrm>
          <a:prstGeom prst="rect">
            <a:avLst/>
          </a:prstGeom>
          <a:solidFill>
            <a:srgbClr val="F8C97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26635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25" y="4806950"/>
            <a:ext cx="2051050" cy="205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6" name="TextBox 14"/>
          <p:cNvSpPr txBox="1">
            <a:spLocks noChangeArrowheads="1"/>
          </p:cNvSpPr>
          <p:nvPr/>
        </p:nvSpPr>
        <p:spPr bwMode="auto">
          <a:xfrm>
            <a:off x="-2297113" y="3513138"/>
            <a:ext cx="1857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PT" altLang="pt-PT" sz="1800"/>
          </a:p>
        </p:txBody>
      </p:sp>
      <p:pic>
        <p:nvPicPr>
          <p:cNvPr id="26637" name="Picture 15" descr="Europe-Coesion-Map-Madeira-Açores-small-0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668713"/>
            <a:ext cx="2343150" cy="2687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8521700" y="6230938"/>
            <a:ext cx="646113" cy="647700"/>
          </a:xfrm>
          <a:prstGeom prst="rect">
            <a:avLst/>
          </a:prstGeom>
          <a:solidFill>
            <a:srgbClr val="EB954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8" name="Rectangle 17"/>
          <p:cNvSpPr/>
          <p:nvPr/>
        </p:nvSpPr>
        <p:spPr>
          <a:xfrm>
            <a:off x="7902575" y="4105275"/>
            <a:ext cx="1241425" cy="646113"/>
          </a:xfrm>
          <a:prstGeom prst="rect">
            <a:avLst/>
          </a:prstGeom>
          <a:solidFill>
            <a:srgbClr val="D345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6640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7117C2C-7F9C-4FC7-97F7-813E23F8AFEC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PIB PER CAPITA</a:t>
            </a:r>
            <a:br>
              <a:rPr lang="en-US" altLang="pt-PT" smtClean="0"/>
            </a:br>
            <a:r>
              <a:rPr lang="en-US" altLang="pt-PT" smtClean="0"/>
              <a:t>POR NUTS II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236663" y="2290763"/>
          <a:ext cx="6534150" cy="3648075"/>
        </p:xfrm>
        <a:graphic>
          <a:graphicData uri="http://schemas.openxmlformats.org/drawingml/2006/table">
            <a:tbl>
              <a:tblPr/>
              <a:tblGrid>
                <a:gridCol w="1520825"/>
                <a:gridCol w="2589212"/>
                <a:gridCol w="2424113"/>
              </a:tblGrid>
              <a:tr h="73660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  <a:sym typeface="Rockwell" pitchFamily="18" charset="0"/>
                        </a:rPr>
                        <a:t>REGIÕES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  <a:sym typeface="Rockwell" pitchFamily="18" charset="0"/>
                        </a:rPr>
                        <a:t>PIB PER CAPITA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2007/09 (UE27=100%)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3175" indent="-3175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175" marR="0" lvl="0" indent="-3175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  <a:sym typeface="Rockwell" pitchFamily="18" charset="0"/>
                        </a:rPr>
                        <a:t>POSIÇÃO RELATIVA</a:t>
                      </a:r>
                    </a:p>
                    <a:p>
                      <a:pPr marL="3175" marR="0" lvl="0" indent="-3175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PT" altLang="pt-P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mais </a:t>
                      </a:r>
                      <a:r>
                        <a:rPr kumimoji="0" lang="en-US" altLang="pt-P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pobre à </a:t>
                      </a:r>
                      <a:r>
                        <a:rPr kumimoji="0" lang="pt-PT" altLang="pt-P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mais </a:t>
                      </a:r>
                      <a:r>
                        <a:rPr kumimoji="0" lang="en-US" altLang="pt-P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rica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Norte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62,8%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39º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Centro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65,3%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43º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Alentejo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72,3%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62º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Açores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73,2%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65º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Algarve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86,1%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105º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Madeira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103.0%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168º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415925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Lisboa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110.7%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  <a:sym typeface="Rockwell" pitchFamily="18" charset="0"/>
                        </a:rPr>
                        <a:t>192º</a:t>
                      </a:r>
                    </a:p>
                  </a:txBody>
                  <a:tcPr marL="55317" marR="55317" marT="55333" marB="5533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</a:tbl>
          </a:graphicData>
        </a:graphic>
      </p:graphicFrame>
      <p:sp>
        <p:nvSpPr>
          <p:cNvPr id="2768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3F457AE-F7C2-49A9-BC6A-0F55690F9CFF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TAXA MÁXIMA DE COFINANCIAMENTO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01663" y="2379663"/>
          <a:ext cx="8070850" cy="2286000"/>
        </p:xfrm>
        <a:graphic>
          <a:graphicData uri="http://schemas.openxmlformats.org/drawingml/2006/table">
            <a:tbl>
              <a:tblPr/>
              <a:tblGrid>
                <a:gridCol w="5483225"/>
                <a:gridCol w="1427162"/>
                <a:gridCol w="1160463"/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PT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ATÉ 2016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DEPOIS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Fundo de Coesão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95%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85%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FEDER, FSE </a:t>
                      </a:r>
                      <a:r>
                        <a:rPr kumimoji="0" lang="en-US" altLang="pt-PT" sz="16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(Norte, Centro, Alentejo, Açores e Madeira)</a:t>
                      </a:r>
                      <a:endParaRPr kumimoji="0" lang="en-US" altLang="pt-PT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95%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85%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Algarve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70%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60%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Lisboa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60%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50%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</a:tbl>
          </a:graphicData>
        </a:graphic>
      </p:graphicFrame>
      <p:sp>
        <p:nvSpPr>
          <p:cNvPr id="2870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F4A64BF-D06C-42BE-9772-634FB0D567F1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A2855E0-CEE6-4AA0-A65F-4D98451A21E2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en-US" altLang="pt-PT" sz="1200">
              <a:solidFill>
                <a:srgbClr val="898989"/>
              </a:solidFill>
            </a:endParaRPr>
          </a:p>
        </p:txBody>
      </p:sp>
      <p:pic>
        <p:nvPicPr>
          <p:cNvPr id="29699" name="Captura de ecrã 2014-01-30, às 17.png" descr="Captura de ecrã 2014-01-30, às 17.50.0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425" y="0"/>
            <a:ext cx="6527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06663"/>
            <a:ext cx="403860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DESENVOLVIMENTO RURAL</a:t>
            </a:r>
            <a:br>
              <a:rPr lang="en-US" altLang="pt-PT" smtClean="0"/>
            </a:br>
            <a:r>
              <a:rPr lang="en-US" altLang="pt-PT" smtClean="0"/>
              <a:t>(FEADER)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2290763"/>
            <a:ext cx="4038600" cy="3835400"/>
          </a:xfrm>
        </p:spPr>
        <p:txBody>
          <a:bodyPr rtlCol="0" anchor="ctr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en-US" sz="8800" dirty="0" smtClean="0">
                <a:latin typeface="+mj-lt"/>
                <a:ea typeface="+mn-ea"/>
                <a:cs typeface="+mn-cs"/>
              </a:rPr>
              <a:t>3 600</a:t>
            </a:r>
          </a:p>
          <a:p>
            <a:pPr marL="0" indent="0" algn="ctr" eaLnBrk="1" fontAlgn="auto" hangingPunct="1">
              <a:lnSpc>
                <a:spcPct val="50000"/>
              </a:lnSpc>
              <a:spcAft>
                <a:spcPts val="0"/>
              </a:spcAft>
              <a:buFont typeface="Arial"/>
              <a:buNone/>
              <a:defRPr/>
            </a:pPr>
            <a:r>
              <a:rPr lang="en-US" sz="4000" dirty="0" smtClean="0">
                <a:latin typeface="+mj-lt"/>
                <a:ea typeface="+mn-ea"/>
                <a:cs typeface="+mn-cs"/>
              </a:rPr>
              <a:t>Milhões de Euros</a:t>
            </a:r>
            <a:endParaRPr lang="en-US" sz="2000" dirty="0" smtClean="0">
              <a:latin typeface="+mj-lt"/>
              <a:ea typeface="+mn-ea"/>
              <a:cs typeface="+mn-cs"/>
            </a:endParaRPr>
          </a:p>
          <a:p>
            <a:pPr marL="0" indent="0" algn="ctr" eaLnBrk="1" fontAlgn="auto" hangingPunct="1">
              <a:lnSpc>
                <a:spcPct val="50000"/>
              </a:lnSpc>
              <a:spcAft>
                <a:spcPts val="0"/>
              </a:spcAft>
              <a:buFont typeface="Arial"/>
              <a:buNone/>
              <a:defRPr/>
            </a:pPr>
            <a:endParaRPr lang="en-US" sz="2000" dirty="0">
              <a:latin typeface="+mj-lt"/>
              <a:ea typeface="+mn-ea"/>
              <a:cs typeface="+mn-cs"/>
            </a:endParaRPr>
          </a:p>
          <a:p>
            <a:pPr marL="0" indent="0" algn="ctr" eaLnBrk="1" fontAlgn="auto" hangingPunct="1">
              <a:lnSpc>
                <a:spcPct val="50000"/>
              </a:lnSpc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  <a:cs typeface="+mn-cs"/>
              </a:rPr>
              <a:t>500 </a:t>
            </a:r>
            <a:r>
              <a:rPr lang="en-US" dirty="0">
                <a:ea typeface="+mn-ea"/>
                <a:cs typeface="+mn-cs"/>
              </a:rPr>
              <a:t>milhões a 100</a:t>
            </a:r>
            <a:r>
              <a:rPr lang="en-US" dirty="0" smtClean="0">
                <a:ea typeface="+mn-ea"/>
                <a:cs typeface="+mn-cs"/>
              </a:rPr>
              <a:t>%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30725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C62A722-FC49-4C85-A269-E5155C533AAF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ATUAL MODELO DE FINANCIAMENTO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Receitas e despesas limitadas por:</a:t>
            </a:r>
          </a:p>
          <a:p>
            <a:pPr lvl="1" eaLnBrk="1" hangingPunct="1"/>
            <a:r>
              <a:rPr lang="en-US" altLang="pt-PT" smtClean="0"/>
              <a:t>Tratados</a:t>
            </a:r>
          </a:p>
          <a:p>
            <a:pPr lvl="1" eaLnBrk="1" hangingPunct="1"/>
            <a:r>
              <a:rPr lang="en-US" altLang="pt-PT" smtClean="0"/>
              <a:t>Limite máximo de recursos próprios</a:t>
            </a:r>
            <a:br>
              <a:rPr lang="en-US" altLang="pt-PT" smtClean="0"/>
            </a:br>
            <a:r>
              <a:rPr lang="en-US" altLang="pt-PT" sz="2000" i="1" smtClean="0"/>
              <a:t>(1,24% do RNB-UE para pagamentos)</a:t>
            </a:r>
          </a:p>
          <a:p>
            <a:pPr lvl="1" eaLnBrk="1" hangingPunct="1"/>
            <a:r>
              <a:rPr lang="en-US" altLang="pt-PT" smtClean="0"/>
              <a:t>Quadro Financeiro Plurianual</a:t>
            </a: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AD248B5-E1D0-42CE-A001-495BDF9720C6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TAXA DE COFINANCIAMENTO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01663" y="2379663"/>
          <a:ext cx="8070850" cy="1828800"/>
        </p:xfrm>
        <a:graphic>
          <a:graphicData uri="http://schemas.openxmlformats.org/drawingml/2006/table">
            <a:tbl>
              <a:tblPr/>
              <a:tblGrid>
                <a:gridCol w="5483225"/>
                <a:gridCol w="1427162"/>
                <a:gridCol w="1160463"/>
              </a:tblGrid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DESPESAS PÚBLICAS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ATÉ 2016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DEPOIS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Norte, Centro, Alentejo, Açores e Madeira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85%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75%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Algarve</a:t>
                      </a:r>
                      <a:endParaRPr kumimoji="0" lang="en-US" altLang="pt-PT" sz="2400" b="0" i="1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73%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63%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3714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Lisboa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63%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53%</a:t>
                      </a:r>
                    </a:p>
                  </a:txBody>
                  <a:tcPr marL="91436" marR="9143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</a:tbl>
          </a:graphicData>
        </a:graphic>
      </p:graphicFrame>
      <p:sp>
        <p:nvSpPr>
          <p:cNvPr id="31769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4524399-0B81-47B9-8AC0-87CB296558C2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Content Placeholder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2506663"/>
            <a:ext cx="3938588" cy="351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QUADRO ESTRATÉGICO COMUM</a:t>
            </a:r>
            <a:br>
              <a:rPr lang="en-US" altLang="pt-PT" smtClean="0"/>
            </a:br>
            <a:r>
              <a:rPr lang="en-US" altLang="pt-PT" i="1" smtClean="0">
                <a:latin typeface="Franklin Gothic Book" panose="020B0503020102020204" pitchFamily="34" charset="0"/>
              </a:rPr>
              <a:t>PORTUGAL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15B3D5E-AE90-4FAD-A88F-3596E90937D2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457200" y="42863"/>
            <a:ext cx="8229600" cy="819150"/>
          </a:xfrm>
        </p:spPr>
        <p:txBody>
          <a:bodyPr/>
          <a:lstStyle/>
          <a:p>
            <a:pPr eaLnBrk="1" hangingPunct="1"/>
            <a:r>
              <a:rPr lang="en-US" altLang="pt-PT" sz="3600" smtClean="0"/>
              <a:t>MATRIZ DE ESTRUTURAÇÃO TEMÁTICA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PT" altLang="pt-PT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4614142-0F8C-40E9-BD1B-0708EB47BCC6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US" altLang="pt-PT" sz="1200">
              <a:solidFill>
                <a:srgbClr val="898989"/>
              </a:solidFill>
            </a:endParaRPr>
          </a:p>
        </p:txBody>
      </p:sp>
      <p:pic>
        <p:nvPicPr>
          <p:cNvPr id="33797" name="Acordo parceria portugal 2020 161.jpg" descr="Acordo parceria portugal 2020 16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862013"/>
            <a:ext cx="9147175" cy="599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8229600" cy="1236662"/>
          </a:xfrm>
        </p:spPr>
        <p:txBody>
          <a:bodyPr/>
          <a:lstStyle/>
          <a:p>
            <a:pPr eaLnBrk="1" hangingPunct="1"/>
            <a:r>
              <a:rPr lang="en-US" altLang="pt-PT" smtClean="0"/>
              <a:t>FUNDOS E PROGRAMAS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sz="half" idx="1"/>
          </p:nvPr>
        </p:nvSpPr>
        <p:spPr>
          <a:xfrm>
            <a:off x="1227138" y="1252538"/>
            <a:ext cx="3717925" cy="4714875"/>
          </a:xfrm>
        </p:spPr>
        <p:txBody>
          <a:bodyPr/>
          <a:lstStyle/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GALILEO</a:t>
            </a:r>
            <a:br>
              <a:rPr lang="en-US" altLang="pt-PT" sz="1800" b="1" smtClean="0"/>
            </a:br>
            <a:r>
              <a:rPr lang="en-US" altLang="pt-PT" sz="1800" i="1" smtClean="0"/>
              <a:t>€ 7 mil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COPERNICUS/GMES</a:t>
            </a:r>
            <a:br>
              <a:rPr lang="en-US" altLang="pt-PT" sz="1800" b="1" smtClean="0"/>
            </a:br>
            <a:r>
              <a:rPr lang="en-US" altLang="pt-PT" sz="1800" i="1" smtClean="0"/>
              <a:t>€ 3.786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ITER</a:t>
            </a:r>
            <a:br>
              <a:rPr lang="en-US" altLang="pt-PT" sz="1800" b="1" smtClean="0"/>
            </a:br>
            <a:r>
              <a:rPr lang="en-US" altLang="pt-PT" sz="1200" smtClean="0"/>
              <a:t>International Thermonuclear Experimental Reator</a:t>
            </a:r>
            <a:r>
              <a:rPr lang="en-US" altLang="pt-PT" sz="1800" smtClean="0"/>
              <a:t/>
            </a:r>
            <a:br>
              <a:rPr lang="en-US" altLang="pt-PT" sz="1800" smtClean="0"/>
            </a:br>
            <a:r>
              <a:rPr lang="en-US" altLang="pt-PT" sz="1800" i="1" smtClean="0"/>
              <a:t>€ 2,7 mil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Programa para o Emprego e Inovação Social</a:t>
            </a:r>
            <a:r>
              <a:rPr lang="en-US" altLang="pt-PT" sz="1800" smtClean="0"/>
              <a:t/>
            </a:r>
            <a:br>
              <a:rPr lang="en-US" altLang="pt-PT" sz="1800" smtClean="0"/>
            </a:br>
            <a:r>
              <a:rPr lang="en-US" altLang="pt-PT" sz="1800" i="1" smtClean="0"/>
              <a:t>€ 919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Erasmus +</a:t>
            </a:r>
            <a:r>
              <a:rPr lang="en-US" altLang="pt-PT" sz="1800" i="1" smtClean="0"/>
              <a:t/>
            </a:r>
            <a:br>
              <a:rPr lang="en-US" altLang="pt-PT" sz="1800" i="1" smtClean="0"/>
            </a:br>
            <a:r>
              <a:rPr lang="en-US" altLang="pt-PT" sz="1800" i="1" smtClean="0"/>
              <a:t>€ 14,7 mil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Iniciativa Emprego dos Jovens</a:t>
            </a:r>
            <a:r>
              <a:rPr lang="en-US" altLang="pt-PT" sz="1800" i="1" smtClean="0"/>
              <a:t/>
            </a:r>
            <a:br>
              <a:rPr lang="en-US" altLang="pt-PT" sz="1800" i="1" smtClean="0"/>
            </a:br>
            <a:r>
              <a:rPr lang="en-US" altLang="pt-PT" sz="1800" i="1" smtClean="0"/>
              <a:t>€ 321 milhões para Portugal</a:t>
            </a:r>
          </a:p>
        </p:txBody>
      </p:sp>
      <p:sp>
        <p:nvSpPr>
          <p:cNvPr id="34820" name="Content Placeholder 4"/>
          <p:cNvSpPr>
            <a:spLocks noGrp="1"/>
          </p:cNvSpPr>
          <p:nvPr>
            <p:ph sz="half" idx="2"/>
          </p:nvPr>
        </p:nvSpPr>
        <p:spPr>
          <a:xfrm>
            <a:off x="4765675" y="1252538"/>
            <a:ext cx="4279900" cy="4860925"/>
          </a:xfrm>
        </p:spPr>
        <p:txBody>
          <a:bodyPr/>
          <a:lstStyle/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A Europa para os cidadãos 2014/2020</a:t>
            </a:r>
            <a:r>
              <a:rPr lang="en-US" altLang="pt-PT" sz="1800" b="1" i="1" smtClean="0"/>
              <a:t/>
            </a:r>
            <a:br>
              <a:rPr lang="en-US" altLang="pt-PT" sz="1800" b="1" i="1" smtClean="0"/>
            </a:br>
            <a:r>
              <a:rPr lang="en-US" altLang="pt-PT" sz="1800" i="1" smtClean="0"/>
              <a:t>€ 229 milhões</a:t>
            </a:r>
            <a:endParaRPr lang="en-US" altLang="pt-PT" sz="1800" b="1" smtClean="0"/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Programa dos Consumidores</a:t>
            </a:r>
            <a:br>
              <a:rPr lang="en-US" altLang="pt-PT" sz="1800" b="1" smtClean="0"/>
            </a:br>
            <a:r>
              <a:rPr lang="en-US" altLang="pt-PT" sz="1800" i="1" smtClean="0"/>
              <a:t>€ 197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Life</a:t>
            </a:r>
            <a:br>
              <a:rPr lang="en-US" altLang="pt-PT" sz="1800" b="1" smtClean="0"/>
            </a:br>
            <a:r>
              <a:rPr lang="en-US" altLang="pt-PT" sz="1800" i="1" smtClean="0"/>
              <a:t>€ 3,4 mil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Europa Criativa</a:t>
            </a:r>
            <a:br>
              <a:rPr lang="en-US" altLang="pt-PT" sz="1800" b="1" smtClean="0"/>
            </a:br>
            <a:r>
              <a:rPr lang="en-US" altLang="pt-PT" sz="1800" i="1" smtClean="0"/>
              <a:t>€ 1,4 mil milhões</a:t>
            </a:r>
            <a:endParaRPr lang="en-US" altLang="pt-PT" sz="1800" b="1" i="1" smtClean="0"/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COSME 2014-2020</a:t>
            </a:r>
            <a:r>
              <a:rPr lang="en-US" altLang="pt-PT" sz="1800" smtClean="0"/>
              <a:t/>
            </a:r>
            <a:br>
              <a:rPr lang="en-US" altLang="pt-PT" sz="1800" smtClean="0"/>
            </a:br>
            <a:r>
              <a:rPr lang="en-US" altLang="pt-PT" sz="1800" i="1" smtClean="0"/>
              <a:t>€ 2.300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HORIZONTE 2020</a:t>
            </a:r>
            <a:br>
              <a:rPr lang="en-US" altLang="pt-PT" sz="1800" b="1" smtClean="0"/>
            </a:br>
            <a:r>
              <a:rPr lang="en-US" altLang="pt-PT" sz="1800" i="1" smtClean="0"/>
              <a:t>€ 77 mil milhões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Conhecimento do meio marinho 2020</a:t>
            </a:r>
          </a:p>
          <a:p>
            <a:pPr marL="173038" indent="-173038" eaLnBrk="1" hangingPunct="1">
              <a:lnSpc>
                <a:spcPct val="110000"/>
              </a:lnSpc>
            </a:pPr>
            <a:r>
              <a:rPr lang="en-US" altLang="pt-PT" sz="1800" b="1" smtClean="0"/>
              <a:t>Programa de saúde para o crescimento 2014-2020</a:t>
            </a:r>
            <a:r>
              <a:rPr lang="en-US" altLang="pt-PT" sz="1800" smtClean="0"/>
              <a:t/>
            </a:r>
            <a:br>
              <a:rPr lang="en-US" altLang="pt-PT" sz="1800" smtClean="0"/>
            </a:br>
            <a:r>
              <a:rPr lang="en-US" altLang="pt-PT" sz="1800" i="1" smtClean="0"/>
              <a:t>€ 446 milhões </a:t>
            </a:r>
          </a:p>
        </p:txBody>
      </p:sp>
      <p:sp>
        <p:nvSpPr>
          <p:cNvPr id="34821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6E9B734E-8A12-4CCD-BB76-58404580DB45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20130208 Budget 51-0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395" t="11179" r="45001" b="6660"/>
          <a:stretch>
            <a:fillRect/>
          </a:stretch>
        </p:blipFill>
        <p:spPr bwMode="auto">
          <a:xfrm>
            <a:off x="3148013" y="0"/>
            <a:ext cx="59959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8038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6" descr="deputado_c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20" r="22121" b="37228"/>
          <a:stretch>
            <a:fillRect/>
          </a:stretch>
        </p:blipFill>
        <p:spPr bwMode="auto">
          <a:xfrm>
            <a:off x="420688" y="3879850"/>
            <a:ext cx="3983037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itle 1"/>
          <p:cNvSpPr>
            <a:spLocks noGrp="1"/>
          </p:cNvSpPr>
          <p:nvPr>
            <p:ph type="ctrTitle"/>
          </p:nvPr>
        </p:nvSpPr>
        <p:spPr>
          <a:xfrm>
            <a:off x="731838" y="712788"/>
            <a:ext cx="6761162" cy="2771775"/>
          </a:xfrm>
        </p:spPr>
        <p:txBody>
          <a:bodyPr/>
          <a:lstStyle/>
          <a:p>
            <a:pPr algn="l" eaLnBrk="1" hangingPunct="1"/>
            <a:r>
              <a:rPr lang="en-US" altLang="pt-PT" sz="5400" smtClean="0"/>
              <a:t>ORÇAMENTO DA UE</a:t>
            </a:r>
            <a:r>
              <a:rPr lang="en-US" altLang="pt-PT" sz="2000" smtClean="0"/>
              <a:t/>
            </a:r>
            <a:br>
              <a:rPr lang="en-US" altLang="pt-PT" sz="2000" smtClean="0"/>
            </a:br>
            <a:r>
              <a:rPr lang="en-US" altLang="pt-PT" sz="2000" smtClean="0"/>
              <a:t>							</a:t>
            </a:r>
            <a:r>
              <a:rPr lang="en-US" altLang="pt-PT" sz="2400" smtClean="0"/>
              <a:t>E</a:t>
            </a:r>
            <a:r>
              <a:rPr lang="en-US" altLang="pt-PT" sz="1800" smtClean="0"/>
              <a:t/>
            </a:r>
            <a:br>
              <a:rPr lang="en-US" altLang="pt-PT" sz="1800" smtClean="0"/>
            </a:br>
            <a:r>
              <a:rPr lang="en-US" altLang="pt-PT" smtClean="0"/>
              <a:t>PERSPETIVAS</a:t>
            </a:r>
            <a:br>
              <a:rPr lang="en-US" altLang="pt-PT" smtClean="0"/>
            </a:br>
            <a:r>
              <a:rPr lang="en-US" altLang="pt-PT" smtClean="0"/>
              <a:t>FINANCEIRAS</a:t>
            </a:r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777875" y="5678488"/>
            <a:ext cx="3248025" cy="30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Tx/>
              <a:buNone/>
            </a:pPr>
            <a:r>
              <a:rPr lang="en-US" altLang="pt-PT" sz="1800">
                <a:solidFill>
                  <a:srgbClr val="616161"/>
                </a:solidFill>
              </a:rPr>
              <a:t>facebook.com/jmfernandes.eu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ARQUITETURA FINANCEIRA</a:t>
            </a:r>
            <a:br>
              <a:rPr lang="en-US" altLang="pt-PT" smtClean="0"/>
            </a:br>
            <a:r>
              <a:rPr lang="en-US" altLang="pt-PT" smtClean="0"/>
              <a:t>APÓS O TRATADO DE LISBOA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Alterações:</a:t>
            </a:r>
          </a:p>
          <a:p>
            <a:pPr lvl="1" eaLnBrk="1" hangingPunct="1"/>
            <a:r>
              <a:rPr lang="en-US" altLang="pt-PT" smtClean="0"/>
              <a:t>Quadro Financeiro Plurianual (QFP)</a:t>
            </a:r>
          </a:p>
          <a:p>
            <a:pPr lvl="1" eaLnBrk="1" hangingPunct="1"/>
            <a:r>
              <a:rPr lang="en-US" altLang="pt-PT" smtClean="0"/>
              <a:t>Processo orçamental anual</a:t>
            </a:r>
          </a:p>
          <a:p>
            <a:pPr eaLnBrk="1" hangingPunct="1"/>
            <a:endParaRPr lang="en-US" altLang="pt-PT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B9DD782-0E08-4EF2-8747-C1F1324A2995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ARQUITETURA FINANCEIRA</a:t>
            </a:r>
            <a:br>
              <a:rPr lang="en-US" altLang="pt-PT" smtClean="0"/>
            </a:br>
            <a:r>
              <a:rPr lang="en-US" altLang="pt-PT" smtClean="0"/>
              <a:t>APÓS O TRATADO DE LISBOA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QFP torna-se um acto:</a:t>
            </a:r>
          </a:p>
          <a:p>
            <a:pPr lvl="1" eaLnBrk="1" hangingPunct="1"/>
            <a:r>
              <a:rPr lang="en-US" altLang="pt-PT" smtClean="0"/>
              <a:t>Juridicamente vinculativo</a:t>
            </a:r>
          </a:p>
          <a:p>
            <a:pPr lvl="1" eaLnBrk="1" hangingPunct="1"/>
            <a:r>
              <a:rPr lang="en-US" altLang="pt-PT" smtClean="0"/>
              <a:t>Adotado pelo Conselho por unanimidade</a:t>
            </a:r>
          </a:p>
          <a:p>
            <a:pPr lvl="1" eaLnBrk="1" hangingPunct="1"/>
            <a:r>
              <a:rPr lang="en-US" altLang="pt-PT" smtClean="0"/>
              <a:t>Após parecer favorável do</a:t>
            </a:r>
            <a:br>
              <a:rPr lang="en-US" altLang="pt-PT" smtClean="0"/>
            </a:br>
            <a:r>
              <a:rPr lang="en-US" altLang="pt-PT" smtClean="0"/>
              <a:t>Parlamento Europeu </a:t>
            </a:r>
            <a:r>
              <a:rPr lang="en-US" altLang="pt-PT" i="1" smtClean="0"/>
              <a:t>(PE)</a:t>
            </a: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E916159-0163-48B3-AB26-D7CF345305DE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ARQUITETURA FINANCEIRA</a:t>
            </a:r>
            <a:br>
              <a:rPr lang="en-US" altLang="pt-PT" smtClean="0"/>
            </a:br>
            <a:r>
              <a:rPr lang="en-US" altLang="pt-PT" smtClean="0"/>
              <a:t>APÓS O TRATADO DE LISBOA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pt-PT" smtClean="0"/>
              <a:t>No processo orçamental anual: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pt-PT" smtClean="0"/>
              <a:t>PE e Conselho passam a ser</a:t>
            </a:r>
            <a:br>
              <a:rPr lang="en-US" altLang="pt-PT" smtClean="0"/>
            </a:br>
            <a:r>
              <a:rPr lang="en-US" altLang="pt-PT" smtClean="0"/>
              <a:t>corresponsáveis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pt-PT" smtClean="0"/>
              <a:t>Acaba a distinção entre despesas obrigatórias e não obrigatórias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pt-PT" smtClean="0"/>
              <a:t>Uma única leitura para definir posição,</a:t>
            </a:r>
            <a:br>
              <a:rPr lang="en-US" altLang="pt-PT" smtClean="0"/>
            </a:br>
            <a:r>
              <a:rPr lang="en-US" altLang="pt-PT" smtClean="0"/>
              <a:t>em caso de desacordo é convocado o Comité de Conciliação</a:t>
            </a:r>
          </a:p>
          <a:p>
            <a:pPr lvl="1" eaLnBrk="1" hangingPunct="1">
              <a:lnSpc>
                <a:spcPct val="90000"/>
              </a:lnSpc>
            </a:pPr>
            <a:endParaRPr lang="en-US" altLang="pt-PT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F296073-80F3-431D-A392-5E02664E24B8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MODELO DE FINANCIAMENTO</a:t>
            </a:r>
            <a:br>
              <a:rPr lang="en-US" altLang="pt-PT" smtClean="0"/>
            </a:br>
            <a:r>
              <a:rPr lang="en-US" altLang="pt-PT" smtClean="0"/>
              <a:t>DO ORÇAMENTO DA UE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Receitas:</a:t>
            </a:r>
          </a:p>
          <a:p>
            <a:pPr lvl="1" eaLnBrk="1" hangingPunct="1"/>
            <a:r>
              <a:rPr lang="en-US" altLang="pt-PT" smtClean="0"/>
              <a:t>Recursos próprios tradicionais </a:t>
            </a:r>
            <a:r>
              <a:rPr lang="en-US" altLang="pt-PT" i="1" smtClean="0"/>
              <a:t>(RPT)</a:t>
            </a:r>
          </a:p>
          <a:p>
            <a:pPr lvl="1" eaLnBrk="1" hangingPunct="1"/>
            <a:r>
              <a:rPr lang="en-US" altLang="pt-PT" smtClean="0"/>
              <a:t>Recurso baseado no IVA</a:t>
            </a:r>
          </a:p>
          <a:p>
            <a:pPr lvl="1" eaLnBrk="1" hangingPunct="1"/>
            <a:r>
              <a:rPr lang="en-US" altLang="pt-PT" smtClean="0"/>
              <a:t>Recurso baseado no RNB</a:t>
            </a:r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896AEF24-0A4E-49BB-9DF4-32AB2C753632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pt-PT" smtClean="0"/>
              <a:t>MODELO DE FINANCIAMENTO</a:t>
            </a:r>
            <a:br>
              <a:rPr lang="en-US" altLang="pt-PT" smtClean="0"/>
            </a:br>
            <a:r>
              <a:rPr lang="en-US" altLang="pt-PT" smtClean="0"/>
              <a:t>DO ORÇAMENTO DA UE</a:t>
            </a: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</p:nvPr>
        </p:nvGraphicFramePr>
        <p:xfrm>
          <a:off x="1768475" y="2290763"/>
          <a:ext cx="5484813" cy="3930650"/>
        </p:xfrm>
        <a:graphic>
          <a:graphicData uri="http://schemas.openxmlformats.org/drawingml/2006/table">
            <a:tbl>
              <a:tblPr/>
              <a:tblGrid>
                <a:gridCol w="428625"/>
                <a:gridCol w="1346200"/>
                <a:gridCol w="2020888"/>
                <a:gridCol w="1689100"/>
              </a:tblGrid>
              <a:tr h="91454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Franklin Gothic Medium" pitchFamily="34" charset="0"/>
                        <a:ea typeface="MS PGothic" pitchFamily="34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  <a:t>ESTADO</a:t>
                      </a:r>
                      <a:b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</a:b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  <a:t>MEMBRO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  <a:t>CONTRIBUIÇÃO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  <a:t>% ORÇAMENTO</a:t>
                      </a:r>
                      <a:b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</a:b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  <a:t>DA UE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5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1.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Alemanha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30 269 750 405 €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21,73 %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3715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2.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França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22 479 178 982 €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17,05%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3715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3.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Itália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16 513 695 195 €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12,22 %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64018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4.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Reino Unido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16 445 080 536 €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11,10 %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3715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5.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Espanha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11 157 419 950 €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8,18 %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37153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PT" altLang="pt-PT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7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…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5182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14.</a:t>
                      </a:r>
                    </a:p>
                  </a:txBody>
                  <a:tcPr marT="45727" marB="45727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Portugal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1 743 306 626 €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1,31 %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</a:tbl>
          </a:graphicData>
        </a:graphic>
      </p:graphicFrame>
      <p:sp>
        <p:nvSpPr>
          <p:cNvPr id="1848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0F5DC4F-04C0-48C8-9BFA-BB4B2178292A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pt-PT" sz="1200">
              <a:solidFill>
                <a:srgbClr val="898989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510463" y="3092450"/>
            <a:ext cx="895350" cy="4000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dirty="0">
                <a:solidFill>
                  <a:schemeClr val="accent2"/>
                </a:solidFill>
                <a:latin typeface="+mj-lt"/>
                <a:ea typeface="ＭＳ Ｐゴシック" charset="0"/>
                <a:cs typeface="ＭＳ Ｐゴシック" charset="0"/>
              </a:rPr>
              <a:t>38.8%</a:t>
            </a:r>
          </a:p>
        </p:txBody>
      </p:sp>
      <p:sp>
        <p:nvSpPr>
          <p:cNvPr id="5" name="Right Brace 4"/>
          <p:cNvSpPr/>
          <p:nvPr/>
        </p:nvSpPr>
        <p:spPr>
          <a:xfrm>
            <a:off x="7343775" y="3092450"/>
            <a:ext cx="166688" cy="423863"/>
          </a:xfrm>
          <a:prstGeom prst="rightBrace">
            <a:avLst/>
          </a:prstGeom>
          <a:ln w="38100" cmpd="sng"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5397006" y="1549278"/>
            <a:ext cx="3289793" cy="792764"/>
          </a:xfrm>
          <a:prstGeom prst="rect">
            <a:avLst/>
          </a:prstGeom>
          <a:gradFill>
            <a:gsLst>
              <a:gs pos="0">
                <a:srgbClr val="679CBE"/>
              </a:gs>
              <a:gs pos="35000">
                <a:srgbClr val="9EBDD0"/>
              </a:gs>
              <a:gs pos="100000">
                <a:srgbClr val="CFE2EC"/>
              </a:gs>
            </a:gsLst>
          </a:gradFill>
          <a:ln w="76200" cmpd="sng"/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19461" name="Title 1"/>
          <p:cNvSpPr>
            <a:spLocks noGrp="1"/>
          </p:cNvSpPr>
          <p:nvPr>
            <p:ph type="title"/>
          </p:nvPr>
        </p:nvSpPr>
        <p:spPr>
          <a:xfrm>
            <a:off x="457200" y="-7938"/>
            <a:ext cx="8229600" cy="1668463"/>
          </a:xfrm>
        </p:spPr>
        <p:txBody>
          <a:bodyPr/>
          <a:lstStyle/>
          <a:p>
            <a:pPr eaLnBrk="1" hangingPunct="1"/>
            <a:r>
              <a:rPr lang="en-US" altLang="pt-PT" smtClean="0"/>
              <a:t>ESTRATÉGIA EUROPA 2020</a:t>
            </a:r>
          </a:p>
        </p:txBody>
      </p:sp>
      <p:sp>
        <p:nvSpPr>
          <p:cNvPr id="5" name="Right Arrow 4"/>
          <p:cNvSpPr/>
          <p:nvPr/>
        </p:nvSpPr>
        <p:spPr>
          <a:xfrm>
            <a:off x="654180" y="1152897"/>
            <a:ext cx="5327642" cy="1585526"/>
          </a:xfrm>
          <a:prstGeom prst="rightArrow">
            <a:avLst/>
          </a:pr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</p:sp>
      <p:sp>
        <p:nvSpPr>
          <p:cNvPr id="6" name="Freeform 5"/>
          <p:cNvSpPr/>
          <p:nvPr/>
        </p:nvSpPr>
        <p:spPr>
          <a:xfrm>
            <a:off x="5930900" y="2447925"/>
            <a:ext cx="2755900" cy="4335463"/>
          </a:xfrm>
          <a:custGeom>
            <a:avLst/>
            <a:gdLst>
              <a:gd name="connsiteX0" fmla="*/ 0 w 2718260"/>
              <a:gd name="connsiteY0" fmla="*/ 0 h 4335117"/>
              <a:gd name="connsiteX1" fmla="*/ 2718260 w 2718260"/>
              <a:gd name="connsiteY1" fmla="*/ 0 h 4335117"/>
              <a:gd name="connsiteX2" fmla="*/ 2718260 w 2718260"/>
              <a:gd name="connsiteY2" fmla="*/ 4335117 h 4335117"/>
              <a:gd name="connsiteX3" fmla="*/ 0 w 2718260"/>
              <a:gd name="connsiteY3" fmla="*/ 4335117 h 4335117"/>
              <a:gd name="connsiteX4" fmla="*/ 0 w 2718260"/>
              <a:gd name="connsiteY4" fmla="*/ 0 h 433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18260" h="4335117">
                <a:moveTo>
                  <a:pt x="0" y="0"/>
                </a:moveTo>
                <a:lnTo>
                  <a:pt x="2718260" y="0"/>
                </a:lnTo>
                <a:lnTo>
                  <a:pt x="2718260" y="4335117"/>
                </a:lnTo>
                <a:lnTo>
                  <a:pt x="0" y="43351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/>
          <a:lstStyle>
            <a:lvl1pPr marL="342900" indent="-3429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1pPr>
            <a:lvl2pPr marL="266700" indent="-2667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2pPr>
            <a:lvl3pPr marL="1143000" indent="-2286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3pPr>
            <a:lvl4pPr marL="1600200" indent="-2286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4pPr>
            <a:lvl5pPr marL="2057400" indent="-2286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5pPr>
            <a:lvl6pPr marL="25146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6pPr>
            <a:lvl7pPr marL="29718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7pPr>
            <a:lvl8pPr marL="34290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8pPr>
            <a:lvl9pPr marL="38862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9pPr>
          </a:lstStyle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  <a:ea typeface="Arial" pitchFamily="34" charset="0"/>
                <a:sym typeface="Arial" pitchFamily="34" charset="0"/>
              </a:rPr>
              <a:t>Emprego</a:t>
            </a:r>
            <a:r>
              <a:rPr lang="en-US" altLang="pt-PT" sz="1600" smtClean="0">
                <a:solidFill>
                  <a:srgbClr val="000000"/>
                </a:solidFill>
                <a:ea typeface="Arial" pitchFamily="34" charset="0"/>
                <a:sym typeface="Arial" pitchFamily="34" charset="0"/>
              </a:rPr>
              <a:t>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  <a:ea typeface="Arial" pitchFamily="34" charset="0"/>
                <a:sym typeface="Arial" pitchFamily="34" charset="0"/>
              </a:rPr>
              <a:t>I&amp;D e inovação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  <a:ea typeface="Arial" pitchFamily="34" charset="0"/>
                <a:sym typeface="Arial" pitchFamily="34" charset="0"/>
              </a:rPr>
              <a:t>Alterações climáticas e energia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  <a:ea typeface="Arial" pitchFamily="34" charset="0"/>
                <a:sym typeface="Arial" pitchFamily="34" charset="0"/>
              </a:rPr>
              <a:t>Educação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  <a:ea typeface="Arial" pitchFamily="34" charset="0"/>
                <a:sym typeface="Arial" pitchFamily="34" charset="0"/>
              </a:rPr>
              <a:t>Pobreza e exclusão social </a:t>
            </a:r>
          </a:p>
        </p:txBody>
      </p:sp>
      <p:sp>
        <p:nvSpPr>
          <p:cNvPr id="7" name="Freeform 6"/>
          <p:cNvSpPr/>
          <p:nvPr/>
        </p:nvSpPr>
        <p:spPr>
          <a:xfrm>
            <a:off x="6113463" y="1549400"/>
            <a:ext cx="1862137" cy="792163"/>
          </a:xfrm>
          <a:custGeom>
            <a:avLst/>
            <a:gdLst>
              <a:gd name="connsiteX0" fmla="*/ 0 w 1463554"/>
              <a:gd name="connsiteY0" fmla="*/ 0 h 792763"/>
              <a:gd name="connsiteX1" fmla="*/ 1463554 w 1463554"/>
              <a:gd name="connsiteY1" fmla="*/ 0 h 792763"/>
              <a:gd name="connsiteX2" fmla="*/ 1463554 w 1463554"/>
              <a:gd name="connsiteY2" fmla="*/ 792763 h 792763"/>
              <a:gd name="connsiteX3" fmla="*/ 0 w 1463554"/>
              <a:gd name="connsiteY3" fmla="*/ 792763 h 792763"/>
              <a:gd name="connsiteX4" fmla="*/ 0 w 1463554"/>
              <a:gd name="connsiteY4" fmla="*/ 0 h 79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554" h="792763">
                <a:moveTo>
                  <a:pt x="0" y="0"/>
                </a:moveTo>
                <a:lnTo>
                  <a:pt x="1463554" y="0"/>
                </a:lnTo>
                <a:lnTo>
                  <a:pt x="1463554" y="792763"/>
                </a:lnTo>
                <a:lnTo>
                  <a:pt x="0" y="7927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162560" rIns="0" bIns="162560" spcCol="1270" anchor="ctr"/>
          <a:lstStyle/>
          <a:p>
            <a:pPr defTabSz="7112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2000" b="1" dirty="0">
                <a:latin typeface="+mj-lt"/>
              </a:rPr>
              <a:t>5 </a:t>
            </a:r>
            <a:r>
              <a:rPr lang="en-US" sz="2000" b="1" dirty="0">
                <a:latin typeface="+mj-lt"/>
              </a:rPr>
              <a:t>OBJETIVOS </a:t>
            </a:r>
            <a:r>
              <a:rPr lang="en-US" sz="2000" b="1" dirty="0">
                <a:latin typeface="+mj-lt"/>
              </a:rPr>
              <a:t>PARA 2020</a:t>
            </a:r>
          </a:p>
        </p:txBody>
      </p:sp>
      <p:sp>
        <p:nvSpPr>
          <p:cNvPr id="8" name="Freeform 7"/>
          <p:cNvSpPr/>
          <p:nvPr/>
        </p:nvSpPr>
        <p:spPr>
          <a:xfrm>
            <a:off x="4191000" y="1549400"/>
            <a:ext cx="2006600" cy="792163"/>
          </a:xfrm>
          <a:custGeom>
            <a:avLst/>
            <a:gdLst>
              <a:gd name="connsiteX0" fmla="*/ 0 w 1463554"/>
              <a:gd name="connsiteY0" fmla="*/ 0 h 792763"/>
              <a:gd name="connsiteX1" fmla="*/ 1463554 w 1463554"/>
              <a:gd name="connsiteY1" fmla="*/ 0 h 792763"/>
              <a:gd name="connsiteX2" fmla="*/ 1463554 w 1463554"/>
              <a:gd name="connsiteY2" fmla="*/ 792763 h 792763"/>
              <a:gd name="connsiteX3" fmla="*/ 0 w 1463554"/>
              <a:gd name="connsiteY3" fmla="*/ 792763 h 792763"/>
              <a:gd name="connsiteX4" fmla="*/ 0 w 1463554"/>
              <a:gd name="connsiteY4" fmla="*/ 0 h 79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554" h="792763">
                <a:moveTo>
                  <a:pt x="0" y="0"/>
                </a:moveTo>
                <a:lnTo>
                  <a:pt x="1463554" y="0"/>
                </a:lnTo>
                <a:lnTo>
                  <a:pt x="1463554" y="792763"/>
                </a:lnTo>
                <a:lnTo>
                  <a:pt x="0" y="7927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162560" rIns="0" bIns="162560" spcCol="1270" anchor="ctr"/>
          <a:lstStyle/>
          <a:p>
            <a:pPr defTabSz="7112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dirty="0">
                <a:latin typeface="+mj-lt"/>
              </a:rPr>
              <a:t>INICIATIVAS</a:t>
            </a:r>
            <a:br>
              <a:rPr lang="en-US" sz="1800" dirty="0">
                <a:latin typeface="+mj-lt"/>
              </a:rPr>
            </a:br>
            <a:r>
              <a:rPr lang="en-US" sz="1800" dirty="0">
                <a:latin typeface="+mj-lt"/>
              </a:rPr>
              <a:t>DOS MEMBROS</a:t>
            </a:r>
          </a:p>
        </p:txBody>
      </p:sp>
      <p:sp>
        <p:nvSpPr>
          <p:cNvPr id="10" name="Freeform 9"/>
          <p:cNvSpPr/>
          <p:nvPr/>
        </p:nvSpPr>
        <p:spPr>
          <a:xfrm>
            <a:off x="2382838" y="2454275"/>
            <a:ext cx="2127250" cy="4335463"/>
          </a:xfrm>
          <a:custGeom>
            <a:avLst/>
            <a:gdLst>
              <a:gd name="connsiteX0" fmla="*/ 0 w 2929817"/>
              <a:gd name="connsiteY0" fmla="*/ 0 h 4335117"/>
              <a:gd name="connsiteX1" fmla="*/ 2929817 w 2929817"/>
              <a:gd name="connsiteY1" fmla="*/ 0 h 4335117"/>
              <a:gd name="connsiteX2" fmla="*/ 2929817 w 2929817"/>
              <a:gd name="connsiteY2" fmla="*/ 4335117 h 4335117"/>
              <a:gd name="connsiteX3" fmla="*/ 0 w 2929817"/>
              <a:gd name="connsiteY3" fmla="*/ 4335117 h 4335117"/>
              <a:gd name="connsiteX4" fmla="*/ 0 w 2929817"/>
              <a:gd name="connsiteY4" fmla="*/ 0 h 433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29817" h="4335117">
                <a:moveTo>
                  <a:pt x="0" y="0"/>
                </a:moveTo>
                <a:lnTo>
                  <a:pt x="2929817" y="0"/>
                </a:lnTo>
                <a:lnTo>
                  <a:pt x="2929817" y="4335117"/>
                </a:lnTo>
                <a:lnTo>
                  <a:pt x="0" y="43351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/>
          <a:lstStyle>
            <a:lvl1pPr marL="342900" indent="-3429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1pPr>
            <a:lvl2pPr marL="266700" indent="-2667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2pPr>
            <a:lvl3pPr marL="1143000" indent="-2286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3pPr>
            <a:lvl4pPr marL="1600200" indent="-2286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4pPr>
            <a:lvl5pPr marL="2057400" indent="-228600" defTabSz="5334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5pPr>
            <a:lvl6pPr marL="25146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6pPr>
            <a:lvl7pPr marL="29718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7pPr>
            <a:lvl8pPr marL="34290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8pPr>
            <a:lvl9pPr marL="3886200" indent="-228600" defTabSz="533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9pPr>
          </a:lstStyle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</a:rPr>
              <a:t>Agenda Digital para a Europa  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</a:rPr>
              <a:t>União da Inovação  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</a:rPr>
              <a:t>Juventude em movimento    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</a:rPr>
              <a:t>Uma Europa eficiente em termos de recursos  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</a:rPr>
              <a:t>Uma política industrial para a era da globalização      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</a:rPr>
              <a:t>Agenda para Novas Competências e Empregos </a:t>
            </a:r>
          </a:p>
          <a:p>
            <a:pPr lvl="1" eaLnBrk="1" hangingPunct="1">
              <a:lnSpc>
                <a:spcPct val="90000"/>
              </a:lnSpc>
              <a:spcAft>
                <a:spcPts val="400"/>
              </a:spcAft>
              <a:buFont typeface="Franklin Gothic Medium" pitchFamily="34" charset="0"/>
              <a:buAutoNum type="arabicPeriod"/>
              <a:defRPr/>
            </a:pPr>
            <a:r>
              <a:rPr lang="en-US" altLang="pt-PT" sz="1600" b="1" smtClean="0">
                <a:solidFill>
                  <a:srgbClr val="000000"/>
                </a:solidFill>
              </a:rPr>
              <a:t>Plataforma europeia contra a pobreza </a:t>
            </a:r>
          </a:p>
        </p:txBody>
      </p:sp>
      <p:sp>
        <p:nvSpPr>
          <p:cNvPr id="11" name="Freeform 10"/>
          <p:cNvSpPr/>
          <p:nvPr/>
        </p:nvSpPr>
        <p:spPr>
          <a:xfrm>
            <a:off x="2405063" y="1549400"/>
            <a:ext cx="2006600" cy="792163"/>
          </a:xfrm>
          <a:custGeom>
            <a:avLst/>
            <a:gdLst>
              <a:gd name="connsiteX0" fmla="*/ 0 w 1463554"/>
              <a:gd name="connsiteY0" fmla="*/ 0 h 792763"/>
              <a:gd name="connsiteX1" fmla="*/ 1463554 w 1463554"/>
              <a:gd name="connsiteY1" fmla="*/ 0 h 792763"/>
              <a:gd name="connsiteX2" fmla="*/ 1463554 w 1463554"/>
              <a:gd name="connsiteY2" fmla="*/ 792763 h 792763"/>
              <a:gd name="connsiteX3" fmla="*/ 0 w 1463554"/>
              <a:gd name="connsiteY3" fmla="*/ 792763 h 792763"/>
              <a:gd name="connsiteX4" fmla="*/ 0 w 1463554"/>
              <a:gd name="connsiteY4" fmla="*/ 0 h 79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554" h="792763">
                <a:moveTo>
                  <a:pt x="0" y="0"/>
                </a:moveTo>
                <a:lnTo>
                  <a:pt x="1463554" y="0"/>
                </a:lnTo>
                <a:lnTo>
                  <a:pt x="1463554" y="792763"/>
                </a:lnTo>
                <a:lnTo>
                  <a:pt x="0" y="7927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162560" rIns="0" bIns="162560" anchor="ctr"/>
          <a:lstStyle>
            <a:lvl1pPr defTabSz="7112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1pPr>
            <a:lvl2pPr marL="742950" indent="-285750" defTabSz="7112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2pPr>
            <a:lvl3pPr marL="1143000" indent="-228600" defTabSz="7112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3pPr>
            <a:lvl4pPr marL="1600200" indent="-228600" defTabSz="7112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4pPr>
            <a:lvl5pPr marL="2057400" indent="-228600" defTabSz="711200" eaLnBrk="0" hangingPunct="0"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5pPr>
            <a:lvl6pPr marL="25146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6pPr>
            <a:lvl7pPr marL="29718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7pPr>
            <a:lvl8pPr marL="34290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8pPr>
            <a:lvl9pPr marL="3886200" indent="-228600" defTabSz="711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Franklin Gothic Book" pitchFamily="34" charset="0"/>
                <a:ea typeface="MS PGothic" pitchFamily="34" charset="-128"/>
              </a:defRPr>
            </a:lvl9pPr>
          </a:lstStyle>
          <a:p>
            <a:pPr eaLnBrk="1" hangingPunct="1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altLang="pt-PT" sz="1800" smtClean="0">
                <a:solidFill>
                  <a:srgbClr val="000000"/>
                </a:solidFill>
                <a:latin typeface="Franklin Gothic Medium" pitchFamily="34" charset="0"/>
              </a:rPr>
              <a:t>7 INICIATIVAS EMBLEMÁTICAS</a:t>
            </a:r>
          </a:p>
        </p:txBody>
      </p:sp>
      <p:sp>
        <p:nvSpPr>
          <p:cNvPr id="12" name="Freeform 11"/>
          <p:cNvSpPr/>
          <p:nvPr/>
        </p:nvSpPr>
        <p:spPr>
          <a:xfrm>
            <a:off x="849313" y="2454275"/>
            <a:ext cx="1463675" cy="4335463"/>
          </a:xfrm>
          <a:custGeom>
            <a:avLst/>
            <a:gdLst>
              <a:gd name="connsiteX0" fmla="*/ 0 w 1463554"/>
              <a:gd name="connsiteY0" fmla="*/ 0 h 4335117"/>
              <a:gd name="connsiteX1" fmla="*/ 1463554 w 1463554"/>
              <a:gd name="connsiteY1" fmla="*/ 0 h 4335117"/>
              <a:gd name="connsiteX2" fmla="*/ 1463554 w 1463554"/>
              <a:gd name="connsiteY2" fmla="*/ 4335117 h 4335117"/>
              <a:gd name="connsiteX3" fmla="*/ 0 w 1463554"/>
              <a:gd name="connsiteY3" fmla="*/ 4335117 h 4335117"/>
              <a:gd name="connsiteX4" fmla="*/ 0 w 1463554"/>
              <a:gd name="connsiteY4" fmla="*/ 0 h 4335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554" h="4335117">
                <a:moveTo>
                  <a:pt x="0" y="0"/>
                </a:moveTo>
                <a:lnTo>
                  <a:pt x="1463554" y="0"/>
                </a:lnTo>
                <a:lnTo>
                  <a:pt x="1463554" y="4335117"/>
                </a:lnTo>
                <a:lnTo>
                  <a:pt x="0" y="43351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spcCol="1270"/>
          <a:lstStyle/>
          <a:p>
            <a:pPr marL="266700" lvl="1" indent="-266700" defTabSz="533400" fontAlgn="auto">
              <a:lnSpc>
                <a:spcPct val="90000"/>
              </a:lnSpc>
              <a:spcAft>
                <a:spcPts val="400"/>
              </a:spcAft>
              <a:buFont typeface="+mj-lt"/>
              <a:buAutoNum type="arabicPeriod"/>
              <a:defRPr/>
            </a:pPr>
            <a:r>
              <a:rPr lang="en-US" sz="1600" b="1" dirty="0"/>
              <a:t>Crescimento Sustentavel</a:t>
            </a:r>
          </a:p>
          <a:p>
            <a:pPr marL="266700" lvl="1" indent="-266700" defTabSz="533400" fontAlgn="auto">
              <a:lnSpc>
                <a:spcPct val="90000"/>
              </a:lnSpc>
              <a:spcAft>
                <a:spcPts val="400"/>
              </a:spcAft>
              <a:buFont typeface="+mj-lt"/>
              <a:buAutoNum type="arabicPeriod"/>
              <a:defRPr/>
            </a:pPr>
            <a:r>
              <a:rPr lang="en-US" sz="1600" b="1" dirty="0"/>
              <a:t>Crescimento Inteligente</a:t>
            </a:r>
          </a:p>
          <a:p>
            <a:pPr marL="266700" lvl="1" indent="-266700" defTabSz="533400" fontAlgn="auto">
              <a:lnSpc>
                <a:spcPct val="90000"/>
              </a:lnSpc>
              <a:spcAft>
                <a:spcPts val="400"/>
              </a:spcAft>
              <a:buFont typeface="+mj-lt"/>
              <a:buAutoNum type="arabicPeriod"/>
              <a:defRPr/>
            </a:pPr>
            <a:r>
              <a:rPr lang="en-US" sz="1600" b="1" dirty="0"/>
              <a:t>Crescimento Inclusivo</a:t>
            </a:r>
          </a:p>
        </p:txBody>
      </p:sp>
      <p:sp>
        <p:nvSpPr>
          <p:cNvPr id="13" name="Freeform 12"/>
          <p:cNvSpPr/>
          <p:nvPr/>
        </p:nvSpPr>
        <p:spPr>
          <a:xfrm>
            <a:off x="808038" y="1549400"/>
            <a:ext cx="2006600" cy="792163"/>
          </a:xfrm>
          <a:custGeom>
            <a:avLst/>
            <a:gdLst>
              <a:gd name="connsiteX0" fmla="*/ 0 w 1463554"/>
              <a:gd name="connsiteY0" fmla="*/ 0 h 792763"/>
              <a:gd name="connsiteX1" fmla="*/ 1463554 w 1463554"/>
              <a:gd name="connsiteY1" fmla="*/ 0 h 792763"/>
              <a:gd name="connsiteX2" fmla="*/ 1463554 w 1463554"/>
              <a:gd name="connsiteY2" fmla="*/ 792763 h 792763"/>
              <a:gd name="connsiteX3" fmla="*/ 0 w 1463554"/>
              <a:gd name="connsiteY3" fmla="*/ 792763 h 792763"/>
              <a:gd name="connsiteX4" fmla="*/ 0 w 1463554"/>
              <a:gd name="connsiteY4" fmla="*/ 0 h 79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554" h="792763">
                <a:moveTo>
                  <a:pt x="0" y="0"/>
                </a:moveTo>
                <a:lnTo>
                  <a:pt x="1463554" y="0"/>
                </a:lnTo>
                <a:lnTo>
                  <a:pt x="1463554" y="792763"/>
                </a:lnTo>
                <a:lnTo>
                  <a:pt x="0" y="7927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162560" rIns="0" bIns="162560" spcCol="1270" anchor="ctr"/>
          <a:lstStyle/>
          <a:p>
            <a:pPr defTabSz="7112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dirty="0">
                <a:latin typeface="+mj-lt"/>
              </a:rPr>
              <a:t>3 </a:t>
            </a:r>
            <a:r>
              <a:rPr lang="en-US" sz="1800" dirty="0">
                <a:latin typeface="+mj-lt"/>
              </a:rPr>
              <a:t>OBJETIVOS</a:t>
            </a:r>
            <a:endParaRPr lang="en-US" sz="1800" dirty="0">
              <a:latin typeface="+mj-lt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989388" y="1549400"/>
            <a:ext cx="268287" cy="792163"/>
          </a:xfrm>
          <a:custGeom>
            <a:avLst/>
            <a:gdLst>
              <a:gd name="connsiteX0" fmla="*/ 0 w 1463554"/>
              <a:gd name="connsiteY0" fmla="*/ 0 h 792763"/>
              <a:gd name="connsiteX1" fmla="*/ 1463554 w 1463554"/>
              <a:gd name="connsiteY1" fmla="*/ 0 h 792763"/>
              <a:gd name="connsiteX2" fmla="*/ 1463554 w 1463554"/>
              <a:gd name="connsiteY2" fmla="*/ 792763 h 792763"/>
              <a:gd name="connsiteX3" fmla="*/ 0 w 1463554"/>
              <a:gd name="connsiteY3" fmla="*/ 792763 h 792763"/>
              <a:gd name="connsiteX4" fmla="*/ 0 w 1463554"/>
              <a:gd name="connsiteY4" fmla="*/ 0 h 792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554" h="792763">
                <a:moveTo>
                  <a:pt x="0" y="0"/>
                </a:moveTo>
                <a:lnTo>
                  <a:pt x="1463554" y="0"/>
                </a:lnTo>
                <a:lnTo>
                  <a:pt x="1463554" y="792763"/>
                </a:lnTo>
                <a:lnTo>
                  <a:pt x="0" y="792763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162560" rIns="0" bIns="162560" spcCol="1270" anchor="ctr"/>
          <a:lstStyle/>
          <a:p>
            <a:pPr defTabSz="7112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dirty="0">
                <a:latin typeface="+mj-lt"/>
              </a:rPr>
              <a:t>+</a:t>
            </a:r>
          </a:p>
        </p:txBody>
      </p:sp>
      <p:sp>
        <p:nvSpPr>
          <p:cNvPr id="19473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7AC7066-1472-4948-B8BD-0516361145A2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457200" y="222250"/>
            <a:ext cx="8229600" cy="1668463"/>
          </a:xfrm>
        </p:spPr>
        <p:txBody>
          <a:bodyPr/>
          <a:lstStyle/>
          <a:p>
            <a:pPr eaLnBrk="1" hangingPunct="1"/>
            <a:r>
              <a:rPr lang="en-US" altLang="pt-PT" smtClean="0"/>
              <a:t>METAS 2020 – UE E PORTUGAL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</p:nvPr>
        </p:nvGraphicFramePr>
        <p:xfrm>
          <a:off x="739775" y="1517650"/>
          <a:ext cx="7802563" cy="4670425"/>
        </p:xfrm>
        <a:graphic>
          <a:graphicData uri="http://schemas.openxmlformats.org/drawingml/2006/table">
            <a:tbl>
              <a:tblPr/>
              <a:tblGrid>
                <a:gridCol w="5208588"/>
                <a:gridCol w="1260475"/>
                <a:gridCol w="1333500"/>
              </a:tblGrid>
              <a:tr h="37152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  <a:t>META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  <a:t>UE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Franklin Gothic Medium" pitchFamily="34" charset="0"/>
                          <a:ea typeface="MS PGothic" pitchFamily="34" charset="-128"/>
                        </a:rPr>
                        <a:t>PORTUGAL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640170">
                <a:tc>
                  <a:txBody>
                    <a:bodyPr/>
                    <a:lstStyle>
                      <a:lvl1pPr marL="342900" indent="-342900"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342900" marR="0" lvl="0" indent="-34290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Emprego</a:t>
                      </a:r>
                    </a:p>
                    <a:p>
                      <a:pPr marL="742950" marR="0" lvl="1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Aumentar taxa de emprego (20-64 anos)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75%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75%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6401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2. I&amp;D e inovação </a:t>
                      </a:r>
                    </a:p>
                    <a:p>
                      <a:pPr marL="742950" marR="0" lvl="1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Investimento do PIB  em I&amp;D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3%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2,7 - 3,3%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11891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3. </a:t>
                      </a:r>
                      <a:r>
                        <a:rPr kumimoji="0" lang="en-US" altLang="pt-P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Alterações</a:t>
                      </a: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US" altLang="pt-P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climáticas</a:t>
                      </a: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e </a:t>
                      </a:r>
                      <a:r>
                        <a:rPr kumimoji="0" lang="en-US" altLang="pt-P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energia</a:t>
                      </a: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</a:p>
                    <a:p>
                      <a:pPr marL="742950" marR="0" lvl="1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Reduzir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das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emissões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de gases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estufa</a:t>
                      </a:r>
                      <a:endParaRPr kumimoji="0" lang="en-US" alt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742950" marR="0" lvl="1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Energia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renovável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</a:p>
                    <a:p>
                      <a:pPr marL="742950" marR="0" lvl="1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Aumentar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eficiência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energética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20%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20%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20%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1%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31%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20%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  <a:tr h="11891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4. </a:t>
                      </a:r>
                      <a:r>
                        <a:rPr kumimoji="0" lang="en-US" altLang="pt-P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Educação</a:t>
                      </a: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</a:p>
                    <a:p>
                      <a:pPr marL="742950" marR="0" lvl="1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Reduzir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taxa de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abandono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escolar</a:t>
                      </a:r>
                    </a:p>
                    <a:p>
                      <a:pPr marL="742950" marR="0" lvl="1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Novas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gerações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com diploma de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ensino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superior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10%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40%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10%</a:t>
                      </a: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40%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AEA"/>
                    </a:solidFill>
                  </a:tcPr>
                </a:tc>
              </a:tr>
              <a:tr h="64017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5. </a:t>
                      </a:r>
                      <a:r>
                        <a:rPr kumimoji="0" lang="en-US" altLang="pt-P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Pobreza</a:t>
                      </a: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e </a:t>
                      </a:r>
                      <a:r>
                        <a:rPr kumimoji="0" lang="en-US" altLang="pt-PT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exclusão</a:t>
                      </a:r>
                      <a:r>
                        <a:rPr kumimoji="0" lang="en-US" altLang="pt-PT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social </a:t>
                      </a:r>
                    </a:p>
                    <a:p>
                      <a:pPr marL="742950" marR="0" lvl="1" indent="-28575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Pessoas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sujeitas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fora de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risco</a:t>
                      </a: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 de </a:t>
                      </a:r>
                      <a:r>
                        <a:rPr kumimoji="0" lang="en-US" altLang="pt-PT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pobreza</a:t>
                      </a:r>
                      <a:endParaRPr kumimoji="0" lang="en-US" alt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20 </a:t>
                      </a:r>
                      <a:r>
                        <a:rPr kumimoji="0" lang="en-US" altLang="pt-P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milhões</a:t>
                      </a:r>
                      <a:endParaRPr kumimoji="0" lang="en-US" altLang="pt-PT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Franklin Gothic Book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pt-PT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Franklin Gothic Book" pitchFamily="34" charset="0"/>
                        <a:ea typeface="MS PGothic" pitchFamily="34" charset="-128"/>
                      </a:endParaRPr>
                    </a:p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pt-PT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Franklin Gothic Book" pitchFamily="34" charset="0"/>
                          <a:ea typeface="MS PGothic" pitchFamily="34" charset="-128"/>
                        </a:rPr>
                        <a:t>200 000</a:t>
                      </a:r>
                    </a:p>
                  </a:txBody>
                  <a:tcPr marT="45729" marB="4572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1D2"/>
                    </a:solidFill>
                  </a:tcPr>
                </a:tc>
              </a:tr>
            </a:tbl>
          </a:graphicData>
        </a:graphic>
      </p:graphicFrame>
      <p:sp>
        <p:nvSpPr>
          <p:cNvPr id="20513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Franklin Gothic Book" panose="020B050302010202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14B0C9F-66E7-40DB-9112-155542B274B4}" type="slidenum">
              <a:rPr lang="en-US" altLang="pt-PT" sz="1200">
                <a:solidFill>
                  <a:srgbClr val="898989"/>
                </a:solidFill>
              </a:rPr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pt-PT" sz="1200">
              <a:solidFill>
                <a:srgbClr val="89898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华文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DE64AEEDD9B7A4D93545ACBE97D4615" ma:contentTypeVersion="2" ma:contentTypeDescription="Create a new document." ma:contentTypeScope="" ma:versionID="f49002b78e3a4a71b814eef46a983816">
  <xsd:schema xmlns:xsd="http://www.w3.org/2001/XMLSchema" xmlns:xs="http://www.w3.org/2001/XMLSchema" xmlns:p="http://schemas.microsoft.com/office/2006/metadata/properties" xmlns:ns2="http://schemas.microsoft.com/sharepoint/v3/fields" targetNamespace="http://schemas.microsoft.com/office/2006/metadata/properties" ma:root="true" ma:fieldsID="38f6db2dd0d9a0cf6a8dc37be32b365b" ns2:_=""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2:_Status" minOccurs="0"/>
                <xsd:element ref="ns2:_Vers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8" nillable="true" ma:displayName="Status" ma:default="Not Started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  <xsd:element name="_Version" ma:index="9" nillable="true" ma:displayName="Version" ma:internalName="_Version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Version xmlns="http://schemas.microsoft.com/sharepoint/v3/fields" xsi:nil="true"/>
    <_Status xmlns="http://schemas.microsoft.com/sharepoint/v3/fields">Not Started</_Status>
  </documentManagement>
</p:properties>
</file>

<file path=customXml/itemProps1.xml><?xml version="1.0" encoding="utf-8"?>
<ds:datastoreItem xmlns:ds="http://schemas.openxmlformats.org/officeDocument/2006/customXml" ds:itemID="{E4214858-785C-42F7-BE66-6D0E79395FC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D2A1B0-FF3E-4009-940D-AED0EB70AA2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12696C6-1754-4D72-88D3-BD6DB6FE46D7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www.w3.org/XML/1998/namespace"/>
    <ds:schemaRef ds:uri="http://purl.org/dc/terms/"/>
    <ds:schemaRef ds:uri="http://schemas.microsoft.com/office/infopath/2007/PartnerControls"/>
    <ds:schemaRef ds:uri="http://schemas.microsoft.com/sharepoint/v3/field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1239</TotalTime>
  <Words>1449</Words>
  <Application>Microsoft Office PowerPoint</Application>
  <PresentationFormat>Apresentação no Ecrã (4:3)</PresentationFormat>
  <Paragraphs>422</Paragraphs>
  <Slides>24</Slides>
  <Notes>24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24</vt:i4>
      </vt:variant>
    </vt:vector>
  </HeadingPairs>
  <TitlesOfParts>
    <vt:vector size="32" baseType="lpstr">
      <vt:lpstr>Franklin Gothic Book</vt:lpstr>
      <vt:lpstr>MS PGothic</vt:lpstr>
      <vt:lpstr>Arial</vt:lpstr>
      <vt:lpstr>Franklin Gothic Medium</vt:lpstr>
      <vt:lpstr>Calibri</vt:lpstr>
      <vt:lpstr>Rockwell</vt:lpstr>
      <vt:lpstr>Verdana</vt:lpstr>
      <vt:lpstr>Office Theme</vt:lpstr>
      <vt:lpstr>ORÇAMENTO DA UE        E PERSPETIVAS FINANCEIRAS</vt:lpstr>
      <vt:lpstr>ATUAL MODELO DE FINANCIAMENTO</vt:lpstr>
      <vt:lpstr>ARQUITETURA FINANCEIRA APÓS O TRATADO DE LISBOA</vt:lpstr>
      <vt:lpstr>ARQUITETURA FINANCEIRA APÓS O TRATADO DE LISBOA</vt:lpstr>
      <vt:lpstr>ARQUITETURA FINANCEIRA APÓS O TRATADO DE LISBOA</vt:lpstr>
      <vt:lpstr>MODELO DE FINANCIAMENTO DO ORÇAMENTO DA UE</vt:lpstr>
      <vt:lpstr>MODELO DE FINANCIAMENTO DO ORÇAMENTO DA UE</vt:lpstr>
      <vt:lpstr>ESTRATÉGIA EUROPA 2020</vt:lpstr>
      <vt:lpstr>METAS 2020 – UE E PORTUGAL</vt:lpstr>
      <vt:lpstr>QFP 2014 – 2020</vt:lpstr>
      <vt:lpstr>QFP E ALTERAÇÕES CLIMÁTICAS</vt:lpstr>
      <vt:lpstr>QFP 2014 – 2020</vt:lpstr>
      <vt:lpstr>POLÍTICA DE COESÃO</vt:lpstr>
      <vt:lpstr>SIMULAÇÃO DE ELEGIBILIDADE  (PIB/cabeça (PPC), índice UE27=100)</vt:lpstr>
      <vt:lpstr>POLÍTICA DE COESÃO PORTUGAL</vt:lpstr>
      <vt:lpstr>PIB PER CAPITA POR NUTS II</vt:lpstr>
      <vt:lpstr>TAXA MÁXIMA DE COFINANCIAMENTO</vt:lpstr>
      <vt:lpstr>Apresentação do PowerPoint</vt:lpstr>
      <vt:lpstr>DESENVOLVIMENTO RURAL (FEADER)</vt:lpstr>
      <vt:lpstr>TAXA DE COFINANCIAMENTO</vt:lpstr>
      <vt:lpstr>QUADRO ESTRATÉGICO COMUM PORTUGAL</vt:lpstr>
      <vt:lpstr>MATRIZ DE ESTRUTURAÇÃO TEMÁTICA</vt:lpstr>
      <vt:lpstr>FUNDOS E PROGRAMAS</vt:lpstr>
      <vt:lpstr>ORÇAMENTO DA UE        E PERSPETIVAS FINANCEIRAS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FileNewTemplate</dc:title>
  <dc:creator>Diana</dc:creator>
  <cp:lastModifiedBy>//CodeWrite</cp:lastModifiedBy>
  <cp:revision>96</cp:revision>
  <cp:lastPrinted>2015-04-10T17:13:20Z</cp:lastPrinted>
  <dcterms:created xsi:type="dcterms:W3CDTF">2010-04-12T23:12:02Z</dcterms:created>
  <dcterms:modified xsi:type="dcterms:W3CDTF">2015-04-20T21:40:41Z</dcterms:modified>
  <cp:contentStatus>Draft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0x0101000DE64AEEDD9B7A4D93545ACBE97D4615</vt:lpwstr>
  </property>
</Properties>
</file>