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9"/>
  </p:notesMasterIdLst>
  <p:handoutMasterIdLst>
    <p:handoutMasterId r:id="rId30"/>
  </p:handoutMasterIdLst>
  <p:sldIdLst>
    <p:sldId id="258" r:id="rId5"/>
    <p:sldId id="257" r:id="rId6"/>
    <p:sldId id="259" r:id="rId7"/>
    <p:sldId id="260" r:id="rId8"/>
    <p:sldId id="261" r:id="rId9"/>
    <p:sldId id="262" r:id="rId10"/>
    <p:sldId id="293" r:id="rId11"/>
    <p:sldId id="268" r:id="rId12"/>
    <p:sldId id="267" r:id="rId13"/>
    <p:sldId id="271" r:id="rId14"/>
    <p:sldId id="273" r:id="rId15"/>
    <p:sldId id="274" r:id="rId16"/>
    <p:sldId id="276" r:id="rId17"/>
    <p:sldId id="277" r:id="rId18"/>
    <p:sldId id="279" r:id="rId19"/>
    <p:sldId id="278" r:id="rId20"/>
    <p:sldId id="282" r:id="rId21"/>
    <p:sldId id="283" r:id="rId22"/>
    <p:sldId id="284" r:id="rId23"/>
    <p:sldId id="286" r:id="rId24"/>
    <p:sldId id="287" r:id="rId25"/>
    <p:sldId id="288" r:id="rId26"/>
    <p:sldId id="292" r:id="rId27"/>
    <p:sldId id="291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97D"/>
    <a:srgbClr val="EB954C"/>
    <a:srgbClr val="D34531"/>
    <a:srgbClr val="79C9E0"/>
    <a:srgbClr val="FCCE80"/>
    <a:srgbClr val="E89548"/>
    <a:srgbClr val="E64C30"/>
    <a:srgbClr val="78D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3BC8895-3C56-49B8-B73F-9CB18A319EB1}" type="datetime1">
              <a:rPr lang="en-US" altLang="pt-PT"/>
              <a:pPr>
                <a:defRPr/>
              </a:pPr>
              <a:t>4/20/2015</a:t>
            </a:fld>
            <a:endParaRPr lang="en-US" alt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881F830-BEAF-414F-8BF2-08F6B9F8BCF5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2871962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D2ACAD7-8DFD-4E93-B3DA-5B13A043FF15}" type="datetime1">
              <a:rPr lang="en-US" altLang="pt-PT"/>
              <a:pPr>
                <a:defRPr/>
              </a:pPr>
              <a:t>4/20/2015</a:t>
            </a:fld>
            <a:endParaRPr lang="en-US" alt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09A7B3-4728-41F9-B9BE-70A5C7B14D1B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142985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DAC8B15-6815-47D9-8868-BCE233F01BE5}" type="slidenum">
              <a:rPr lang="en-US" altLang="pt-PT"/>
              <a:pPr eaLnBrk="1" hangingPunct="1">
                <a:spcBef>
                  <a:spcPct val="0"/>
                </a:spcBef>
              </a:pPr>
              <a:t>1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146419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PT" smtClean="0"/>
              <a:t>QFP 2014-2020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pt-PT" smtClean="0"/>
              <a:t>Valor acrescentado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pt-PT" smtClean="0"/>
              <a:t>Qualidade da despesa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pt-PT" smtClean="0"/>
              <a:t>Flexibilidade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pt-PT" smtClean="0"/>
              <a:t>Concentração de fundos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pt-PT" smtClean="0"/>
              <a:t>Ênfase nos resultados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pt-PT" smtClean="0"/>
              <a:t>Simplificação da execução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04AFA72-DCE4-4807-B2B6-17D67130ACEE}" type="slidenum">
              <a:rPr lang="en-US" altLang="pt-PT"/>
              <a:pPr eaLnBrk="1" hangingPunct="1">
                <a:spcBef>
                  <a:spcPct val="0"/>
                </a:spcBef>
              </a:pPr>
              <a:t>10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898517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PT" smtClean="0">
                <a:solidFill>
                  <a:srgbClr val="595959"/>
                </a:solidFill>
              </a:rPr>
              <a:t>Os objetivos em matéria de luta contra as alterações climáticas representarão pelo menos 20% do QFP.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035BFFE-B2B7-450A-AD6B-88AD9561EE7B}" type="slidenum">
              <a:rPr lang="en-US" altLang="pt-PT"/>
              <a:pPr eaLnBrk="1" hangingPunct="1">
                <a:spcBef>
                  <a:spcPct val="0"/>
                </a:spcBef>
              </a:pPr>
              <a:t>11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78105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75BFC1-51CF-4D04-BF2B-A85C71A9D450}" type="slidenum">
              <a:rPr lang="en-US" altLang="pt-PT"/>
              <a:pPr eaLnBrk="1" hangingPunct="1">
                <a:spcBef>
                  <a:spcPct val="0"/>
                </a:spcBef>
              </a:pPr>
              <a:t>12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060036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PT" sz="1800" b="1" smtClean="0">
                <a:solidFill>
                  <a:srgbClr val="4F81BD"/>
                </a:solidFill>
              </a:rPr>
              <a:t>As razões de uma política regional:</a:t>
            </a:r>
            <a:endParaRPr lang="en-US" altLang="pt-PT" sz="1800" b="1" smtClean="0">
              <a:solidFill>
                <a:srgbClr val="595959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pt-PT" sz="1800" smtClean="0">
                <a:solidFill>
                  <a:srgbClr val="595959"/>
                </a:solidFill>
              </a:rPr>
              <a:t>A União Europeia integra 272 regiões, marcadas pelas grandes disparidades económicas e sociais entre si.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pt-PT" sz="1800" smtClean="0">
                <a:solidFill>
                  <a:srgbClr val="595959"/>
                </a:solidFill>
              </a:rPr>
              <a:t>Uma em cada quatro regiões tem um PIB (produto interno bruto) por habitante inferior em 75% à média da União Europeia com 27 Estados-Membros.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pt-PT" sz="1800" smtClean="0">
                <a:solidFill>
                  <a:srgbClr val="595959"/>
                </a:solidFill>
              </a:rPr>
              <a:t>Um dos objectivos centrais da UE é suprimir estas disparidades promovendo a convergência e a coesão económica e social.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B24AE02-F697-4F98-BB45-3C068FCD69E5}" type="slidenum">
              <a:rPr lang="en-US" altLang="pt-PT"/>
              <a:pPr eaLnBrk="1" hangingPunct="1">
                <a:spcBef>
                  <a:spcPct val="0"/>
                </a:spcBef>
              </a:pPr>
              <a:t>13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883616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BBB4D45-197E-4622-83E8-1CD2A4D884CE}" type="slidenum">
              <a:rPr lang="en-US" altLang="pt-PT"/>
              <a:pPr eaLnBrk="1" hangingPunct="1">
                <a:spcBef>
                  <a:spcPct val="0"/>
                </a:spcBef>
              </a:pPr>
              <a:t>14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06792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1F9D238-9A65-42EA-90D6-E22DEC3C3348}" type="slidenum">
              <a:rPr lang="en-US" altLang="pt-PT"/>
              <a:pPr eaLnBrk="1" hangingPunct="1">
                <a:spcBef>
                  <a:spcPct val="0"/>
                </a:spcBef>
              </a:pPr>
              <a:t>15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371104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1D3910D-8F66-428D-BBD9-944F8EB29811}" type="slidenum">
              <a:rPr lang="en-US" altLang="pt-PT"/>
              <a:pPr eaLnBrk="1" hangingPunct="1">
                <a:spcBef>
                  <a:spcPct val="0"/>
                </a:spcBef>
              </a:pPr>
              <a:t>16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575562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74650" lvl="1" indent="-146050" eaLnBrk="1" hangingPunct="1">
              <a:lnSpc>
                <a:spcPct val="90000"/>
              </a:lnSpc>
              <a:spcBef>
                <a:spcPts val="600"/>
              </a:spcBef>
              <a:buClr>
                <a:srgbClr val="95B3D7"/>
              </a:buClr>
            </a:pPr>
            <a:r>
              <a:rPr lang="en-US" altLang="pt-PT" sz="1800" smtClean="0">
                <a:solidFill>
                  <a:srgbClr val="59595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95% para o Fundo de Coesão </a:t>
            </a:r>
          </a:p>
          <a:p>
            <a:pPr marL="628650" lvl="2" indent="-17145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pt-PT" sz="1800" smtClean="0">
                <a:solidFill>
                  <a:srgbClr val="59595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Até 2016 passando depois a 85%;</a:t>
            </a:r>
          </a:p>
          <a:p>
            <a:pPr marL="374650" lvl="1" indent="-146050" eaLnBrk="1" hangingPunct="1">
              <a:lnSpc>
                <a:spcPct val="90000"/>
              </a:lnSpc>
              <a:spcBef>
                <a:spcPts val="600"/>
              </a:spcBef>
              <a:buClr>
                <a:srgbClr val="95B3D7"/>
              </a:buClr>
            </a:pPr>
            <a:endParaRPr lang="en-US" altLang="pt-PT" sz="1800" smtClean="0">
              <a:solidFill>
                <a:srgbClr val="595959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  <a:p>
            <a:pPr marL="374650" lvl="1" indent="-146050" eaLnBrk="1" hangingPunct="1">
              <a:lnSpc>
                <a:spcPct val="90000"/>
              </a:lnSpc>
              <a:spcBef>
                <a:spcPts val="600"/>
              </a:spcBef>
              <a:buClr>
                <a:srgbClr val="95B3D7"/>
              </a:buClr>
            </a:pPr>
            <a:r>
              <a:rPr lang="en-US" altLang="pt-PT" sz="1800" smtClean="0">
                <a:solidFill>
                  <a:srgbClr val="59595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95% para o FEDER e o FSE para o Norte, Centro, Alentejo e Açores e Madeira</a:t>
            </a:r>
          </a:p>
          <a:p>
            <a:pPr marL="628650" lvl="2" indent="-17145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pt-PT" sz="1800" smtClean="0">
                <a:solidFill>
                  <a:srgbClr val="59595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Até 2016 passando depois a 85%;</a:t>
            </a:r>
          </a:p>
          <a:p>
            <a:pPr marL="374650" lvl="1" indent="-146050" eaLnBrk="1" hangingPunct="1">
              <a:lnSpc>
                <a:spcPct val="90000"/>
              </a:lnSpc>
              <a:spcBef>
                <a:spcPts val="600"/>
              </a:spcBef>
              <a:buClr>
                <a:srgbClr val="95B3D7"/>
              </a:buClr>
            </a:pPr>
            <a:endParaRPr lang="en-US" altLang="pt-PT" sz="1800" smtClean="0">
              <a:solidFill>
                <a:srgbClr val="595959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  <a:p>
            <a:pPr marL="374650" lvl="1" indent="-146050" eaLnBrk="1" hangingPunct="1">
              <a:lnSpc>
                <a:spcPct val="90000"/>
              </a:lnSpc>
              <a:spcBef>
                <a:spcPts val="600"/>
              </a:spcBef>
              <a:buClr>
                <a:srgbClr val="95B3D7"/>
              </a:buClr>
            </a:pPr>
            <a:r>
              <a:rPr lang="en-US" altLang="pt-PT" sz="1800" smtClean="0">
                <a:solidFill>
                  <a:srgbClr val="59595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70% para o Algarve </a:t>
            </a:r>
          </a:p>
          <a:p>
            <a:pPr marL="628650" lvl="2" indent="-17145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pt-PT" sz="1800" smtClean="0">
                <a:solidFill>
                  <a:srgbClr val="59595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Até 2016 passando depois a 60%;</a:t>
            </a:r>
          </a:p>
          <a:p>
            <a:pPr marL="374650" lvl="1" indent="-146050" eaLnBrk="1" hangingPunct="1">
              <a:lnSpc>
                <a:spcPct val="90000"/>
              </a:lnSpc>
              <a:spcBef>
                <a:spcPts val="600"/>
              </a:spcBef>
              <a:buClr>
                <a:srgbClr val="95B3D7"/>
              </a:buClr>
            </a:pPr>
            <a:endParaRPr lang="en-US" altLang="pt-PT" sz="1800" smtClean="0">
              <a:solidFill>
                <a:srgbClr val="595959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  <a:p>
            <a:pPr marL="374650" lvl="1" indent="-146050" eaLnBrk="1" hangingPunct="1">
              <a:lnSpc>
                <a:spcPct val="90000"/>
              </a:lnSpc>
              <a:spcBef>
                <a:spcPts val="600"/>
              </a:spcBef>
              <a:buClr>
                <a:srgbClr val="95B3D7"/>
              </a:buClr>
            </a:pPr>
            <a:r>
              <a:rPr lang="en-US" altLang="pt-PT" sz="1800" smtClean="0">
                <a:solidFill>
                  <a:srgbClr val="59595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60% para Lisboa </a:t>
            </a:r>
          </a:p>
          <a:p>
            <a:pPr marL="628650" lvl="2" indent="-17145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pt-PT" sz="1800" smtClean="0">
                <a:solidFill>
                  <a:srgbClr val="59595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Até 2016 passando depois a 50%;</a:t>
            </a:r>
          </a:p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E03EBDC-179A-49C7-8B37-1A3ADD7CB25A}" type="slidenum">
              <a:rPr lang="en-US" altLang="pt-PT"/>
              <a:pPr eaLnBrk="1" hangingPunct="1">
                <a:spcBef>
                  <a:spcPct val="0"/>
                </a:spcBef>
              </a:pPr>
              <a:t>17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948073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76BD000-D615-4A30-AEF2-1B147D527F13}" type="slidenum">
              <a:rPr lang="en-US" altLang="pt-PT"/>
              <a:pPr eaLnBrk="1" hangingPunct="1">
                <a:spcBef>
                  <a:spcPct val="0"/>
                </a:spcBef>
              </a:pPr>
              <a:t>18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298534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PT" sz="2000" smtClean="0">
                <a:solidFill>
                  <a:srgbClr val="595959"/>
                </a:solidFill>
              </a:rPr>
              <a:t>3.6 mil milhões de euros </a:t>
            </a:r>
          </a:p>
          <a:p>
            <a:pPr marL="374650" lvl="1" indent="-146050" eaLnBrk="1" hangingPunct="1">
              <a:spcBef>
                <a:spcPts val="600"/>
              </a:spcBef>
              <a:buClr>
                <a:srgbClr val="95B3D7"/>
              </a:buClr>
            </a:pPr>
            <a:r>
              <a:rPr lang="en-US" altLang="pt-PT" sz="1800" smtClean="0">
                <a:solidFill>
                  <a:srgbClr val="595959"/>
                </a:solidFill>
              </a:rPr>
              <a:t>500 milhões a 100%</a:t>
            </a:r>
          </a:p>
          <a:p>
            <a:pPr eaLnBrk="1" hangingPunct="1">
              <a:spcBef>
                <a:spcPct val="0"/>
              </a:spcBef>
            </a:pPr>
            <a:endParaRPr lang="en-US" altLang="pt-PT" sz="1800" smtClean="0">
              <a:solidFill>
                <a:srgbClr val="59595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PT" sz="1800" smtClean="0">
                <a:solidFill>
                  <a:srgbClr val="595959"/>
                </a:solidFill>
              </a:rPr>
              <a:t>Nota: PAC no Total -  8100 milhões de euros  </a:t>
            </a:r>
          </a:p>
          <a:p>
            <a:pPr marL="374650" lvl="1" indent="-146050" eaLnBrk="1" hangingPunct="1">
              <a:spcBef>
                <a:spcPts val="600"/>
              </a:spcBef>
              <a:buClr>
                <a:srgbClr val="95B3D7"/>
              </a:buClr>
            </a:pPr>
            <a:r>
              <a:rPr lang="en-US" altLang="pt-PT" sz="1600" smtClean="0">
                <a:solidFill>
                  <a:srgbClr val="595959"/>
                </a:solidFill>
              </a:rPr>
              <a:t>3600 FEADER </a:t>
            </a:r>
          </a:p>
          <a:p>
            <a:pPr marL="374650" lvl="1" indent="-146050" eaLnBrk="1" hangingPunct="1">
              <a:spcBef>
                <a:spcPts val="600"/>
              </a:spcBef>
              <a:buClr>
                <a:srgbClr val="95B3D7"/>
              </a:buClr>
            </a:pPr>
            <a:r>
              <a:rPr lang="en-US" altLang="pt-PT" sz="1600" smtClean="0">
                <a:solidFill>
                  <a:srgbClr val="595959"/>
                </a:solidFill>
              </a:rPr>
              <a:t>4500 Pilar I</a:t>
            </a:r>
          </a:p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FF90DD8-81FC-49C3-BEB6-F3CFEFC61BDA}" type="slidenum">
              <a:rPr lang="en-US" altLang="pt-PT"/>
              <a:pPr eaLnBrk="1" hangingPunct="1">
                <a:spcBef>
                  <a:spcPct val="0"/>
                </a:spcBef>
              </a:pPr>
              <a:t>19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74906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9850" indent="-23813" defTabSz="911225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pt-PT" sz="1800" b="1" u="sng" smtClean="0"/>
              <a:t>As receitas e despesas orçamentais da UE estão limitadas</a:t>
            </a:r>
            <a:endParaRPr lang="en-US" altLang="pt-PT" sz="1800" smtClean="0"/>
          </a:p>
          <a:p>
            <a:pPr marL="69850" indent="-23813" defTabSz="911225" eaLnBrk="1" hangingPunct="1">
              <a:lnSpc>
                <a:spcPct val="80000"/>
              </a:lnSpc>
              <a:spcBef>
                <a:spcPts val="400"/>
              </a:spcBef>
            </a:pPr>
            <a:endParaRPr lang="en-US" altLang="pt-PT" sz="1800" smtClean="0"/>
          </a:p>
          <a:p>
            <a:pPr marL="69850" indent="-23813" defTabSz="911225" eaLnBrk="1" hangingPunct="1">
              <a:lnSpc>
                <a:spcPct val="80000"/>
              </a:lnSpc>
              <a:spcBef>
                <a:spcPts val="400"/>
              </a:spcBef>
            </a:pPr>
            <a:endParaRPr lang="en-US" altLang="pt-PT" sz="1800" smtClean="0"/>
          </a:p>
          <a:p>
            <a:pPr marL="69850" indent="-23813" defTabSz="911225" eaLnBrk="1" hangingPunct="1">
              <a:lnSpc>
                <a:spcPct val="80000"/>
              </a:lnSpc>
              <a:spcBef>
                <a:spcPts val="400"/>
              </a:spcBef>
              <a:buClr>
                <a:srgbClr val="666633"/>
              </a:buClr>
              <a:buFontTx/>
              <a:buChar char="•"/>
            </a:pPr>
            <a:r>
              <a:rPr lang="en-US" altLang="pt-PT" sz="1800" smtClean="0"/>
              <a:t>Pelos Tratados - o orçamento comunitário não pode estar em situação de défice</a:t>
            </a:r>
          </a:p>
          <a:p>
            <a:pPr marL="69850" indent="-23813" defTabSz="911225" eaLnBrk="1" hangingPunct="1">
              <a:lnSpc>
                <a:spcPct val="80000"/>
              </a:lnSpc>
              <a:spcBef>
                <a:spcPts val="400"/>
              </a:spcBef>
            </a:pPr>
            <a:endParaRPr lang="en-US" altLang="pt-PT" sz="1800" smtClean="0"/>
          </a:p>
          <a:p>
            <a:pPr marL="69850" indent="-23813" defTabSz="911225" eaLnBrk="1" hangingPunct="1">
              <a:lnSpc>
                <a:spcPct val="80000"/>
              </a:lnSpc>
              <a:spcBef>
                <a:spcPts val="400"/>
              </a:spcBef>
              <a:buClr>
                <a:srgbClr val="666633"/>
              </a:buClr>
              <a:buFontTx/>
              <a:buChar char="•"/>
            </a:pPr>
            <a:r>
              <a:rPr lang="en-US" altLang="pt-PT" sz="1800" smtClean="0"/>
              <a:t>Por um </a:t>
            </a:r>
            <a:r>
              <a:rPr lang="en-US" altLang="pt-PT" sz="1800" b="1" i="1" smtClean="0"/>
              <a:t>limite máximo dos recursos próprios -</a:t>
            </a:r>
            <a:r>
              <a:rPr lang="en-US" altLang="pt-PT" sz="1800" smtClean="0"/>
              <a:t>  </a:t>
            </a:r>
            <a:r>
              <a:rPr lang="en-US" altLang="pt-PT" sz="1800" smtClean="0">
                <a:solidFill>
                  <a:srgbClr val="FF0000"/>
                </a:solidFill>
              </a:rPr>
              <a:t>1,24%</a:t>
            </a:r>
            <a:r>
              <a:rPr lang="en-US" altLang="pt-PT" sz="1800" smtClean="0"/>
              <a:t> do RNB da União para </a:t>
            </a:r>
            <a:r>
              <a:rPr lang="en-US" altLang="pt-PT" sz="1800" b="1" smtClean="0"/>
              <a:t>pagamentos</a:t>
            </a:r>
            <a:r>
              <a:rPr lang="en-US" altLang="pt-PT" sz="1800" smtClean="0"/>
              <a:t> efectuados a partir do orçamento comunitário (cerca de 293 euros por cidadão da UE)</a:t>
            </a:r>
          </a:p>
          <a:p>
            <a:pPr marL="69850" indent="-23813" defTabSz="911225" eaLnBrk="1" hangingPunct="1">
              <a:lnSpc>
                <a:spcPct val="80000"/>
              </a:lnSpc>
              <a:spcBef>
                <a:spcPts val="400"/>
              </a:spcBef>
            </a:pPr>
            <a:endParaRPr lang="en-US" altLang="pt-PT" sz="1800" smtClean="0"/>
          </a:p>
          <a:p>
            <a:pPr marL="69850" indent="-23813" defTabSz="911225" eaLnBrk="1" hangingPunct="1">
              <a:lnSpc>
                <a:spcPct val="80000"/>
              </a:lnSpc>
              <a:spcBef>
                <a:spcPts val="400"/>
              </a:spcBef>
              <a:buClr>
                <a:srgbClr val="666633"/>
              </a:buClr>
              <a:buFontTx/>
              <a:buChar char="•"/>
            </a:pPr>
            <a:r>
              <a:rPr lang="en-US" altLang="pt-PT" sz="1800" smtClean="0"/>
              <a:t>Por um Quadro Financeiro Plurianual</a:t>
            </a:r>
          </a:p>
          <a:p>
            <a:pPr marL="69850" indent="-23813" defTabSz="911225" eaLnBrk="1" hangingPunct="1">
              <a:lnSpc>
                <a:spcPct val="80000"/>
              </a:lnSpc>
              <a:spcBef>
                <a:spcPts val="400"/>
              </a:spcBef>
            </a:pPr>
            <a:endParaRPr lang="en-US" altLang="pt-PT" sz="1800" smtClean="0"/>
          </a:p>
          <a:p>
            <a:pPr marL="69850" indent="-23813" defTabSz="911225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pt-PT" sz="1800" smtClean="0"/>
              <a:t>Nota: A carta dos seis assinada em Dezembro de 2003 , pela</a:t>
            </a:r>
          </a:p>
          <a:p>
            <a:pPr marL="69850" indent="-23813" defTabSz="911225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pt-PT" sz="1800" smtClean="0"/>
              <a:t>Alemanha, França, Reino Unido, Áustria, Suécia, Holanda, propôs</a:t>
            </a:r>
          </a:p>
          <a:p>
            <a:pPr marL="69850" indent="-23813" defTabSz="911225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pt-PT" sz="1800" smtClean="0"/>
              <a:t>1% do PIB como limite do orçamento. </a:t>
            </a:r>
          </a:p>
          <a:p>
            <a:pPr marL="69850" indent="-23813" defTabSz="911225"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883E0E-E058-45FA-96D3-20EDAECC936F}" type="slidenum">
              <a:rPr lang="en-US" altLang="pt-PT"/>
              <a:pPr eaLnBrk="1" hangingPunct="1">
                <a:spcBef>
                  <a:spcPct val="0"/>
                </a:spcBef>
              </a:pPr>
              <a:t>2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076193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PT" sz="2000" smtClean="0">
                <a:solidFill>
                  <a:srgbClr val="59595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85% das despesas públicas elegíveis no Norte, Centro, Alentejo, Açores e Madeira </a:t>
            </a:r>
          </a:p>
          <a:p>
            <a:pPr marL="374650" lvl="1" indent="-146050" eaLnBrk="1" hangingPunct="1">
              <a:spcBef>
                <a:spcPts val="600"/>
              </a:spcBef>
              <a:buClr>
                <a:srgbClr val="95B3D7"/>
              </a:buClr>
            </a:pPr>
            <a:r>
              <a:rPr lang="en-US" altLang="pt-PT" sz="1800" smtClean="0">
                <a:solidFill>
                  <a:srgbClr val="59595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Passando a 75% depois de 2016</a:t>
            </a:r>
          </a:p>
          <a:p>
            <a:pPr eaLnBrk="1" hangingPunct="1">
              <a:spcBef>
                <a:spcPct val="0"/>
              </a:spcBef>
            </a:pPr>
            <a:endParaRPr lang="en-US" altLang="pt-PT" sz="2000" smtClean="0">
              <a:solidFill>
                <a:srgbClr val="595959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PT" sz="2000" smtClean="0">
                <a:solidFill>
                  <a:srgbClr val="59595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73% das despesas públicas no Algarve</a:t>
            </a:r>
          </a:p>
          <a:p>
            <a:pPr marL="374650" lvl="1" indent="-146050" eaLnBrk="1" hangingPunct="1">
              <a:spcBef>
                <a:spcPts val="600"/>
              </a:spcBef>
              <a:buClr>
                <a:srgbClr val="95B3D7"/>
              </a:buClr>
            </a:pPr>
            <a:r>
              <a:rPr lang="en-US" altLang="pt-PT" sz="1800" smtClean="0">
                <a:solidFill>
                  <a:srgbClr val="59595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Passando a 63% depois de 2016</a:t>
            </a:r>
          </a:p>
          <a:p>
            <a:pPr eaLnBrk="1" hangingPunct="1">
              <a:spcBef>
                <a:spcPct val="0"/>
              </a:spcBef>
            </a:pPr>
            <a:endParaRPr lang="en-US" altLang="pt-PT" sz="2000" smtClean="0">
              <a:solidFill>
                <a:srgbClr val="595959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PT" sz="2000" smtClean="0">
                <a:solidFill>
                  <a:srgbClr val="59595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63% das despesas públicas elegíveis em Lisboa </a:t>
            </a:r>
          </a:p>
          <a:p>
            <a:pPr marL="374650" lvl="1" indent="-146050" eaLnBrk="1" hangingPunct="1">
              <a:spcBef>
                <a:spcPts val="600"/>
              </a:spcBef>
              <a:buClr>
                <a:srgbClr val="95B3D7"/>
              </a:buClr>
            </a:pPr>
            <a:r>
              <a:rPr lang="en-US" altLang="pt-PT" sz="1800" smtClean="0">
                <a:solidFill>
                  <a:srgbClr val="59595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Passando a 53% depois de 2016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78596AD-AE8E-4EC7-A526-22609E060487}" type="slidenum">
              <a:rPr lang="en-US" altLang="pt-PT"/>
              <a:pPr eaLnBrk="1" hangingPunct="1">
                <a:spcBef>
                  <a:spcPct val="0"/>
                </a:spcBef>
              </a:pPr>
              <a:t>20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252368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F5D89F9-4EF2-49DA-A0C1-7D9F24960A56}" type="slidenum">
              <a:rPr lang="en-US" altLang="pt-PT"/>
              <a:pPr eaLnBrk="1" hangingPunct="1">
                <a:spcBef>
                  <a:spcPct val="0"/>
                </a:spcBef>
              </a:pPr>
              <a:t>21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916016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2EC72F8-5141-4879-A168-EC245E9C60E6}" type="slidenum">
              <a:rPr lang="en-US" altLang="pt-PT"/>
              <a:pPr eaLnBrk="1" hangingPunct="1">
                <a:spcBef>
                  <a:spcPct val="0"/>
                </a:spcBef>
              </a:pPr>
              <a:t>22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167485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PT" sz="1800" b="1" smtClean="0">
                <a:solidFill>
                  <a:srgbClr val="595959"/>
                </a:solidFill>
              </a:rPr>
              <a:t>Galileo</a:t>
            </a:r>
            <a:br>
              <a:rPr lang="en-US" altLang="pt-PT" sz="1800" b="1" smtClean="0">
                <a:solidFill>
                  <a:srgbClr val="595959"/>
                </a:solidFill>
              </a:rPr>
            </a:br>
            <a:r>
              <a:rPr lang="en-US" altLang="pt-PT" sz="1800" smtClean="0">
                <a:solidFill>
                  <a:srgbClr val="595959"/>
                </a:solidFill>
              </a:rPr>
              <a:t>Montante: 7 mil milhões de euros.</a:t>
            </a:r>
          </a:p>
          <a:p>
            <a:pPr eaLnBrk="1" hangingPunct="1">
              <a:spcBef>
                <a:spcPct val="0"/>
              </a:spcBef>
            </a:pPr>
            <a:endParaRPr lang="en-US" altLang="pt-PT" sz="1800" b="1" smtClean="0">
              <a:solidFill>
                <a:srgbClr val="59595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PT" sz="1800" b="1" smtClean="0">
                <a:solidFill>
                  <a:srgbClr val="595959"/>
                </a:solidFill>
              </a:rPr>
              <a:t>Copernicus/GMES</a:t>
            </a:r>
            <a:r>
              <a:rPr lang="en-US" altLang="pt-PT" sz="1000" smtClean="0">
                <a:solidFill>
                  <a:srgbClr val="595959"/>
                </a:solidFill>
              </a:rPr>
              <a:t> (Vigilância Global do Ambiente e da Segurança)</a:t>
            </a:r>
            <a:br>
              <a:rPr lang="en-US" altLang="pt-PT" sz="1000" smtClean="0">
                <a:solidFill>
                  <a:srgbClr val="595959"/>
                </a:solidFill>
              </a:rPr>
            </a:br>
            <a:r>
              <a:rPr lang="en-US" altLang="pt-PT" sz="1800" smtClean="0">
                <a:solidFill>
                  <a:srgbClr val="595959"/>
                </a:solidFill>
              </a:rPr>
              <a:t>Montante: 3.786 milhões de euros</a:t>
            </a:r>
          </a:p>
          <a:p>
            <a:pPr eaLnBrk="1" hangingPunct="1">
              <a:spcBef>
                <a:spcPct val="0"/>
              </a:spcBef>
            </a:pPr>
            <a:endParaRPr lang="en-US" altLang="pt-PT" sz="1800" b="1" smtClean="0">
              <a:solidFill>
                <a:srgbClr val="59595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PT" sz="1800" b="1" smtClean="0">
                <a:solidFill>
                  <a:srgbClr val="595959"/>
                </a:solidFill>
              </a:rPr>
              <a:t>ITER </a:t>
            </a:r>
            <a:r>
              <a:rPr lang="en-US" altLang="pt-PT" sz="1000" smtClean="0">
                <a:solidFill>
                  <a:srgbClr val="595959"/>
                </a:solidFill>
              </a:rPr>
              <a:t>- International Thermonuclear Experimental Reator</a:t>
            </a:r>
            <a:br>
              <a:rPr lang="en-US" altLang="pt-PT" sz="1000" smtClean="0">
                <a:solidFill>
                  <a:srgbClr val="595959"/>
                </a:solidFill>
              </a:rPr>
            </a:br>
            <a:r>
              <a:rPr lang="en-US" altLang="pt-PT" sz="1800" smtClean="0">
                <a:solidFill>
                  <a:srgbClr val="595959"/>
                </a:solidFill>
              </a:rPr>
              <a:t>Montante: 2,7 mil milhões de euros.</a:t>
            </a:r>
          </a:p>
          <a:p>
            <a:pPr eaLnBrk="1" hangingPunct="1">
              <a:spcBef>
                <a:spcPct val="0"/>
              </a:spcBef>
            </a:pPr>
            <a:endParaRPr lang="en-US" altLang="pt-PT" sz="1800" b="1" smtClean="0">
              <a:solidFill>
                <a:srgbClr val="59595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PT" sz="1800" b="1" smtClean="0">
                <a:solidFill>
                  <a:srgbClr val="595959"/>
                </a:solidFill>
              </a:rPr>
              <a:t>Programa para o Emprego e Inovação Social</a:t>
            </a:r>
            <a:br>
              <a:rPr lang="en-US" altLang="pt-PT" sz="1800" b="1" smtClean="0">
                <a:solidFill>
                  <a:srgbClr val="595959"/>
                </a:solidFill>
              </a:rPr>
            </a:br>
            <a:r>
              <a:rPr lang="en-US" altLang="pt-PT" sz="1800" smtClean="0">
                <a:solidFill>
                  <a:srgbClr val="595959"/>
                </a:solidFill>
              </a:rPr>
              <a:t>-Progress   -EURES    -Instrumento de microfinanciamento Progress</a:t>
            </a:r>
            <a:br>
              <a:rPr lang="en-US" altLang="pt-PT" sz="1800" smtClean="0">
                <a:solidFill>
                  <a:srgbClr val="595959"/>
                </a:solidFill>
              </a:rPr>
            </a:br>
            <a:r>
              <a:rPr lang="en-US" altLang="pt-PT" sz="1800" smtClean="0">
                <a:solidFill>
                  <a:srgbClr val="595959"/>
                </a:solidFill>
              </a:rPr>
              <a:t>Montante: 919 milhões de euros.</a:t>
            </a:r>
          </a:p>
          <a:p>
            <a:pPr eaLnBrk="1" hangingPunct="1">
              <a:spcBef>
                <a:spcPct val="0"/>
              </a:spcBef>
            </a:pPr>
            <a:endParaRPr lang="en-US" altLang="pt-PT" sz="1800" b="1" smtClean="0">
              <a:solidFill>
                <a:srgbClr val="595959"/>
              </a:solidFill>
            </a:endParaRPr>
          </a:p>
          <a:p>
            <a:pPr eaLnBrk="1" hangingPunct="1"/>
            <a:r>
              <a:rPr lang="en-US" altLang="pt-PT" sz="1800" b="1" smtClean="0">
                <a:solidFill>
                  <a:srgbClr val="595959"/>
                </a:solidFill>
              </a:rPr>
              <a:t>Erasmus +</a:t>
            </a:r>
            <a:br>
              <a:rPr lang="en-US" altLang="pt-PT" sz="1800" b="1" smtClean="0">
                <a:solidFill>
                  <a:srgbClr val="595959"/>
                </a:solidFill>
              </a:rPr>
            </a:br>
            <a:r>
              <a:rPr lang="en-US" altLang="pt-PT" sz="1800" smtClean="0">
                <a:solidFill>
                  <a:srgbClr val="595959"/>
                </a:solidFill>
              </a:rPr>
              <a:t>Montante: 14,7 mil milhões de euros</a:t>
            </a:r>
          </a:p>
          <a:p>
            <a:pPr eaLnBrk="1" hangingPunct="1"/>
            <a:endParaRPr lang="en-US" altLang="pt-PT" sz="1800" smtClean="0">
              <a:solidFill>
                <a:srgbClr val="595959"/>
              </a:solidFill>
            </a:endParaRPr>
          </a:p>
          <a:p>
            <a:pPr eaLnBrk="1" hangingPunct="1"/>
            <a:r>
              <a:rPr lang="en-US" altLang="pt-PT" sz="1800" b="1" smtClean="0">
                <a:solidFill>
                  <a:srgbClr val="595959"/>
                </a:solidFill>
              </a:rPr>
              <a:t>Iniciativa para o Emprego dos Jovens</a:t>
            </a:r>
            <a:br>
              <a:rPr lang="en-US" altLang="pt-PT" sz="1800" b="1" smtClean="0">
                <a:solidFill>
                  <a:srgbClr val="595959"/>
                </a:solidFill>
              </a:rPr>
            </a:br>
            <a:r>
              <a:rPr lang="en-US" altLang="pt-PT" sz="1800" smtClean="0">
                <a:solidFill>
                  <a:srgbClr val="595959"/>
                </a:solidFill>
              </a:rPr>
              <a:t>Montante: 321 milhões de euros para Portugal</a:t>
            </a:r>
          </a:p>
          <a:p>
            <a:pPr eaLnBrk="1" hangingPunct="1"/>
            <a:endParaRPr lang="en-US" altLang="pt-PT" sz="1800" smtClean="0">
              <a:solidFill>
                <a:srgbClr val="595959"/>
              </a:solidFill>
            </a:endParaRPr>
          </a:p>
          <a:p>
            <a:pPr eaLnBrk="1" hangingPunct="1"/>
            <a:r>
              <a:rPr lang="en-US" altLang="pt-PT" sz="1800" b="1" smtClean="0">
                <a:solidFill>
                  <a:srgbClr val="595959"/>
                </a:solidFill>
              </a:rPr>
              <a:t>A Europa para os cidadãos 2014/2020</a:t>
            </a:r>
            <a:br>
              <a:rPr lang="en-US" altLang="pt-PT" sz="1800" b="1" smtClean="0">
                <a:solidFill>
                  <a:srgbClr val="595959"/>
                </a:solidFill>
              </a:rPr>
            </a:br>
            <a:r>
              <a:rPr lang="en-US" altLang="pt-PT" sz="1800" smtClean="0">
                <a:solidFill>
                  <a:srgbClr val="595959"/>
                </a:solidFill>
              </a:rPr>
              <a:t>Montante: 229 milhões de euros</a:t>
            </a:r>
          </a:p>
          <a:p>
            <a:pPr eaLnBrk="1" hangingPunct="1"/>
            <a:endParaRPr lang="en-US" altLang="pt-PT" sz="1800" smtClean="0">
              <a:solidFill>
                <a:srgbClr val="595959"/>
              </a:solidFill>
            </a:endParaRPr>
          </a:p>
          <a:p>
            <a:pPr eaLnBrk="1" hangingPunct="1"/>
            <a:r>
              <a:rPr lang="en-US" altLang="pt-PT" sz="1800" b="1" smtClean="0">
                <a:solidFill>
                  <a:srgbClr val="595959"/>
                </a:solidFill>
              </a:rPr>
              <a:t>Programa dos Consumidores</a:t>
            </a:r>
            <a:br>
              <a:rPr lang="en-US" altLang="pt-PT" sz="1800" b="1" smtClean="0">
                <a:solidFill>
                  <a:srgbClr val="595959"/>
                </a:solidFill>
              </a:rPr>
            </a:br>
            <a:r>
              <a:rPr lang="en-US" altLang="pt-PT" sz="1800" smtClean="0">
                <a:solidFill>
                  <a:srgbClr val="595959"/>
                </a:solidFill>
              </a:rPr>
              <a:t>Montante: 197 milhões de euros</a:t>
            </a:r>
          </a:p>
          <a:p>
            <a:pPr eaLnBrk="1" hangingPunct="1"/>
            <a:endParaRPr lang="en-US" altLang="pt-PT" sz="1800" smtClean="0">
              <a:solidFill>
                <a:srgbClr val="595959"/>
              </a:solidFill>
            </a:endParaRPr>
          </a:p>
          <a:p>
            <a:pPr eaLnBrk="1" hangingPunct="1"/>
            <a:r>
              <a:rPr lang="en-US" altLang="pt-PT" sz="1800" b="1" smtClean="0">
                <a:solidFill>
                  <a:srgbClr val="595959"/>
                </a:solidFill>
              </a:rPr>
              <a:t>Life</a:t>
            </a:r>
            <a:br>
              <a:rPr lang="en-US" altLang="pt-PT" sz="1800" b="1" smtClean="0">
                <a:solidFill>
                  <a:srgbClr val="595959"/>
                </a:solidFill>
              </a:rPr>
            </a:br>
            <a:r>
              <a:rPr lang="en-US" altLang="pt-PT" sz="1800" smtClean="0">
                <a:solidFill>
                  <a:srgbClr val="595959"/>
                </a:solidFill>
              </a:rPr>
              <a:t>Montante: 3,4 mil milhões de euros</a:t>
            </a:r>
          </a:p>
          <a:p>
            <a:pPr eaLnBrk="1" hangingPunct="1">
              <a:spcBef>
                <a:spcPct val="0"/>
              </a:spcBef>
            </a:pPr>
            <a:endParaRPr lang="en-US" altLang="pt-PT" sz="1800" b="1" smtClean="0">
              <a:solidFill>
                <a:srgbClr val="59595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PT" sz="1800" b="1" smtClean="0">
                <a:solidFill>
                  <a:srgbClr val="595959"/>
                </a:solidFill>
              </a:rPr>
              <a:t>Europa Criativa</a:t>
            </a:r>
            <a:br>
              <a:rPr lang="en-US" altLang="pt-PT" sz="1800" b="1" smtClean="0">
                <a:solidFill>
                  <a:srgbClr val="595959"/>
                </a:solidFill>
              </a:rPr>
            </a:br>
            <a:r>
              <a:rPr lang="en-US" altLang="pt-PT" sz="1800" smtClean="0">
                <a:solidFill>
                  <a:srgbClr val="595959"/>
                </a:solidFill>
              </a:rPr>
              <a:t>Montante: 1,4 mil milhões de euros.</a:t>
            </a:r>
          </a:p>
          <a:p>
            <a:pPr eaLnBrk="1" hangingPunct="1">
              <a:spcBef>
                <a:spcPct val="0"/>
              </a:spcBef>
            </a:pPr>
            <a:endParaRPr lang="en-US" altLang="pt-PT" sz="1800" smtClean="0">
              <a:solidFill>
                <a:srgbClr val="59595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PT" sz="1800" b="1" smtClean="0">
                <a:solidFill>
                  <a:srgbClr val="595959"/>
                </a:solidFill>
              </a:rPr>
              <a:t>COSME 2014-2020</a:t>
            </a:r>
            <a:br>
              <a:rPr lang="en-US" altLang="pt-PT" sz="1800" b="1" smtClean="0">
                <a:solidFill>
                  <a:srgbClr val="595959"/>
                </a:solidFill>
              </a:rPr>
            </a:br>
            <a:r>
              <a:rPr lang="en-US" altLang="pt-PT" sz="1800" smtClean="0">
                <a:solidFill>
                  <a:srgbClr val="595959"/>
                </a:solidFill>
              </a:rPr>
              <a:t>Montante: 2.300 milhões de euros.</a:t>
            </a:r>
          </a:p>
          <a:p>
            <a:pPr eaLnBrk="1" hangingPunct="1">
              <a:spcBef>
                <a:spcPct val="0"/>
              </a:spcBef>
            </a:pPr>
            <a:endParaRPr lang="en-US" altLang="pt-PT" sz="1800" smtClean="0">
              <a:solidFill>
                <a:srgbClr val="59595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PT" sz="1800" b="1" smtClean="0">
                <a:solidFill>
                  <a:srgbClr val="595959"/>
                </a:solidFill>
              </a:rPr>
              <a:t>Horizonte 2020</a:t>
            </a:r>
            <a:br>
              <a:rPr lang="en-US" altLang="pt-PT" sz="1800" b="1" smtClean="0">
                <a:solidFill>
                  <a:srgbClr val="595959"/>
                </a:solidFill>
              </a:rPr>
            </a:br>
            <a:r>
              <a:rPr lang="en-US" altLang="pt-PT" sz="1800" smtClean="0">
                <a:solidFill>
                  <a:srgbClr val="595959"/>
                </a:solidFill>
              </a:rPr>
              <a:t>Montante: 77 mil milhões de euros.</a:t>
            </a:r>
          </a:p>
          <a:p>
            <a:pPr eaLnBrk="1" hangingPunct="1">
              <a:spcBef>
                <a:spcPct val="0"/>
              </a:spcBef>
            </a:pPr>
            <a:endParaRPr lang="en-US" altLang="pt-PT" sz="1800" smtClean="0">
              <a:solidFill>
                <a:srgbClr val="59595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PT" sz="1800" b="1" smtClean="0">
                <a:solidFill>
                  <a:srgbClr val="595959"/>
                </a:solidFill>
              </a:rPr>
              <a:t>Conhecimento do meio marinho 2020</a:t>
            </a:r>
            <a:br>
              <a:rPr lang="en-US" altLang="pt-PT" sz="1800" b="1" smtClean="0">
                <a:solidFill>
                  <a:srgbClr val="595959"/>
                </a:solidFill>
              </a:rPr>
            </a:br>
            <a:r>
              <a:rPr lang="en-US" altLang="pt-PT" sz="1000" smtClean="0">
                <a:solidFill>
                  <a:srgbClr val="595959"/>
                </a:solidFill>
              </a:rPr>
              <a:t>Pretende reunir dados sobre o meio marinho provenientes de diferentes fontes com o objetivo de ajudar a indústria, as autoridades públicas e os investigadores</a:t>
            </a:r>
          </a:p>
          <a:p>
            <a:pPr eaLnBrk="1" hangingPunct="1">
              <a:spcBef>
                <a:spcPct val="0"/>
              </a:spcBef>
            </a:pPr>
            <a:endParaRPr lang="en-US" altLang="pt-PT" sz="1000" smtClean="0">
              <a:solidFill>
                <a:srgbClr val="59595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PT" sz="1800" b="1" smtClean="0">
                <a:solidFill>
                  <a:srgbClr val="595959"/>
                </a:solidFill>
              </a:rPr>
              <a:t>Programa de saúde para o crescimento 2014-2020</a:t>
            </a:r>
            <a:br>
              <a:rPr lang="en-US" altLang="pt-PT" sz="1800" b="1" smtClean="0">
                <a:solidFill>
                  <a:srgbClr val="595959"/>
                </a:solidFill>
              </a:rPr>
            </a:br>
            <a:r>
              <a:rPr lang="en-US" altLang="pt-PT" sz="1800" smtClean="0">
                <a:solidFill>
                  <a:srgbClr val="595959"/>
                </a:solidFill>
              </a:rPr>
              <a:t>Montante: 446 milhões de euros 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A413AFA-97F5-4454-8E49-FF9C25B2A170}" type="slidenum">
              <a:rPr lang="en-US" altLang="pt-PT"/>
              <a:pPr eaLnBrk="1" hangingPunct="1">
                <a:spcBef>
                  <a:spcPct val="0"/>
                </a:spcBef>
              </a:pPr>
              <a:t>23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559749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90348BD-6F68-462D-8271-F1047AE2CB7C}" type="slidenum">
              <a:rPr lang="en-US" altLang="pt-PT"/>
              <a:pPr eaLnBrk="1" hangingPunct="1">
                <a:spcBef>
                  <a:spcPct val="0"/>
                </a:spcBef>
              </a:pPr>
              <a:t>24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06968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225" eaLnBrk="1" hangingPunct="1">
              <a:spcBef>
                <a:spcPts val="400"/>
              </a:spcBef>
              <a:buClr>
                <a:srgbClr val="666633"/>
              </a:buClr>
            </a:pPr>
            <a:r>
              <a:rPr lang="en-US" altLang="pt-PT" sz="2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Tratado de Lisboa introduziu alterações substanciais na arquitectura financeira da EU, sobretudo no que respeita:</a:t>
            </a:r>
            <a:endParaRPr lang="en-US" altLang="pt-PT" sz="2700" smtClean="0"/>
          </a:p>
          <a:p>
            <a:pPr defTabSz="911225" eaLnBrk="1" hangingPunct="1">
              <a:spcBef>
                <a:spcPts val="400"/>
              </a:spcBef>
            </a:pPr>
            <a:endParaRPr lang="en-US" altLang="pt-PT" sz="220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69913" lvl="1" indent="-249238" defTabSz="911225" eaLnBrk="1" hangingPunct="1">
              <a:spcBef>
                <a:spcPts val="300"/>
              </a:spcBef>
              <a:buFontTx/>
              <a:buChar char="•"/>
            </a:pPr>
            <a:r>
              <a:rPr lang="en-US" altLang="pt-PT" sz="2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Quadro Financeiro Plurianual (QFP)</a:t>
            </a:r>
            <a:endParaRPr lang="en-US" altLang="pt-PT" sz="2400" smtClean="0"/>
          </a:p>
          <a:p>
            <a:pPr marL="569913" lvl="1" indent="-249238" defTabSz="911225" eaLnBrk="1" hangingPunct="1">
              <a:spcBef>
                <a:spcPts val="300"/>
              </a:spcBef>
              <a:buFontTx/>
              <a:buChar char="•"/>
            </a:pPr>
            <a:r>
              <a:rPr lang="en-US" altLang="pt-PT" sz="2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Processo orçamental annual</a:t>
            </a:r>
          </a:p>
          <a:p>
            <a:pPr defTabSz="911225"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D6A3FDA-7EEC-47D3-B085-B410671ABDF3}" type="slidenum">
              <a:rPr lang="en-US" altLang="pt-PT"/>
              <a:pPr eaLnBrk="1" hangingPunct="1">
                <a:spcBef>
                  <a:spcPct val="0"/>
                </a:spcBef>
              </a:pPr>
              <a:t>3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55343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225" eaLnBrk="1" hangingPunct="1">
              <a:spcBef>
                <a:spcPts val="400"/>
              </a:spcBef>
              <a:buClr>
                <a:srgbClr val="666633"/>
              </a:buClr>
            </a:pPr>
            <a:r>
              <a:rPr lang="en-US" altLang="pt-PT" sz="2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QFP torna-se um acto:</a:t>
            </a:r>
            <a:endParaRPr lang="en-US" altLang="pt-PT" sz="2700" smtClean="0"/>
          </a:p>
          <a:p>
            <a:pPr defTabSz="911225" eaLnBrk="1" hangingPunct="1">
              <a:spcBef>
                <a:spcPts val="400"/>
              </a:spcBef>
            </a:pPr>
            <a:endParaRPr lang="en-US" altLang="pt-PT" sz="270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69913" lvl="1" indent="-249238" defTabSz="911225" eaLnBrk="1" hangingPunct="1">
              <a:spcBef>
                <a:spcPts val="300"/>
              </a:spcBef>
              <a:buFontTx/>
              <a:buChar char="•"/>
            </a:pPr>
            <a:r>
              <a:rPr lang="en-US" altLang="pt-PT" sz="2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Juridicamente vinculativo</a:t>
            </a:r>
            <a:endParaRPr lang="en-US" altLang="pt-PT" sz="2400" smtClean="0"/>
          </a:p>
          <a:p>
            <a:pPr marL="569913" lvl="1" indent="-249238" defTabSz="911225" eaLnBrk="1" hangingPunct="1">
              <a:spcBef>
                <a:spcPts val="300"/>
              </a:spcBef>
              <a:buFontTx/>
              <a:buChar char="•"/>
            </a:pPr>
            <a:r>
              <a:rPr lang="en-US" altLang="pt-PT" sz="2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Adoptado pelo Conselho por unanimidade</a:t>
            </a:r>
            <a:endParaRPr lang="en-US" altLang="pt-PT" sz="2400" smtClean="0"/>
          </a:p>
          <a:p>
            <a:pPr marL="569913" lvl="1" indent="-249238" defTabSz="911225" eaLnBrk="1" hangingPunct="1">
              <a:spcBef>
                <a:spcPts val="300"/>
              </a:spcBef>
              <a:buFontTx/>
              <a:buChar char="•"/>
            </a:pPr>
            <a:r>
              <a:rPr lang="en-US" altLang="pt-PT" sz="2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Após parecer favorável do Parlamento Europeu (por maioria dos membros que o compõem)</a:t>
            </a:r>
          </a:p>
          <a:p>
            <a:pPr defTabSz="911225" eaLnBrk="1" hangingPunct="1">
              <a:spcBef>
                <a:spcPts val="300"/>
              </a:spcBef>
            </a:pPr>
            <a:endParaRPr lang="en-US" altLang="pt-PT" sz="220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911225"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0D0DD8D-66E8-4DDE-ACEF-670EC0D8556E}" type="slidenum">
              <a:rPr lang="en-US" altLang="pt-PT"/>
              <a:pPr eaLnBrk="1" hangingPunct="1">
                <a:spcBef>
                  <a:spcPct val="0"/>
                </a:spcBef>
              </a:pPr>
              <a:t>4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751294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27000" indent="-127000" defTabSz="911225" eaLnBrk="1" hangingPunct="1">
              <a:spcBef>
                <a:spcPts val="400"/>
              </a:spcBef>
            </a:pPr>
            <a:endParaRPr lang="en-US" altLang="pt-PT" sz="320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27000" indent="-127000" defTabSz="911225" eaLnBrk="1" hangingPunct="1">
              <a:spcBef>
                <a:spcPts val="400"/>
              </a:spcBef>
              <a:buClr>
                <a:srgbClr val="666633"/>
              </a:buClr>
              <a:buFontTx/>
              <a:buChar char="•"/>
            </a:pPr>
            <a:r>
              <a:rPr lang="en-US" altLang="pt-PT" sz="28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 orçamento anual, o Parlamento e o Conselho passam a ser co-responsáveis por todas as despesas da EU sobre as quais decidem conjuntamente</a:t>
            </a:r>
            <a:endParaRPr lang="en-US" altLang="pt-PT" sz="3600" smtClean="0"/>
          </a:p>
          <a:p>
            <a:pPr marL="127000" indent="-127000" defTabSz="911225" eaLnBrk="1" hangingPunct="1">
              <a:spcBef>
                <a:spcPts val="400"/>
              </a:spcBef>
            </a:pPr>
            <a:endParaRPr lang="en-US" altLang="pt-PT" sz="280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27000" indent="-127000" defTabSz="911225" eaLnBrk="1" hangingPunct="1">
              <a:spcBef>
                <a:spcPts val="400"/>
              </a:spcBef>
              <a:buClr>
                <a:srgbClr val="666633"/>
              </a:buClr>
              <a:buFontTx/>
              <a:buChar char="•"/>
            </a:pPr>
            <a:r>
              <a:rPr lang="en-US" altLang="pt-PT" sz="28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Acaba a distinção entre despesas obrigatórias e despesas não obrigatórias.</a:t>
            </a:r>
            <a:endParaRPr lang="en-US" altLang="pt-PT" sz="3600" smtClean="0"/>
          </a:p>
          <a:p>
            <a:pPr marL="127000" indent="-127000" defTabSz="911225" eaLnBrk="1" hangingPunct="1">
              <a:spcBef>
                <a:spcPts val="400"/>
              </a:spcBef>
            </a:pPr>
            <a:endParaRPr lang="en-US" altLang="pt-PT" sz="280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27000" indent="-127000" defTabSz="911225" eaLnBrk="1" hangingPunct="1">
              <a:spcBef>
                <a:spcPts val="400"/>
              </a:spcBef>
              <a:buClr>
                <a:srgbClr val="666633"/>
              </a:buClr>
              <a:buFontTx/>
              <a:buChar char="•"/>
            </a:pPr>
            <a:r>
              <a:rPr lang="en-US" altLang="pt-PT" sz="28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Cada Instituição disporá apenas de uma leitura para definir a sua posição, após o que, caso os dois ramos da autoridade orçamental não cheguem a acordo, é convocado um Comité de Conciliação (CC)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D70CC7D-AB32-4549-A086-D8657FF9E807}" type="slidenum">
              <a:rPr lang="en-US" altLang="pt-PT"/>
              <a:pPr eaLnBrk="1" hangingPunct="1">
                <a:spcBef>
                  <a:spcPct val="0"/>
                </a:spcBef>
              </a:pPr>
              <a:t>5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592964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0800" indent="-50800" defTabSz="876300"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altLang="pt-PT" sz="1800" b="1" u="sng" smtClean="0"/>
              <a:t>Receitas</a:t>
            </a:r>
            <a:endParaRPr lang="en-US" altLang="pt-PT" sz="1800" smtClean="0"/>
          </a:p>
          <a:p>
            <a:pPr marL="50800" indent="-50800" defTabSz="876300" eaLnBrk="1" hangingPunct="1">
              <a:lnSpc>
                <a:spcPct val="90000"/>
              </a:lnSpc>
              <a:spcBef>
                <a:spcPts val="400"/>
              </a:spcBef>
              <a:buClr>
                <a:srgbClr val="666633"/>
              </a:buClr>
              <a:buFontTx/>
              <a:buChar char="•"/>
            </a:pPr>
            <a:r>
              <a:rPr lang="en-US" altLang="pt-PT" sz="1800" smtClean="0"/>
              <a:t>Recursos próprios tradicionais (RPT). </a:t>
            </a:r>
          </a:p>
          <a:p>
            <a:pPr marL="50800" indent="-50800" defTabSz="876300" eaLnBrk="1" hangingPunct="1">
              <a:lnSpc>
                <a:spcPct val="90000"/>
              </a:lnSpc>
              <a:spcBef>
                <a:spcPts val="400"/>
              </a:spcBef>
              <a:buClr>
                <a:srgbClr val="666633"/>
              </a:buClr>
              <a:buFontTx/>
              <a:buChar char="•"/>
            </a:pPr>
            <a:r>
              <a:rPr lang="en-US" altLang="pt-PT" sz="1800" smtClean="0"/>
              <a:t>O recurso baseado no imposto sobre o valor acrescentado (IVA)</a:t>
            </a:r>
          </a:p>
          <a:p>
            <a:pPr marL="50800" indent="-50800" defTabSz="876300" eaLnBrk="1" hangingPunct="1">
              <a:lnSpc>
                <a:spcPct val="90000"/>
              </a:lnSpc>
              <a:spcBef>
                <a:spcPts val="400"/>
              </a:spcBef>
              <a:buClr>
                <a:srgbClr val="666633"/>
              </a:buClr>
              <a:buFontTx/>
              <a:buChar char="•"/>
            </a:pPr>
            <a:r>
              <a:rPr lang="en-US" altLang="pt-PT" sz="1800" smtClean="0"/>
              <a:t>O recurso baseado no RNB </a:t>
            </a:r>
          </a:p>
          <a:p>
            <a:pPr marL="50800" indent="-50800" defTabSz="876300"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63C48D1-F144-4FA2-8008-A33ACB761967}" type="slidenum">
              <a:rPr lang="en-US" altLang="pt-PT"/>
              <a:pPr eaLnBrk="1" hangingPunct="1">
                <a:spcBef>
                  <a:spcPct val="0"/>
                </a:spcBef>
              </a:pPr>
              <a:t>6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68045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0800" indent="-50800" defTabSz="911225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pt-PT" sz="1600" b="1" smtClean="0"/>
              <a:t>Contribuições de França e Alemanha</a:t>
            </a:r>
            <a:endParaRPr lang="en-US" altLang="pt-PT" sz="1800" b="1" smtClean="0"/>
          </a:p>
          <a:p>
            <a:pPr marL="50800" indent="-50800" defTabSz="911225" eaLnBrk="1" hangingPunct="1">
              <a:lnSpc>
                <a:spcPct val="80000"/>
              </a:lnSpc>
              <a:spcBef>
                <a:spcPts val="400"/>
              </a:spcBef>
              <a:buClr>
                <a:srgbClr val="666633"/>
              </a:buClr>
              <a:buFontTx/>
              <a:buChar char="•"/>
            </a:pPr>
            <a:r>
              <a:rPr lang="en-US" altLang="pt-PT" sz="1800" smtClean="0"/>
              <a:t>A contribuição da França - 7,5% das suas receitas fiscais</a:t>
            </a:r>
          </a:p>
          <a:p>
            <a:pPr marL="50800" indent="-50800" defTabSz="911225" eaLnBrk="1" hangingPunct="1">
              <a:lnSpc>
                <a:spcPct val="80000"/>
              </a:lnSpc>
              <a:spcBef>
                <a:spcPts val="400"/>
              </a:spcBef>
              <a:buClr>
                <a:srgbClr val="666633"/>
              </a:buClr>
              <a:buFontTx/>
              <a:buChar char="•"/>
            </a:pPr>
            <a:r>
              <a:rPr lang="en-US" altLang="pt-PT" sz="1800" smtClean="0"/>
              <a:t>A contribuição da Alemanha - 10% das suas receitas fiscais</a:t>
            </a:r>
          </a:p>
          <a:p>
            <a:pPr marL="50800" indent="-50800" defTabSz="911225" eaLnBrk="1" hangingPunct="1">
              <a:lnSpc>
                <a:spcPct val="80000"/>
              </a:lnSpc>
              <a:spcBef>
                <a:spcPts val="400"/>
              </a:spcBef>
              <a:buClr>
                <a:srgbClr val="666633"/>
              </a:buClr>
              <a:buFontTx/>
              <a:buChar char="•"/>
            </a:pPr>
            <a:r>
              <a:rPr lang="en-US" altLang="pt-PT" sz="1800" smtClean="0"/>
              <a:t>França e Alemanha representam 36% do financiamento do orçamento comunitário.</a:t>
            </a:r>
          </a:p>
          <a:p>
            <a:pPr marL="50800" indent="-50800" defTabSz="911225"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18D20F-A2F0-474C-BD4F-FC6AB47AEE61}" type="slidenum">
              <a:rPr lang="en-US" altLang="pt-PT"/>
              <a:pPr eaLnBrk="1" hangingPunct="1">
                <a:spcBef>
                  <a:spcPct val="0"/>
                </a:spcBef>
              </a:pPr>
              <a:t>7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91865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pt-PT" b="1" smtClean="0"/>
              <a:t>3 Objectivos:</a:t>
            </a:r>
          </a:p>
          <a:p>
            <a:pPr marL="685800" lvl="1" indent="-22860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pt-PT" smtClean="0"/>
              <a:t>Crescimento Sustentavel</a:t>
            </a:r>
          </a:p>
          <a:p>
            <a:pPr marL="685800" lvl="1" indent="-22860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pt-PT" smtClean="0"/>
              <a:t>Crescimento Inteligente</a:t>
            </a:r>
          </a:p>
          <a:p>
            <a:pPr marL="685800" lvl="1" indent="-22860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pt-PT" smtClean="0"/>
              <a:t>Crescimento Inclusivo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pt-PT" b="1" smtClean="0"/>
              <a:t>7 iniciativas emblemáticas:</a:t>
            </a:r>
          </a:p>
          <a:p>
            <a:pPr marL="685800" lvl="1" indent="-22860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pt-PT" smtClean="0"/>
              <a:t>Agenda Digital para a Europa   </a:t>
            </a:r>
          </a:p>
          <a:p>
            <a:pPr marL="685800" lvl="1" indent="-22860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pt-PT" smtClean="0"/>
              <a:t>União da Inovação   </a:t>
            </a:r>
          </a:p>
          <a:p>
            <a:pPr marL="685800" lvl="1" indent="-22860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pt-PT" smtClean="0"/>
              <a:t>Juventude em movimento     </a:t>
            </a:r>
          </a:p>
          <a:p>
            <a:pPr marL="685800" lvl="1" indent="-22860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pt-PT" smtClean="0"/>
              <a:t>Uma Europa eficiente em termos de recursos   </a:t>
            </a:r>
          </a:p>
          <a:p>
            <a:pPr marL="685800" lvl="1" indent="-22860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pt-PT" smtClean="0"/>
              <a:t>Uma política industrial para a era da globalização       </a:t>
            </a:r>
          </a:p>
          <a:p>
            <a:pPr marL="685800" lvl="1" indent="-22860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pt-PT" smtClean="0"/>
              <a:t>Agenda para Novas Competências e Empregos </a:t>
            </a:r>
          </a:p>
          <a:p>
            <a:pPr marL="685800" lvl="1" indent="-22860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pt-PT" smtClean="0"/>
              <a:t>Plataforma europeia contra a pobreza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pt-PT" b="1" smtClean="0"/>
              <a:t>+ iniciativas dos estados membros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pt-PT" smtClean="0"/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pt-PT" smtClean="0"/>
          </a:p>
          <a:p>
            <a:pPr marL="171450" indent="-171450" eaLnBrk="1" hangingPunct="1">
              <a:spcBef>
                <a:spcPct val="0"/>
              </a:spcBef>
            </a:pPr>
            <a:r>
              <a:rPr lang="en-US" altLang="pt-PT" b="1" smtClean="0"/>
              <a:t>5 OBJECTIVOS PARA 2020</a:t>
            </a:r>
          </a:p>
          <a:p>
            <a:pPr marL="171450" indent="-171450" eaLnBrk="1" hangingPunct="1">
              <a:spcBef>
                <a:spcPct val="0"/>
              </a:spcBef>
            </a:pPr>
            <a:endParaRPr lang="en-US" altLang="pt-PT" b="1" smtClean="0"/>
          </a:p>
          <a:p>
            <a:pPr marL="171450" indent="-171450" eaLnBrk="1" hangingPunct="1">
              <a:spcBef>
                <a:spcPts val="800"/>
              </a:spcBef>
            </a:pPr>
            <a:r>
              <a:rPr lang="en-US" altLang="pt-PT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1. Emprego</a:t>
            </a:r>
            <a:r>
              <a:rPr lang="en-US" altLang="pt-PT" sz="1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171450" indent="-171450" eaLnBrk="1" hangingPunct="1">
              <a:spcBef>
                <a:spcPts val="700"/>
              </a:spcBef>
            </a:pP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aumentar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para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75% a taxa de emprego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na faixa etária dos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20-64 anos</a:t>
            </a:r>
          </a:p>
          <a:p>
            <a:pPr marL="171450" indent="-171450" eaLnBrk="1" hangingPunct="1">
              <a:spcBef>
                <a:spcPts val="800"/>
              </a:spcBef>
            </a:pPr>
            <a:r>
              <a:rPr lang="en-US" altLang="pt-PT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2. I&amp;D e inovação</a:t>
            </a:r>
            <a:r>
              <a:rPr lang="en-US" altLang="pt-PT" sz="1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171450" indent="-171450" eaLnBrk="1" hangingPunct="1">
              <a:spcBef>
                <a:spcPts val="700"/>
              </a:spcBef>
            </a:pP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3% do PIB da UE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deve ser investido em I&amp;D </a:t>
            </a:r>
          </a:p>
          <a:p>
            <a:pPr marL="171450" indent="-171450" eaLnBrk="1" hangingPunct="1">
              <a:spcBef>
                <a:spcPts val="800"/>
              </a:spcBef>
            </a:pPr>
            <a:r>
              <a:rPr lang="en-US" altLang="pt-PT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3. Alterações climáticas e energia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n-US" altLang="pt-PT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1450" indent="-171450" eaLnBrk="1" hangingPunct="1">
              <a:spcBef>
                <a:spcPts val="700"/>
              </a:spcBef>
              <a:buClr>
                <a:srgbClr val="000000"/>
              </a:buClr>
              <a:buFont typeface="Arial" panose="020B0604020202020204" pitchFamily="34" charset="0"/>
              <a:buChar char="-"/>
            </a:pP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Redução em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20% das emissões de gases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com efeito de estufa)</a:t>
            </a:r>
          </a:p>
          <a:p>
            <a:pPr marL="171450" indent="-171450" eaLnBrk="1" hangingPunct="1">
              <a:spcBef>
                <a:spcPts val="700"/>
              </a:spcBef>
              <a:buClr>
                <a:srgbClr val="000000"/>
              </a:buClr>
              <a:buFont typeface="Arial" panose="020B0604020202020204" pitchFamily="34" charset="0"/>
              <a:buChar char="-"/>
            </a:pP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obter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20% da energia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 partir de fontes renováveis </a:t>
            </a:r>
          </a:p>
          <a:p>
            <a:pPr marL="171450" indent="-171450" eaLnBrk="1" hangingPunct="1">
              <a:spcBef>
                <a:spcPts val="700"/>
              </a:spcBef>
            </a:pP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 aumentar em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20% a eficiência energética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171450" indent="-171450" eaLnBrk="1" hangingPunct="1">
              <a:spcBef>
                <a:spcPts val="800"/>
              </a:spcBef>
            </a:pPr>
            <a:r>
              <a:rPr lang="en-US" altLang="pt-PT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4. Educação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171450" indent="-171450" eaLnBrk="1" hangingPunct="1">
              <a:spcBef>
                <a:spcPts val="700"/>
              </a:spcBef>
            </a:pP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-reduzir as taxas de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abandono escolar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para níveis abaixo dos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10% </a:t>
            </a:r>
          </a:p>
          <a:p>
            <a:pPr marL="171450" indent="-171450" eaLnBrk="1" hangingPunct="1">
              <a:spcBef>
                <a:spcPts val="700"/>
              </a:spcBef>
            </a:pP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40 %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das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novas gerações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devem dispor de um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diploma de ensino superior</a:t>
            </a:r>
            <a:endParaRPr lang="en-US" altLang="pt-PT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1450" indent="-171450" eaLnBrk="1" hangingPunct="1">
              <a:spcBef>
                <a:spcPts val="800"/>
              </a:spcBef>
            </a:pPr>
            <a:r>
              <a:rPr lang="en-US" altLang="pt-PT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5. Pobreza e exclusão social </a:t>
            </a:r>
          </a:p>
          <a:p>
            <a:pPr marL="171450" indent="-171450" eaLnBrk="1" hangingPunct="1">
              <a:spcBef>
                <a:spcPts val="700"/>
              </a:spcBef>
            </a:pP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 milhões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pessoas devem deixar de estar sujeitas ao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risco de pobreza</a:t>
            </a:r>
          </a:p>
          <a:p>
            <a:pPr marL="171450" indent="-171450"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F3EF88B-6C3D-46FB-8A92-F5EC44B72360}" type="slidenum">
              <a:rPr lang="en-US" altLang="pt-PT"/>
              <a:pPr eaLnBrk="1" hangingPunct="1">
                <a:spcBef>
                  <a:spcPct val="0"/>
                </a:spcBef>
              </a:pPr>
              <a:t>8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412472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PT" b="1" smtClean="0"/>
              <a:t>5 OBJECTIVOS PARA 2020</a:t>
            </a:r>
          </a:p>
          <a:p>
            <a:pPr eaLnBrk="1" hangingPunct="1">
              <a:spcBef>
                <a:spcPct val="0"/>
              </a:spcBef>
            </a:pPr>
            <a:endParaRPr lang="en-US" altLang="pt-PT" b="1" smtClean="0"/>
          </a:p>
          <a:p>
            <a:pPr eaLnBrk="1" hangingPunct="1">
              <a:spcBef>
                <a:spcPts val="800"/>
              </a:spcBef>
            </a:pPr>
            <a:r>
              <a:rPr lang="en-US" altLang="pt-PT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1. Emprego</a:t>
            </a:r>
            <a:r>
              <a:rPr lang="en-US" altLang="pt-PT" sz="1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700"/>
              </a:spcBef>
            </a:pP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aumentar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para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75% a taxa de emprego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na faixa etária dos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20-64 anos</a:t>
            </a:r>
          </a:p>
          <a:p>
            <a:pPr eaLnBrk="1" hangingPunct="1">
              <a:spcBef>
                <a:spcPts val="800"/>
              </a:spcBef>
            </a:pPr>
            <a:r>
              <a:rPr lang="en-US" altLang="pt-PT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2. I&amp;D e inovação</a:t>
            </a:r>
            <a:r>
              <a:rPr lang="en-US" altLang="pt-PT" sz="1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700"/>
              </a:spcBef>
            </a:pP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3% do PIB da UE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deve ser investido em I&amp;D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pt-PT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3. Alterações climáticas e energia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n-US" altLang="pt-PT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Clr>
                <a:srgbClr val="000000"/>
              </a:buClr>
              <a:buFont typeface="Arial" panose="020B0604020202020204" pitchFamily="34" charset="0"/>
              <a:buChar char="-"/>
            </a:pP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Redução em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20% das emissões de gases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com efeito de estufa)</a:t>
            </a:r>
          </a:p>
          <a:p>
            <a:pPr eaLnBrk="1" hangingPunct="1">
              <a:spcBef>
                <a:spcPts val="700"/>
              </a:spcBef>
              <a:buClr>
                <a:srgbClr val="000000"/>
              </a:buClr>
              <a:buFont typeface="Arial" panose="020B0604020202020204" pitchFamily="34" charset="0"/>
              <a:buChar char="-"/>
            </a:pP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obter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20% da energia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 partir de fontes renováveis </a:t>
            </a:r>
          </a:p>
          <a:p>
            <a:pPr eaLnBrk="1" hangingPunct="1">
              <a:spcBef>
                <a:spcPts val="700"/>
              </a:spcBef>
            </a:pP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 aumentar em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20% a eficiência energética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pt-PT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4. Educação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700"/>
              </a:spcBef>
            </a:pP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-reduzir as taxas de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abandono escolar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para níveis abaixo dos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10% </a:t>
            </a:r>
          </a:p>
          <a:p>
            <a:pPr eaLnBrk="1" hangingPunct="1">
              <a:spcBef>
                <a:spcPts val="700"/>
              </a:spcBef>
            </a:pP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40 %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das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novas gerações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devem dispor de um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diploma de ensino superior</a:t>
            </a:r>
            <a:endParaRPr lang="en-US" altLang="pt-PT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800"/>
              </a:spcBef>
            </a:pPr>
            <a:r>
              <a:rPr lang="en-US" altLang="pt-PT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5. Pobreza e exclusão social </a:t>
            </a:r>
          </a:p>
          <a:p>
            <a:pPr eaLnBrk="1" hangingPunct="1">
              <a:spcBef>
                <a:spcPts val="700"/>
              </a:spcBef>
            </a:pP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 milhões</a:t>
            </a:r>
            <a:r>
              <a:rPr lang="en-US" altLang="pt-PT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pessoas devem deixar de estar sujeitas ao </a:t>
            </a:r>
            <a:r>
              <a:rPr lang="en-US" altLang="pt-PT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risco de pobreza</a:t>
            </a:r>
          </a:p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78B5451-8F4F-42CE-8FC1-888B58867EA5}" type="slidenum">
              <a:rPr lang="en-US" altLang="pt-PT"/>
              <a:pPr eaLnBrk="1" hangingPunct="1">
                <a:spcBef>
                  <a:spcPct val="0"/>
                </a:spcBef>
              </a:pPr>
              <a:t>9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40074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6183E-7A18-4D69-A6BC-BD3347136A09}" type="datetime1">
              <a:rPr lang="en-US" altLang="pt-PT"/>
              <a:pPr>
                <a:defRPr/>
              </a:pPr>
              <a:t>4/20/2015</a:t>
            </a:fld>
            <a:endParaRPr lang="en-US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54265-EA8F-439A-8DF6-6BF0D5C62664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79512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erticalJmf_c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480695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5E4AB-BCFE-4CE6-A350-E9110439BC97}" type="datetime1">
              <a:rPr lang="en-US" altLang="pt-PT"/>
              <a:pPr>
                <a:defRPr/>
              </a:pPr>
              <a:t>4/20/2015</a:t>
            </a:fld>
            <a:endParaRPr lang="en-US" altLang="pt-P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5A04F-3DBE-4878-8CF6-8021F414216F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32692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erticalJmf_c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480695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5CC72-46C2-4E49-86FC-19AB269FE554}" type="datetime1">
              <a:rPr lang="en-US" altLang="pt-PT"/>
              <a:pPr>
                <a:defRPr/>
              </a:pPr>
              <a:t>4/20/2015</a:t>
            </a:fld>
            <a:endParaRPr lang="en-US" alt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025F3-D6DB-4E56-83BD-390920B375F7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586891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erticalJmf_c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480695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C3B7-CDAF-4EDA-AC4C-DEE1CD04E55D}" type="datetime1">
              <a:rPr lang="en-US" altLang="pt-PT"/>
              <a:pPr>
                <a:defRPr/>
              </a:pPr>
              <a:t>4/20/2015</a:t>
            </a:fld>
            <a:endParaRPr lang="en-US" alt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6ACEC-0EAB-4029-815A-FFB8E44F7C18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63879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erticalJmf_c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480695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DE0D-8EAA-4722-A2B8-7BC2A9A3B0E4}" type="datetime1">
              <a:rPr lang="en-US" altLang="pt-PT"/>
              <a:pPr>
                <a:defRPr/>
              </a:pPr>
              <a:t>4/20/2015</a:t>
            </a:fld>
            <a:endParaRPr lang="en-US" alt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AAAB2-21EE-4FF9-8255-8648F15DF498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72419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D59A2-91DE-4642-9542-2FD64BEE2EB6}" type="datetime1">
              <a:rPr lang="en-US" altLang="pt-PT"/>
              <a:pPr>
                <a:defRPr/>
              </a:pPr>
              <a:t>4/20/2015</a:t>
            </a:fld>
            <a:endParaRPr lang="en-US" alt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174-9890-4139-ACD5-C28E4B9DF28D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85230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erticalJmf_c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480695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B312-C66B-4020-98FF-7325AEF8788D}" type="datetime1">
              <a:rPr lang="en-US" altLang="pt-PT"/>
              <a:pPr>
                <a:defRPr/>
              </a:pPr>
              <a:t>4/20/2015</a:t>
            </a:fld>
            <a:endParaRPr lang="en-US" alt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0A9C0-7AD9-4DC5-85A8-E4E81441E257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62265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erticalJmf_c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480695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383C1-F13D-4EE1-87FC-72946C6C0DF4}" type="datetime1">
              <a:rPr lang="en-US" altLang="pt-PT"/>
              <a:pPr>
                <a:defRPr/>
              </a:pPr>
              <a:t>4/20/2015</a:t>
            </a:fld>
            <a:endParaRPr lang="en-US" altLang="pt-P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261BD-32D0-454A-A066-E6A6A2EE7A41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18212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ticalJmf_c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480695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F501-AA31-4B41-B562-E9190BD99467}" type="datetime1">
              <a:rPr lang="en-US" altLang="pt-PT"/>
              <a:pPr>
                <a:defRPr/>
              </a:pPr>
              <a:t>4/20/2015</a:t>
            </a:fld>
            <a:endParaRPr lang="en-US" altLang="pt-PT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629E5-C418-49E4-9B2F-6605ADFFFD84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97740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verticalJmf_c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480695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645A8-A003-43DE-A27F-C37CC0A2ACCD}" type="datetime1">
              <a:rPr lang="en-US" altLang="pt-PT"/>
              <a:pPr>
                <a:defRPr/>
              </a:pPr>
              <a:t>4/20/2015</a:t>
            </a:fld>
            <a:endParaRPr lang="en-US" altLang="pt-P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72BB0-FF72-4975-B4CD-732FEAEC2211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97945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verticalJmf_c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480695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273CE-1924-4C90-9D23-8FE7FA5A473E}" type="datetime1">
              <a:rPr lang="en-US" altLang="pt-PT"/>
              <a:pPr>
                <a:defRPr/>
              </a:pPr>
              <a:t>4/20/2015</a:t>
            </a:fld>
            <a:endParaRPr lang="en-US" altLang="pt-P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45E31-13B1-49BE-82AD-0112DA80470B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86293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erticalJmf_c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480695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D0773-23B8-47FF-9698-5F6231DB311E}" type="datetime1">
              <a:rPr lang="en-US" altLang="pt-PT"/>
              <a:pPr>
                <a:defRPr/>
              </a:pPr>
              <a:t>4/20/2015</a:t>
            </a:fld>
            <a:endParaRPr lang="en-US" altLang="pt-P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B0E19-0299-40DE-8D88-C5327E82D78B}" type="slidenum">
              <a:rPr lang="en-US" altLang="pt-PT"/>
              <a:pPr/>
              <a:t>‹nº›</a:t>
            </a:fld>
            <a:endParaRPr lang="en-US" altLang="pt-PT">
              <a:solidFill>
                <a:srgbClr val="453C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1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23888"/>
            <a:ext cx="82296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84238" y="2503488"/>
            <a:ext cx="780256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 smtClean="0"/>
              <a:t>Click to edit Master text styles</a:t>
            </a:r>
          </a:p>
          <a:p>
            <a:pPr lvl="1"/>
            <a:r>
              <a:rPr lang="en-US" altLang="pt-PT" smtClean="0"/>
              <a:t>Second level</a:t>
            </a:r>
          </a:p>
          <a:p>
            <a:pPr lvl="2"/>
            <a:r>
              <a:rPr lang="en-US" altLang="pt-PT" smtClean="0"/>
              <a:t>Third level</a:t>
            </a:r>
          </a:p>
          <a:p>
            <a:pPr lvl="3"/>
            <a:r>
              <a:rPr lang="en-US" altLang="pt-PT" smtClean="0"/>
              <a:t>Fourth level</a:t>
            </a:r>
          </a:p>
          <a:p>
            <a:pPr lvl="4"/>
            <a:r>
              <a:rPr lang="en-US" altLang="pt-P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55763" y="6356350"/>
            <a:ext cx="935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DA13D200-6182-4B3D-884E-685F8BE46CBE}" type="datetime1">
              <a:rPr lang="en-US" altLang="pt-PT"/>
              <a:pPr>
                <a:defRPr/>
              </a:pPr>
              <a:t>4/20/2015</a:t>
            </a:fld>
            <a:endParaRPr lang="en-US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E4442C1-1356-472A-96E8-399185314164}" type="slidenum">
              <a:rPr lang="en-US" altLang="pt-PT"/>
              <a:pPr/>
              <a:t>‹nº›</a:t>
            </a:fld>
            <a:endParaRPr lang="en-US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88" r:id="rId1"/>
    <p:sldLayoutId id="2147493590" r:id="rId2"/>
    <p:sldLayoutId id="2147493589" r:id="rId3"/>
    <p:sldLayoutId id="2147493591" r:id="rId4"/>
    <p:sldLayoutId id="2147493592" r:id="rId5"/>
    <p:sldLayoutId id="2147493593" r:id="rId6"/>
    <p:sldLayoutId id="2147493594" r:id="rId7"/>
    <p:sldLayoutId id="2147493595" r:id="rId8"/>
    <p:sldLayoutId id="2147493596" r:id="rId9"/>
    <p:sldLayoutId id="2147493597" r:id="rId10"/>
    <p:sldLayoutId id="2147493598" r:id="rId11"/>
    <p:sldLayoutId id="2147493599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0130208 Budget 5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95" t="11179" r="45001" b="6660"/>
          <a:stretch>
            <a:fillRect/>
          </a:stretch>
        </p:blipFill>
        <p:spPr bwMode="auto">
          <a:xfrm>
            <a:off x="3148013" y="0"/>
            <a:ext cx="5995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deputado_c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0" r="22121" b="37228"/>
          <a:stretch>
            <a:fillRect/>
          </a:stretch>
        </p:blipFill>
        <p:spPr bwMode="auto">
          <a:xfrm>
            <a:off x="420688" y="3879850"/>
            <a:ext cx="3983037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>
            <a:spLocks noGrp="1"/>
          </p:cNvSpPr>
          <p:nvPr>
            <p:ph type="ctrTitle"/>
          </p:nvPr>
        </p:nvSpPr>
        <p:spPr>
          <a:xfrm>
            <a:off x="731838" y="712788"/>
            <a:ext cx="6761162" cy="2771775"/>
          </a:xfrm>
        </p:spPr>
        <p:txBody>
          <a:bodyPr/>
          <a:lstStyle/>
          <a:p>
            <a:pPr algn="l" eaLnBrk="1" hangingPunct="1"/>
            <a:r>
              <a:rPr lang="en-US" altLang="pt-PT" sz="5400" smtClean="0"/>
              <a:t>ORÇAMENTO DA UE</a:t>
            </a:r>
            <a:r>
              <a:rPr lang="en-US" altLang="pt-PT" sz="2000" smtClean="0"/>
              <a:t/>
            </a:r>
            <a:br>
              <a:rPr lang="en-US" altLang="pt-PT" sz="2000" smtClean="0"/>
            </a:br>
            <a:r>
              <a:rPr lang="en-US" altLang="pt-PT" sz="2000" smtClean="0"/>
              <a:t>							</a:t>
            </a:r>
            <a:r>
              <a:rPr lang="en-US" altLang="pt-PT" sz="2400" smtClean="0"/>
              <a:t>E</a:t>
            </a:r>
            <a:r>
              <a:rPr lang="en-US" altLang="pt-PT" sz="1800" smtClean="0"/>
              <a:t/>
            </a:r>
            <a:br>
              <a:rPr lang="en-US" altLang="pt-PT" sz="1800" smtClean="0"/>
            </a:br>
            <a:r>
              <a:rPr lang="en-US" altLang="pt-PT" smtClean="0"/>
              <a:t>PERSPETIVAS</a:t>
            </a:r>
            <a:br>
              <a:rPr lang="en-US" altLang="pt-PT" smtClean="0"/>
            </a:br>
            <a:r>
              <a:rPr lang="en-US" altLang="pt-PT" smtClean="0"/>
              <a:t>FINANCEIRAS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777875" y="5678488"/>
            <a:ext cx="32480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rgbClr val="616161"/>
                </a:solidFill>
              </a:rPr>
              <a:t>facebook.com/jmfernandes.eu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QFP</a:t>
            </a:r>
            <a:br>
              <a:rPr lang="en-US" altLang="pt-PT" smtClean="0"/>
            </a:br>
            <a:r>
              <a:rPr lang="en-US" altLang="pt-PT" smtClean="0"/>
              <a:t>2014 – 2020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0355E8-394A-4348-8037-516A21D16823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457200" y="2506663"/>
            <a:ext cx="4038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pt-PT" sz="2700"/>
              <a:t>Valor acrescentado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PT" sz="2700"/>
              <a:t>Qualidade da despesa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PT" sz="2700"/>
              <a:t>Flexibilidade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PT" sz="2700"/>
              <a:t>Concentração de fundos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PT" sz="2700"/>
              <a:t>Ênfase nos resultados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PT" sz="2700"/>
              <a:t>Simplificação da execução</a:t>
            </a:r>
          </a:p>
        </p:txBody>
      </p:sp>
      <p:pic>
        <p:nvPicPr>
          <p:cNvPr id="21509" name="Content Placeholder 5" descr="euro-ge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06663"/>
            <a:ext cx="4038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jorge.png" descr="jo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06663"/>
            <a:ext cx="4038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QFP E ALTERAÇÕES CLIMÁTICAS</a:t>
            </a:r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3E93AED-14E0-4CB3-8583-AEC069CD5B7E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22533" name="Content Placeholder 2"/>
          <p:cNvSpPr txBox="1">
            <a:spLocks/>
          </p:cNvSpPr>
          <p:nvPr/>
        </p:nvSpPr>
        <p:spPr bwMode="auto">
          <a:xfrm>
            <a:off x="457200" y="2506663"/>
            <a:ext cx="4038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pt-PT" sz="11500"/>
              <a:t>20%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pt-PT"/>
              <a:t>Do QFP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pt-PT" sz="2800" i="1"/>
              <a:t>(pelo menos)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QFP</a:t>
            </a:r>
            <a:br>
              <a:rPr lang="en-US" altLang="pt-PT" smtClean="0"/>
            </a:br>
            <a:r>
              <a:rPr lang="en-US" altLang="pt-PT" smtClean="0"/>
              <a:t>2014 – 2020</a:t>
            </a: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A59F87-9661-47CC-974E-9FF1DF3AD897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pic>
        <p:nvPicPr>
          <p:cNvPr id="23556" name="image2.png" descr="imag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12340"/>
          <a:stretch>
            <a:fillRect/>
          </a:stretch>
        </p:blipFill>
        <p:spPr bwMode="auto">
          <a:xfrm>
            <a:off x="150813" y="2573338"/>
            <a:ext cx="8869362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POLÍTICA DE COESÃO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15057DC-E049-4D52-9213-BD5C133D05E6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24580" name="Content Placeholder 2"/>
          <p:cNvSpPr txBox="1">
            <a:spLocks/>
          </p:cNvSpPr>
          <p:nvPr/>
        </p:nvSpPr>
        <p:spPr bwMode="auto">
          <a:xfrm>
            <a:off x="457200" y="2506663"/>
            <a:ext cx="4038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pt-PT" sz="2700"/>
              <a:t>272 regiões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PT" sz="2700"/>
              <a:t>Grandes disparidades económicas e sociais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PT" sz="2700"/>
              <a:t>1/4 regiões tem um PIB/habitante inferior a 75% da média - UE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PT" sz="2700"/>
              <a:t>Objectivo: promoção da convergência e coesão económica e social</a:t>
            </a:r>
          </a:p>
        </p:txBody>
      </p:sp>
      <p:pic>
        <p:nvPicPr>
          <p:cNvPr id="24581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06663"/>
            <a:ext cx="4038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8D1F3"/>
          </a:solidFill>
          <a:ln w="9525">
            <a:solidFill>
              <a:srgbClr val="49585E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603" name="Picture 3" descr="Europe-Coesion-Map-Madeira-Açore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0"/>
            <a:ext cx="6359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457200" y="623888"/>
            <a:ext cx="5122863" cy="2033587"/>
          </a:xfrm>
          <a:solidFill>
            <a:schemeClr val="bg1">
              <a:alpha val="61960"/>
            </a:schemeClr>
          </a:solidFill>
        </p:spPr>
        <p:txBody>
          <a:bodyPr/>
          <a:lstStyle/>
          <a:p>
            <a:pPr eaLnBrk="1" hangingPunct="1"/>
            <a:r>
              <a:rPr lang="en-US" altLang="pt-PT" smtClean="0"/>
              <a:t>SIMULAÇÃO DE ELEGIBILIDADE </a:t>
            </a:r>
            <a:br>
              <a:rPr lang="en-US" altLang="pt-PT" smtClean="0"/>
            </a:br>
            <a:r>
              <a:rPr lang="en-US" altLang="pt-PT" sz="2200" i="1" smtClean="0">
                <a:latin typeface="Franklin Gothic Book" panose="020B0503020102020204" pitchFamily="34" charset="0"/>
              </a:rPr>
              <a:t>(PIB/cabeça (PPC), índice UE27=100)</a:t>
            </a:r>
          </a:p>
        </p:txBody>
      </p:sp>
      <p:sp>
        <p:nvSpPr>
          <p:cNvPr id="2560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A46D3B-48FD-4D91-9E6C-F9FBE87CF141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713038"/>
            <a:ext cx="646113" cy="646112"/>
          </a:xfrm>
          <a:prstGeom prst="rect">
            <a:avLst/>
          </a:prstGeom>
          <a:solidFill>
            <a:srgbClr val="E64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1154113" y="2713038"/>
            <a:ext cx="1673225" cy="646112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/>
              <a:t>Regiões menos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/>
              <a:t>desenvolvidas</a:t>
            </a: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1154113" y="3408363"/>
            <a:ext cx="1673225" cy="647700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/>
              <a:t>Regiões 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/>
              <a:t>transição</a:t>
            </a:r>
          </a:p>
        </p:txBody>
      </p:sp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1154113" y="4105275"/>
            <a:ext cx="1673225" cy="646113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/>
              <a:t>Regiões mais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/>
              <a:t>desenvolvidas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3408363"/>
            <a:ext cx="646113" cy="647700"/>
          </a:xfrm>
          <a:prstGeom prst="rect">
            <a:avLst/>
          </a:prstGeom>
          <a:solidFill>
            <a:srgbClr val="E895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457200" y="4105275"/>
            <a:ext cx="646113" cy="646113"/>
          </a:xfrm>
          <a:prstGeom prst="rect">
            <a:avLst/>
          </a:prstGeom>
          <a:solidFill>
            <a:srgbClr val="FCC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56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480695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9C9E0"/>
          </a:solidFill>
          <a:ln w="9525">
            <a:solidFill>
              <a:srgbClr val="49585E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627" name="Picture 13" descr="Europe-Coesion-Map-Portugal-Sp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0"/>
            <a:ext cx="45053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457200" y="623888"/>
            <a:ext cx="5122863" cy="2033587"/>
          </a:xfrm>
          <a:solidFill>
            <a:schemeClr val="bg1">
              <a:alpha val="61960"/>
            </a:schemeClr>
          </a:solidFill>
        </p:spPr>
        <p:txBody>
          <a:bodyPr/>
          <a:lstStyle/>
          <a:p>
            <a:pPr eaLnBrk="1" hangingPunct="1"/>
            <a:r>
              <a:rPr lang="en-US" altLang="pt-PT" smtClean="0"/>
              <a:t>POLÍTICA DE COESÃO</a:t>
            </a:r>
            <a:br>
              <a:rPr lang="en-US" altLang="pt-PT" smtClean="0"/>
            </a:br>
            <a:r>
              <a:rPr lang="en-US" altLang="pt-PT" sz="2200" smtClean="0">
                <a:latin typeface="Franklin Gothic Book" panose="020B0503020102020204" pitchFamily="34" charset="0"/>
              </a:rPr>
              <a:t>PORTUGAL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713038"/>
            <a:ext cx="646113" cy="646112"/>
          </a:xfrm>
          <a:prstGeom prst="rect">
            <a:avLst/>
          </a:prstGeom>
          <a:solidFill>
            <a:srgbClr val="D345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1154113" y="2713038"/>
            <a:ext cx="1673225" cy="646112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/>
              <a:t>Regiões menos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/>
              <a:t>desenvolvidas</a:t>
            </a: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1154113" y="3408363"/>
            <a:ext cx="1673225" cy="647700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/>
              <a:t>Regiões 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/>
              <a:t>transição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1154113" y="4105275"/>
            <a:ext cx="1673225" cy="646113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/>
              <a:t>Regiões mais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/>
              <a:t>desenvolvidas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3408363"/>
            <a:ext cx="646113" cy="647700"/>
          </a:xfrm>
          <a:prstGeom prst="rect">
            <a:avLst/>
          </a:prstGeom>
          <a:solidFill>
            <a:srgbClr val="EB9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457200" y="4105275"/>
            <a:ext cx="646113" cy="646113"/>
          </a:xfrm>
          <a:prstGeom prst="rect">
            <a:avLst/>
          </a:prstGeom>
          <a:solidFill>
            <a:srgbClr val="F8C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663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480695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Box 14"/>
          <p:cNvSpPr txBox="1">
            <a:spLocks noChangeArrowheads="1"/>
          </p:cNvSpPr>
          <p:nvPr/>
        </p:nvSpPr>
        <p:spPr bwMode="auto">
          <a:xfrm>
            <a:off x="-2297113" y="35131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26637" name="Picture 15" descr="Europe-Coesion-Map-Madeira-Açores-small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668713"/>
            <a:ext cx="23431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521700" y="6230938"/>
            <a:ext cx="646113" cy="647700"/>
          </a:xfrm>
          <a:prstGeom prst="rect">
            <a:avLst/>
          </a:prstGeom>
          <a:solidFill>
            <a:srgbClr val="EB9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ectangle 17"/>
          <p:cNvSpPr/>
          <p:nvPr/>
        </p:nvSpPr>
        <p:spPr>
          <a:xfrm>
            <a:off x="7902575" y="4105275"/>
            <a:ext cx="1241425" cy="646113"/>
          </a:xfrm>
          <a:prstGeom prst="rect">
            <a:avLst/>
          </a:prstGeom>
          <a:solidFill>
            <a:srgbClr val="D345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664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7117C2C-7F9C-4FC7-97F7-813E23F8AFEC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PIB PER CAPITA</a:t>
            </a:r>
            <a:br>
              <a:rPr lang="en-US" altLang="pt-PT" smtClean="0"/>
            </a:br>
            <a:r>
              <a:rPr lang="en-US" altLang="pt-PT" smtClean="0"/>
              <a:t>POR NUTS II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236663" y="2290763"/>
          <a:ext cx="6534150" cy="3648075"/>
        </p:xfrm>
        <a:graphic>
          <a:graphicData uri="http://schemas.openxmlformats.org/drawingml/2006/table">
            <a:tbl>
              <a:tblPr/>
              <a:tblGrid>
                <a:gridCol w="1520825"/>
                <a:gridCol w="2589212"/>
                <a:gridCol w="2424113"/>
              </a:tblGrid>
              <a:tr h="7366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  <a:ea typeface="MS PGothic" pitchFamily="34" charset="-128"/>
                          <a:sym typeface="Rockwell" pitchFamily="18" charset="0"/>
                        </a:rPr>
                        <a:t>REGIÕES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  <a:ea typeface="MS PGothic" pitchFamily="34" charset="-128"/>
                          <a:sym typeface="Rockwell" pitchFamily="18" charset="0"/>
                        </a:rPr>
                        <a:t>PIB PER CAPITA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2007/09 (UE27=100%)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175" indent="-3175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175" marR="0" lvl="0" indent="-3175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  <a:ea typeface="MS PGothic" pitchFamily="34" charset="-128"/>
                          <a:sym typeface="Rockwell" pitchFamily="18" charset="0"/>
                        </a:rPr>
                        <a:t>POSIÇÃO RELATIVA</a:t>
                      </a:r>
                    </a:p>
                    <a:p>
                      <a:pPr marL="3175" marR="0" lvl="0" indent="-3175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mais </a:t>
                      </a:r>
                      <a:r>
                        <a:rPr kumimoji="0" lang="en-US" altLang="pt-P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pobre à </a:t>
                      </a:r>
                      <a:r>
                        <a:rPr kumimoji="0" lang="pt-PT" altLang="pt-P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mais </a:t>
                      </a:r>
                      <a:r>
                        <a:rPr kumimoji="0" lang="en-US" altLang="pt-P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rica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Norte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62,8%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39º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Centro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65,3%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43º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Alentejo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72,3%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62º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Açores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73,2%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65º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Algarve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86,1%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105º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Madeira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103.0%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168º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Lisboa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110.7%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  <a:sym typeface="Rockwell" pitchFamily="18" charset="0"/>
                        </a:rPr>
                        <a:t>192º</a:t>
                      </a:r>
                    </a:p>
                  </a:txBody>
                  <a:tcPr marL="55317" marR="55317" marT="55333" marB="553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</a:tbl>
          </a:graphicData>
        </a:graphic>
      </p:graphicFrame>
      <p:sp>
        <p:nvSpPr>
          <p:cNvPr id="2768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3F457AE-F7C2-49A9-BC6A-0F55690F9CFF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TAXA MÁXIMA DE COFINANCIAMENTO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1663" y="2379663"/>
          <a:ext cx="8070850" cy="2286000"/>
        </p:xfrm>
        <a:graphic>
          <a:graphicData uri="http://schemas.openxmlformats.org/drawingml/2006/table">
            <a:tbl>
              <a:tblPr/>
              <a:tblGrid>
                <a:gridCol w="5483225"/>
                <a:gridCol w="1427162"/>
                <a:gridCol w="1160463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pt-P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  <a:ea typeface="MS PGothic" pitchFamily="34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ATÉ 2016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DEPOIS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Fundo de Coesão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95%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85%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FEDER, FSE </a:t>
                      </a:r>
                      <a:r>
                        <a:rPr kumimoji="0" lang="en-US" altLang="pt-P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(Norte, Centro, Alentejo, Açores e Madeira)</a:t>
                      </a:r>
                      <a:endParaRPr kumimoji="0" lang="en-US" altLang="pt-PT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MS PGothic" pitchFamily="34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95%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85%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Algarve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70%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60%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Lisboa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60%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50%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</a:tr>
            </a:tbl>
          </a:graphicData>
        </a:graphic>
      </p:graphicFrame>
      <p:sp>
        <p:nvSpPr>
          <p:cNvPr id="2870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4A64BF-D06C-42BE-9772-634FB0D567F1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2855E0-CEE6-4AA0-A65F-4D98451A21E2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pic>
        <p:nvPicPr>
          <p:cNvPr id="29699" name="Captura de ecrã 2014-01-30, às 17.png" descr="Captura de ecrã 2014-01-30, às 17.50.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0"/>
            <a:ext cx="652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06663"/>
            <a:ext cx="4038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DESENVOLVIMENTO RURAL</a:t>
            </a:r>
            <a:br>
              <a:rPr lang="en-US" altLang="pt-PT" smtClean="0"/>
            </a:br>
            <a:r>
              <a:rPr lang="en-US" altLang="pt-PT" smtClean="0"/>
              <a:t>(FEADER)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90763"/>
            <a:ext cx="4038600" cy="3835400"/>
          </a:xfrm>
        </p:spPr>
        <p:txBody>
          <a:bodyPr rtlCol="0" anchor="ctr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8800" dirty="0" smtClean="0">
                <a:latin typeface="+mj-lt"/>
                <a:ea typeface="+mn-ea"/>
                <a:cs typeface="+mn-cs"/>
              </a:rPr>
              <a:t>3 600</a:t>
            </a:r>
          </a:p>
          <a:p>
            <a:pPr marL="0" indent="0" algn="ctr" eaLnBrk="1" fontAlgn="auto" hangingPunct="1">
              <a:lnSpc>
                <a:spcPct val="5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4000" dirty="0" smtClean="0">
                <a:latin typeface="+mj-lt"/>
                <a:ea typeface="+mn-ea"/>
                <a:cs typeface="+mn-cs"/>
              </a:rPr>
              <a:t>Milhões de Euros</a:t>
            </a:r>
            <a:endParaRPr lang="en-US" sz="2000" dirty="0" smtClean="0">
              <a:latin typeface="+mj-lt"/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5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000" dirty="0">
              <a:latin typeface="+mj-lt"/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5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500 </a:t>
            </a:r>
            <a:r>
              <a:rPr lang="en-US" dirty="0">
                <a:ea typeface="+mn-ea"/>
                <a:cs typeface="+mn-cs"/>
              </a:rPr>
              <a:t>milhões a 100</a:t>
            </a:r>
            <a:r>
              <a:rPr lang="en-US" dirty="0" smtClean="0">
                <a:ea typeface="+mn-ea"/>
                <a:cs typeface="+mn-cs"/>
              </a:rPr>
              <a:t>%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07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2A722-FC49-4C85-A269-E5155C533AAF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ATUAL MODELO DE FINANCIAMENTO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Receitas e despesas limitadas por:</a:t>
            </a:r>
          </a:p>
          <a:p>
            <a:pPr lvl="1" eaLnBrk="1" hangingPunct="1"/>
            <a:r>
              <a:rPr lang="en-US" altLang="pt-PT" smtClean="0"/>
              <a:t>Tratados</a:t>
            </a:r>
          </a:p>
          <a:p>
            <a:pPr lvl="1" eaLnBrk="1" hangingPunct="1"/>
            <a:r>
              <a:rPr lang="en-US" altLang="pt-PT" smtClean="0"/>
              <a:t>Limite máximo de recursos próprios</a:t>
            </a:r>
            <a:br>
              <a:rPr lang="en-US" altLang="pt-PT" smtClean="0"/>
            </a:br>
            <a:r>
              <a:rPr lang="en-US" altLang="pt-PT" sz="2000" i="1" smtClean="0"/>
              <a:t>(1,24% do RNB-UE para pagamentos)</a:t>
            </a:r>
          </a:p>
          <a:p>
            <a:pPr lvl="1" eaLnBrk="1" hangingPunct="1"/>
            <a:r>
              <a:rPr lang="en-US" altLang="pt-PT" smtClean="0"/>
              <a:t>Quadro Financeiro Plurianual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D248B5-E1D0-42CE-A001-495BDF9720C6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TAXA DE COFINANCIAMENTO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1663" y="2379663"/>
          <a:ext cx="8070850" cy="1828800"/>
        </p:xfrm>
        <a:graphic>
          <a:graphicData uri="http://schemas.openxmlformats.org/drawingml/2006/table">
            <a:tbl>
              <a:tblPr/>
              <a:tblGrid>
                <a:gridCol w="5483225"/>
                <a:gridCol w="1427162"/>
                <a:gridCol w="1160463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DESPESAS PÚBLICAS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ATÉ 2016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DEPOIS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Norte, Centro, Alentejo, Açores e Madeira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85%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75%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Algarve</a:t>
                      </a:r>
                      <a:endParaRPr kumimoji="0" lang="en-US" altLang="pt-PT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MS PGothic" pitchFamily="34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73%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63%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Lisboa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63%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53%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</a:tbl>
          </a:graphicData>
        </a:graphic>
      </p:graphicFrame>
      <p:sp>
        <p:nvSpPr>
          <p:cNvPr id="3176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4524399-0B81-47B9-8AC0-87CB296558C2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506663"/>
            <a:ext cx="3938588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QUADRO ESTRATÉGICO COMUM</a:t>
            </a:r>
            <a:br>
              <a:rPr lang="en-US" altLang="pt-PT" smtClean="0"/>
            </a:br>
            <a:r>
              <a:rPr lang="en-US" altLang="pt-PT" i="1" smtClean="0">
                <a:latin typeface="Franklin Gothic Book" panose="020B0503020102020204" pitchFamily="34" charset="0"/>
              </a:rPr>
              <a:t>PORTUGAL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15B3D5E-AE90-4FAD-A88F-3596E90937D2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9600" cy="819150"/>
          </a:xfrm>
        </p:spPr>
        <p:txBody>
          <a:bodyPr/>
          <a:lstStyle/>
          <a:p>
            <a:pPr eaLnBrk="1" hangingPunct="1"/>
            <a:r>
              <a:rPr lang="en-US" altLang="pt-PT" sz="3600" smtClean="0"/>
              <a:t>MATRIZ DE ESTRUTURAÇÃO TEMÁTICA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PT" altLang="pt-PT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614142-0F8C-40E9-BD1B-0708EB47BCC6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pic>
        <p:nvPicPr>
          <p:cNvPr id="33797" name="Acordo parceria portugal 2020 161.jpg" descr="Acordo parceria portugal 2020 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862013"/>
            <a:ext cx="9147175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236662"/>
          </a:xfrm>
        </p:spPr>
        <p:txBody>
          <a:bodyPr/>
          <a:lstStyle/>
          <a:p>
            <a:pPr eaLnBrk="1" hangingPunct="1"/>
            <a:r>
              <a:rPr lang="en-US" altLang="pt-PT" smtClean="0"/>
              <a:t>FUNDOS E PROGRAMAS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1227138" y="1252538"/>
            <a:ext cx="3717925" cy="4714875"/>
          </a:xfrm>
        </p:spPr>
        <p:txBody>
          <a:bodyPr/>
          <a:lstStyle/>
          <a:p>
            <a:pPr marL="173038" indent="-173038" eaLnBrk="1" hangingPunct="1">
              <a:lnSpc>
                <a:spcPct val="110000"/>
              </a:lnSpc>
            </a:pPr>
            <a:r>
              <a:rPr lang="en-US" altLang="pt-PT" sz="1800" b="1" smtClean="0"/>
              <a:t>GALILEO</a:t>
            </a:r>
            <a:br>
              <a:rPr lang="en-US" altLang="pt-PT" sz="1800" b="1" smtClean="0"/>
            </a:br>
            <a:r>
              <a:rPr lang="en-US" altLang="pt-PT" sz="1800" i="1" smtClean="0"/>
              <a:t>€ 7 mil milhões</a:t>
            </a:r>
          </a:p>
          <a:p>
            <a:pPr marL="173038" indent="-173038" eaLnBrk="1" hangingPunct="1">
              <a:lnSpc>
                <a:spcPct val="110000"/>
              </a:lnSpc>
            </a:pPr>
            <a:r>
              <a:rPr lang="en-US" altLang="pt-PT" sz="1800" b="1" smtClean="0"/>
              <a:t>COPERNICUS/GMES</a:t>
            </a:r>
            <a:br>
              <a:rPr lang="en-US" altLang="pt-PT" sz="1800" b="1" smtClean="0"/>
            </a:br>
            <a:r>
              <a:rPr lang="en-US" altLang="pt-PT" sz="1800" i="1" smtClean="0"/>
              <a:t>€ 3.786 milhões</a:t>
            </a:r>
          </a:p>
          <a:p>
            <a:pPr marL="173038" indent="-173038" eaLnBrk="1" hangingPunct="1">
              <a:lnSpc>
                <a:spcPct val="110000"/>
              </a:lnSpc>
            </a:pPr>
            <a:r>
              <a:rPr lang="en-US" altLang="pt-PT" sz="1800" b="1" smtClean="0"/>
              <a:t>ITER</a:t>
            </a:r>
            <a:br>
              <a:rPr lang="en-US" altLang="pt-PT" sz="1800" b="1" smtClean="0"/>
            </a:br>
            <a:r>
              <a:rPr lang="en-US" altLang="pt-PT" sz="1200" smtClean="0"/>
              <a:t>International Thermonuclear Experimental Reator</a:t>
            </a:r>
            <a:r>
              <a:rPr lang="en-US" altLang="pt-PT" sz="1800" smtClean="0"/>
              <a:t/>
            </a:r>
            <a:br>
              <a:rPr lang="en-US" altLang="pt-PT" sz="1800" smtClean="0"/>
            </a:br>
            <a:r>
              <a:rPr lang="en-US" altLang="pt-PT" sz="1800" i="1" smtClean="0"/>
              <a:t>€ 2,7 mil milhões</a:t>
            </a:r>
          </a:p>
          <a:p>
            <a:pPr marL="173038" indent="-173038" eaLnBrk="1" hangingPunct="1">
              <a:lnSpc>
                <a:spcPct val="110000"/>
              </a:lnSpc>
            </a:pPr>
            <a:r>
              <a:rPr lang="en-US" altLang="pt-PT" sz="1800" b="1" smtClean="0"/>
              <a:t>Programa para o Emprego e Inovação Social</a:t>
            </a:r>
            <a:r>
              <a:rPr lang="en-US" altLang="pt-PT" sz="1800" smtClean="0"/>
              <a:t/>
            </a:r>
            <a:br>
              <a:rPr lang="en-US" altLang="pt-PT" sz="1800" smtClean="0"/>
            </a:br>
            <a:r>
              <a:rPr lang="en-US" altLang="pt-PT" sz="1800" i="1" smtClean="0"/>
              <a:t>€ 919 milhões</a:t>
            </a:r>
          </a:p>
          <a:p>
            <a:pPr marL="173038" indent="-173038" eaLnBrk="1" hangingPunct="1">
              <a:lnSpc>
                <a:spcPct val="110000"/>
              </a:lnSpc>
            </a:pPr>
            <a:r>
              <a:rPr lang="en-US" altLang="pt-PT" sz="1800" b="1" smtClean="0"/>
              <a:t>Erasmus +</a:t>
            </a:r>
            <a:r>
              <a:rPr lang="en-US" altLang="pt-PT" sz="1800" i="1" smtClean="0"/>
              <a:t/>
            </a:r>
            <a:br>
              <a:rPr lang="en-US" altLang="pt-PT" sz="1800" i="1" smtClean="0"/>
            </a:br>
            <a:r>
              <a:rPr lang="en-US" altLang="pt-PT" sz="1800" i="1" smtClean="0"/>
              <a:t>€ 14,7 mil milhões</a:t>
            </a:r>
          </a:p>
          <a:p>
            <a:pPr marL="173038" indent="-173038" eaLnBrk="1" hangingPunct="1">
              <a:lnSpc>
                <a:spcPct val="110000"/>
              </a:lnSpc>
            </a:pPr>
            <a:r>
              <a:rPr lang="en-US" altLang="pt-PT" sz="1800" b="1" smtClean="0"/>
              <a:t>Iniciativa Emprego dos Jovens</a:t>
            </a:r>
            <a:r>
              <a:rPr lang="en-US" altLang="pt-PT" sz="1800" i="1" smtClean="0"/>
              <a:t/>
            </a:r>
            <a:br>
              <a:rPr lang="en-US" altLang="pt-PT" sz="1800" i="1" smtClean="0"/>
            </a:br>
            <a:r>
              <a:rPr lang="en-US" altLang="pt-PT" sz="1800" i="1" smtClean="0"/>
              <a:t>€ 321 milhões para Portugal</a:t>
            </a:r>
          </a:p>
        </p:txBody>
      </p:sp>
      <p:sp>
        <p:nvSpPr>
          <p:cNvPr id="34820" name="Content Placeholder 4"/>
          <p:cNvSpPr>
            <a:spLocks noGrp="1"/>
          </p:cNvSpPr>
          <p:nvPr>
            <p:ph sz="half" idx="2"/>
          </p:nvPr>
        </p:nvSpPr>
        <p:spPr>
          <a:xfrm>
            <a:off x="4765675" y="1252538"/>
            <a:ext cx="4279900" cy="4860925"/>
          </a:xfrm>
        </p:spPr>
        <p:txBody>
          <a:bodyPr/>
          <a:lstStyle/>
          <a:p>
            <a:pPr marL="173038" indent="-173038" eaLnBrk="1" hangingPunct="1">
              <a:lnSpc>
                <a:spcPct val="110000"/>
              </a:lnSpc>
            </a:pPr>
            <a:r>
              <a:rPr lang="en-US" altLang="pt-PT" sz="1800" b="1" smtClean="0"/>
              <a:t>A Europa para os cidadãos 2014/2020</a:t>
            </a:r>
            <a:r>
              <a:rPr lang="en-US" altLang="pt-PT" sz="1800" b="1" i="1" smtClean="0"/>
              <a:t/>
            </a:r>
            <a:br>
              <a:rPr lang="en-US" altLang="pt-PT" sz="1800" b="1" i="1" smtClean="0"/>
            </a:br>
            <a:r>
              <a:rPr lang="en-US" altLang="pt-PT" sz="1800" i="1" smtClean="0"/>
              <a:t>€ 229 milhões</a:t>
            </a:r>
            <a:endParaRPr lang="en-US" altLang="pt-PT" sz="1800" b="1" smtClean="0"/>
          </a:p>
          <a:p>
            <a:pPr marL="173038" indent="-173038" eaLnBrk="1" hangingPunct="1">
              <a:lnSpc>
                <a:spcPct val="110000"/>
              </a:lnSpc>
            </a:pPr>
            <a:r>
              <a:rPr lang="en-US" altLang="pt-PT" sz="1800" b="1" smtClean="0"/>
              <a:t>Programa dos Consumidores</a:t>
            </a:r>
            <a:br>
              <a:rPr lang="en-US" altLang="pt-PT" sz="1800" b="1" smtClean="0"/>
            </a:br>
            <a:r>
              <a:rPr lang="en-US" altLang="pt-PT" sz="1800" i="1" smtClean="0"/>
              <a:t>€ 197 milhões</a:t>
            </a:r>
          </a:p>
          <a:p>
            <a:pPr marL="173038" indent="-173038" eaLnBrk="1" hangingPunct="1">
              <a:lnSpc>
                <a:spcPct val="110000"/>
              </a:lnSpc>
            </a:pPr>
            <a:r>
              <a:rPr lang="en-US" altLang="pt-PT" sz="1800" b="1" smtClean="0"/>
              <a:t>Life</a:t>
            </a:r>
            <a:br>
              <a:rPr lang="en-US" altLang="pt-PT" sz="1800" b="1" smtClean="0"/>
            </a:br>
            <a:r>
              <a:rPr lang="en-US" altLang="pt-PT" sz="1800" i="1" smtClean="0"/>
              <a:t>€ 3,4 mil milhões</a:t>
            </a:r>
          </a:p>
          <a:p>
            <a:pPr marL="173038" indent="-173038" eaLnBrk="1" hangingPunct="1">
              <a:lnSpc>
                <a:spcPct val="110000"/>
              </a:lnSpc>
            </a:pPr>
            <a:r>
              <a:rPr lang="en-US" altLang="pt-PT" sz="1800" b="1" smtClean="0"/>
              <a:t>Europa Criativa</a:t>
            </a:r>
            <a:br>
              <a:rPr lang="en-US" altLang="pt-PT" sz="1800" b="1" smtClean="0"/>
            </a:br>
            <a:r>
              <a:rPr lang="en-US" altLang="pt-PT" sz="1800" i="1" smtClean="0"/>
              <a:t>€ 1,4 mil milhões</a:t>
            </a:r>
            <a:endParaRPr lang="en-US" altLang="pt-PT" sz="1800" b="1" i="1" smtClean="0"/>
          </a:p>
          <a:p>
            <a:pPr marL="173038" indent="-173038" eaLnBrk="1" hangingPunct="1">
              <a:lnSpc>
                <a:spcPct val="110000"/>
              </a:lnSpc>
            </a:pPr>
            <a:r>
              <a:rPr lang="en-US" altLang="pt-PT" sz="1800" b="1" smtClean="0"/>
              <a:t>COSME 2014-2020</a:t>
            </a:r>
            <a:r>
              <a:rPr lang="en-US" altLang="pt-PT" sz="1800" smtClean="0"/>
              <a:t/>
            </a:r>
            <a:br>
              <a:rPr lang="en-US" altLang="pt-PT" sz="1800" smtClean="0"/>
            </a:br>
            <a:r>
              <a:rPr lang="en-US" altLang="pt-PT" sz="1800" i="1" smtClean="0"/>
              <a:t>€ 2.300 milhões</a:t>
            </a:r>
          </a:p>
          <a:p>
            <a:pPr marL="173038" indent="-173038" eaLnBrk="1" hangingPunct="1">
              <a:lnSpc>
                <a:spcPct val="110000"/>
              </a:lnSpc>
            </a:pPr>
            <a:r>
              <a:rPr lang="en-US" altLang="pt-PT" sz="1800" b="1" smtClean="0"/>
              <a:t>HORIZONTE 2020</a:t>
            </a:r>
            <a:br>
              <a:rPr lang="en-US" altLang="pt-PT" sz="1800" b="1" smtClean="0"/>
            </a:br>
            <a:r>
              <a:rPr lang="en-US" altLang="pt-PT" sz="1800" i="1" smtClean="0"/>
              <a:t>€ 77 mil milhões</a:t>
            </a:r>
          </a:p>
          <a:p>
            <a:pPr marL="173038" indent="-173038" eaLnBrk="1" hangingPunct="1">
              <a:lnSpc>
                <a:spcPct val="110000"/>
              </a:lnSpc>
            </a:pPr>
            <a:r>
              <a:rPr lang="en-US" altLang="pt-PT" sz="1800" b="1" smtClean="0"/>
              <a:t>Conhecimento do meio marinho 2020</a:t>
            </a:r>
          </a:p>
          <a:p>
            <a:pPr marL="173038" indent="-173038" eaLnBrk="1" hangingPunct="1">
              <a:lnSpc>
                <a:spcPct val="110000"/>
              </a:lnSpc>
            </a:pPr>
            <a:r>
              <a:rPr lang="en-US" altLang="pt-PT" sz="1800" b="1" smtClean="0"/>
              <a:t>Programa de saúde para o crescimento 2014-2020</a:t>
            </a:r>
            <a:r>
              <a:rPr lang="en-US" altLang="pt-PT" sz="1800" smtClean="0"/>
              <a:t/>
            </a:r>
            <a:br>
              <a:rPr lang="en-US" altLang="pt-PT" sz="1800" smtClean="0"/>
            </a:br>
            <a:r>
              <a:rPr lang="en-US" altLang="pt-PT" sz="1800" i="1" smtClean="0"/>
              <a:t>€ 446 milhões </a:t>
            </a: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9B734E-8A12-4CCD-BB76-58404580DB45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20130208 Budget 5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95" t="11179" r="45001" b="6660"/>
          <a:stretch>
            <a:fillRect/>
          </a:stretch>
        </p:blipFill>
        <p:spPr bwMode="auto">
          <a:xfrm>
            <a:off x="3148013" y="0"/>
            <a:ext cx="5995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deputado_c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0" r="22121" b="37228"/>
          <a:stretch>
            <a:fillRect/>
          </a:stretch>
        </p:blipFill>
        <p:spPr bwMode="auto">
          <a:xfrm>
            <a:off x="420688" y="3879850"/>
            <a:ext cx="3983037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itle 1"/>
          <p:cNvSpPr>
            <a:spLocks noGrp="1"/>
          </p:cNvSpPr>
          <p:nvPr>
            <p:ph type="ctrTitle"/>
          </p:nvPr>
        </p:nvSpPr>
        <p:spPr>
          <a:xfrm>
            <a:off x="731838" y="712788"/>
            <a:ext cx="6761162" cy="2771775"/>
          </a:xfrm>
        </p:spPr>
        <p:txBody>
          <a:bodyPr/>
          <a:lstStyle/>
          <a:p>
            <a:pPr algn="l" eaLnBrk="1" hangingPunct="1"/>
            <a:r>
              <a:rPr lang="en-US" altLang="pt-PT" sz="5400" smtClean="0"/>
              <a:t>ORÇAMENTO DA UE</a:t>
            </a:r>
            <a:r>
              <a:rPr lang="en-US" altLang="pt-PT" sz="2000" smtClean="0"/>
              <a:t/>
            </a:r>
            <a:br>
              <a:rPr lang="en-US" altLang="pt-PT" sz="2000" smtClean="0"/>
            </a:br>
            <a:r>
              <a:rPr lang="en-US" altLang="pt-PT" sz="2000" smtClean="0"/>
              <a:t>							</a:t>
            </a:r>
            <a:r>
              <a:rPr lang="en-US" altLang="pt-PT" sz="2400" smtClean="0"/>
              <a:t>E</a:t>
            </a:r>
            <a:r>
              <a:rPr lang="en-US" altLang="pt-PT" sz="1800" smtClean="0"/>
              <a:t/>
            </a:r>
            <a:br>
              <a:rPr lang="en-US" altLang="pt-PT" sz="1800" smtClean="0"/>
            </a:br>
            <a:r>
              <a:rPr lang="en-US" altLang="pt-PT" smtClean="0"/>
              <a:t>PERSPETIVAS</a:t>
            </a:r>
            <a:br>
              <a:rPr lang="en-US" altLang="pt-PT" smtClean="0"/>
            </a:br>
            <a:r>
              <a:rPr lang="en-US" altLang="pt-PT" smtClean="0"/>
              <a:t>FINANCEIRAS</a:t>
            </a:r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777875" y="5678488"/>
            <a:ext cx="32480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rgbClr val="616161"/>
                </a:solidFill>
              </a:rPr>
              <a:t>facebook.com/jmfernandes.eu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ARQUITETURA FINANCEIRA</a:t>
            </a:r>
            <a:br>
              <a:rPr lang="en-US" altLang="pt-PT" smtClean="0"/>
            </a:br>
            <a:r>
              <a:rPr lang="en-US" altLang="pt-PT" smtClean="0"/>
              <a:t>APÓS O TRATADO DE LISBOA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Alterações:</a:t>
            </a:r>
          </a:p>
          <a:p>
            <a:pPr lvl="1" eaLnBrk="1" hangingPunct="1"/>
            <a:r>
              <a:rPr lang="en-US" altLang="pt-PT" smtClean="0"/>
              <a:t>Quadro Financeiro Plurianual (QFP)</a:t>
            </a:r>
          </a:p>
          <a:p>
            <a:pPr lvl="1" eaLnBrk="1" hangingPunct="1"/>
            <a:r>
              <a:rPr lang="en-US" altLang="pt-PT" smtClean="0"/>
              <a:t>Processo orçamental anual</a:t>
            </a:r>
          </a:p>
          <a:p>
            <a:pPr eaLnBrk="1" hangingPunct="1"/>
            <a:endParaRPr lang="en-US" altLang="pt-PT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9DD782-0E08-4EF2-8747-C1F1324A2995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ARQUITETURA FINANCEIRA</a:t>
            </a:r>
            <a:br>
              <a:rPr lang="en-US" altLang="pt-PT" smtClean="0"/>
            </a:br>
            <a:r>
              <a:rPr lang="en-US" altLang="pt-PT" smtClean="0"/>
              <a:t>APÓS O TRATADO DE LISBOA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QFP torna-se um acto:</a:t>
            </a:r>
          </a:p>
          <a:p>
            <a:pPr lvl="1" eaLnBrk="1" hangingPunct="1"/>
            <a:r>
              <a:rPr lang="en-US" altLang="pt-PT" smtClean="0"/>
              <a:t>Juridicamente vinculativo</a:t>
            </a:r>
          </a:p>
          <a:p>
            <a:pPr lvl="1" eaLnBrk="1" hangingPunct="1"/>
            <a:r>
              <a:rPr lang="en-US" altLang="pt-PT" smtClean="0"/>
              <a:t>Adotado pelo Conselho por unanimidade</a:t>
            </a:r>
          </a:p>
          <a:p>
            <a:pPr lvl="1" eaLnBrk="1" hangingPunct="1"/>
            <a:r>
              <a:rPr lang="en-US" altLang="pt-PT" smtClean="0"/>
              <a:t>Após parecer favorável do</a:t>
            </a:r>
            <a:br>
              <a:rPr lang="en-US" altLang="pt-PT" smtClean="0"/>
            </a:br>
            <a:r>
              <a:rPr lang="en-US" altLang="pt-PT" smtClean="0"/>
              <a:t>Parlamento Europeu </a:t>
            </a:r>
            <a:r>
              <a:rPr lang="en-US" altLang="pt-PT" i="1" smtClean="0"/>
              <a:t>(PE)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916159-0163-48B3-AB26-D7CF345305DE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ARQUITETURA FINANCEIRA</a:t>
            </a:r>
            <a:br>
              <a:rPr lang="en-US" altLang="pt-PT" smtClean="0"/>
            </a:br>
            <a:r>
              <a:rPr lang="en-US" altLang="pt-PT" smtClean="0"/>
              <a:t>APÓS O TRATADO DE LISBOA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PT" smtClean="0"/>
              <a:t>No processo orçamental anual: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smtClean="0"/>
              <a:t>PE e Conselho passam a ser</a:t>
            </a:r>
            <a:br>
              <a:rPr lang="en-US" altLang="pt-PT" smtClean="0"/>
            </a:br>
            <a:r>
              <a:rPr lang="en-US" altLang="pt-PT" smtClean="0"/>
              <a:t>corresponsáveis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smtClean="0"/>
              <a:t>Acaba a distinção entre despesas obrigatórias e não obrigatórias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smtClean="0"/>
              <a:t>Uma única leitura para definir posição,</a:t>
            </a:r>
            <a:br>
              <a:rPr lang="en-US" altLang="pt-PT" smtClean="0"/>
            </a:br>
            <a:r>
              <a:rPr lang="en-US" altLang="pt-PT" smtClean="0"/>
              <a:t>em caso de desacordo é convocado o Comité de Conciliação</a:t>
            </a:r>
          </a:p>
          <a:p>
            <a:pPr lvl="1" eaLnBrk="1" hangingPunct="1">
              <a:lnSpc>
                <a:spcPct val="90000"/>
              </a:lnSpc>
            </a:pPr>
            <a:endParaRPr lang="en-US" altLang="pt-PT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F296073-80F3-431D-A392-5E02664E24B8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MODELO DE FINANCIAMENTO</a:t>
            </a:r>
            <a:br>
              <a:rPr lang="en-US" altLang="pt-PT" smtClean="0"/>
            </a:br>
            <a:r>
              <a:rPr lang="en-US" altLang="pt-PT" smtClean="0"/>
              <a:t>DO ORÇAMENTO DA UE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Receitas:</a:t>
            </a:r>
          </a:p>
          <a:p>
            <a:pPr lvl="1" eaLnBrk="1" hangingPunct="1"/>
            <a:r>
              <a:rPr lang="en-US" altLang="pt-PT" smtClean="0"/>
              <a:t>Recursos próprios tradicionais </a:t>
            </a:r>
            <a:r>
              <a:rPr lang="en-US" altLang="pt-PT" i="1" smtClean="0"/>
              <a:t>(RPT)</a:t>
            </a:r>
          </a:p>
          <a:p>
            <a:pPr lvl="1" eaLnBrk="1" hangingPunct="1"/>
            <a:r>
              <a:rPr lang="en-US" altLang="pt-PT" smtClean="0"/>
              <a:t>Recurso baseado no IVA</a:t>
            </a:r>
          </a:p>
          <a:p>
            <a:pPr lvl="1" eaLnBrk="1" hangingPunct="1"/>
            <a:r>
              <a:rPr lang="en-US" altLang="pt-PT" smtClean="0"/>
              <a:t>Recurso baseado no RNB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6AEF24-0A4E-49BB-9DF4-32AB2C753632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mtClean="0"/>
              <a:t>MODELO DE FINANCIAMENTO</a:t>
            </a:r>
            <a:br>
              <a:rPr lang="en-US" altLang="pt-PT" smtClean="0"/>
            </a:br>
            <a:r>
              <a:rPr lang="en-US" altLang="pt-PT" smtClean="0"/>
              <a:t>DO ORÇAMENTO DA UE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768475" y="2290763"/>
          <a:ext cx="5484813" cy="3930650"/>
        </p:xfrm>
        <a:graphic>
          <a:graphicData uri="http://schemas.openxmlformats.org/drawingml/2006/table">
            <a:tbl>
              <a:tblPr/>
              <a:tblGrid>
                <a:gridCol w="428625"/>
                <a:gridCol w="1346200"/>
                <a:gridCol w="2020888"/>
                <a:gridCol w="1689100"/>
              </a:tblGrid>
              <a:tr h="9145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Medium" pitchFamily="34" charset="0"/>
                        <a:ea typeface="MS PGothic" pitchFamily="34" charset="-128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  <a:ea typeface="MS PGothic" pitchFamily="34" charset="-128"/>
                        </a:rPr>
                        <a:t>ESTADO</a:t>
                      </a:r>
                      <a:b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  <a:ea typeface="MS PGothic" pitchFamily="34" charset="-128"/>
                        </a:rPr>
                      </a:b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  <a:ea typeface="MS PGothic" pitchFamily="34" charset="-128"/>
                        </a:rPr>
                        <a:t>MEMBRO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  <a:ea typeface="MS PGothic" pitchFamily="34" charset="-128"/>
                        </a:rPr>
                        <a:t>CONTRIBUIÇÃO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  <a:ea typeface="MS PGothic" pitchFamily="34" charset="-128"/>
                        </a:rPr>
                        <a:t>% ORÇAMENTO</a:t>
                      </a:r>
                      <a:b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  <a:ea typeface="MS PGothic" pitchFamily="34" charset="-128"/>
                        </a:rPr>
                      </a:b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  <a:ea typeface="MS PGothic" pitchFamily="34" charset="-128"/>
                        </a:rPr>
                        <a:t>DA UE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5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1.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Alemanha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30 269 750 405 €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21,73 %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  <a:tr h="3715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2.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França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22 479 178 982 €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17,05%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</a:tr>
              <a:tr h="3715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3.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Itália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16 513 695 195 €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12,22 %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  <a:tr h="6401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4.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Reino Unido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16 445 080 536 €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11,10 %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</a:tr>
              <a:tr h="3715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5.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Espanha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11 157 419 950 €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8,18 %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  <a:tr h="3715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MS PGothic" pitchFamily="34" charset="-128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</a:tr>
              <a:tr h="5182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14.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Portugal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1 743 306 626 €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1,31 %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</a:tbl>
          </a:graphicData>
        </a:graphic>
      </p:graphicFrame>
      <p:sp>
        <p:nvSpPr>
          <p:cNvPr id="18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0F5DC4F-04C0-48C8-9BFA-BB4B2178292A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0463" y="3092450"/>
            <a:ext cx="8953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38.8%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343775" y="3092450"/>
            <a:ext cx="166688" cy="423863"/>
          </a:xfrm>
          <a:prstGeom prst="rightBrac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97006" y="1549278"/>
            <a:ext cx="3289793" cy="792764"/>
          </a:xfrm>
          <a:prstGeom prst="rect">
            <a:avLst/>
          </a:prstGeom>
          <a:gradFill>
            <a:gsLst>
              <a:gs pos="0">
                <a:srgbClr val="679CBE"/>
              </a:gs>
              <a:gs pos="35000">
                <a:srgbClr val="9EBDD0"/>
              </a:gs>
              <a:gs pos="100000">
                <a:srgbClr val="CFE2EC"/>
              </a:gs>
            </a:gsLst>
          </a:gradFill>
          <a:ln w="76200" cmpd="sng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-7938"/>
            <a:ext cx="8229600" cy="1668463"/>
          </a:xfrm>
        </p:spPr>
        <p:txBody>
          <a:bodyPr/>
          <a:lstStyle/>
          <a:p>
            <a:pPr eaLnBrk="1" hangingPunct="1"/>
            <a:r>
              <a:rPr lang="en-US" altLang="pt-PT" smtClean="0"/>
              <a:t>ESTRATÉGIA EUROPA 2020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54180" y="1152897"/>
            <a:ext cx="5327642" cy="1585526"/>
          </a:xfrm>
          <a:prstGeom prst="rightArrow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6" name="Freeform 5"/>
          <p:cNvSpPr/>
          <p:nvPr/>
        </p:nvSpPr>
        <p:spPr>
          <a:xfrm>
            <a:off x="5930900" y="2447925"/>
            <a:ext cx="2755900" cy="4335463"/>
          </a:xfrm>
          <a:custGeom>
            <a:avLst/>
            <a:gdLst>
              <a:gd name="connsiteX0" fmla="*/ 0 w 2718260"/>
              <a:gd name="connsiteY0" fmla="*/ 0 h 4335117"/>
              <a:gd name="connsiteX1" fmla="*/ 2718260 w 2718260"/>
              <a:gd name="connsiteY1" fmla="*/ 0 h 4335117"/>
              <a:gd name="connsiteX2" fmla="*/ 2718260 w 2718260"/>
              <a:gd name="connsiteY2" fmla="*/ 4335117 h 4335117"/>
              <a:gd name="connsiteX3" fmla="*/ 0 w 2718260"/>
              <a:gd name="connsiteY3" fmla="*/ 4335117 h 4335117"/>
              <a:gd name="connsiteX4" fmla="*/ 0 w 2718260"/>
              <a:gd name="connsiteY4" fmla="*/ 0 h 433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8260" h="4335117">
                <a:moveTo>
                  <a:pt x="0" y="0"/>
                </a:moveTo>
                <a:lnTo>
                  <a:pt x="2718260" y="0"/>
                </a:lnTo>
                <a:lnTo>
                  <a:pt x="2718260" y="4335117"/>
                </a:lnTo>
                <a:lnTo>
                  <a:pt x="0" y="43351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>
            <a:lvl1pPr marL="342900" indent="-342900" defTabSz="5334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1pPr>
            <a:lvl2pPr marL="266700" indent="-266700" defTabSz="5334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2pPr>
            <a:lvl3pPr marL="1143000" indent="-228600" defTabSz="5334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3pPr>
            <a:lvl4pPr marL="1600200" indent="-228600" defTabSz="5334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4pPr>
            <a:lvl5pPr marL="2057400" indent="-228600" defTabSz="5334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spcAft>
                <a:spcPts val="400"/>
              </a:spcAft>
              <a:buFont typeface="Franklin Gothic Medium" pitchFamily="34" charset="0"/>
              <a:buAutoNum type="arabicPeriod"/>
              <a:defRPr/>
            </a:pPr>
            <a:r>
              <a:rPr lang="en-US" altLang="pt-PT" sz="1600" b="1" smtClean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Emprego</a:t>
            </a:r>
            <a:r>
              <a:rPr lang="en-US" altLang="pt-PT" sz="1600" smtClean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400"/>
              </a:spcAft>
              <a:buFont typeface="Franklin Gothic Medium" pitchFamily="34" charset="0"/>
              <a:buAutoNum type="arabicPeriod"/>
              <a:defRPr/>
            </a:pPr>
            <a:r>
              <a:rPr lang="en-US" altLang="pt-PT" sz="1600" b="1" smtClean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I&amp;D e inovação </a:t>
            </a:r>
          </a:p>
          <a:p>
            <a:pPr lvl="1" eaLnBrk="1" hangingPunct="1">
              <a:lnSpc>
                <a:spcPct val="90000"/>
              </a:lnSpc>
              <a:spcAft>
                <a:spcPts val="400"/>
              </a:spcAft>
              <a:buFont typeface="Franklin Gothic Medium" pitchFamily="34" charset="0"/>
              <a:buAutoNum type="arabicPeriod"/>
              <a:defRPr/>
            </a:pPr>
            <a:r>
              <a:rPr lang="en-US" altLang="pt-PT" sz="1600" b="1" smtClean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Alterações climáticas e energia </a:t>
            </a:r>
          </a:p>
          <a:p>
            <a:pPr lvl="1" eaLnBrk="1" hangingPunct="1">
              <a:lnSpc>
                <a:spcPct val="90000"/>
              </a:lnSpc>
              <a:spcAft>
                <a:spcPts val="400"/>
              </a:spcAft>
              <a:buFont typeface="Franklin Gothic Medium" pitchFamily="34" charset="0"/>
              <a:buAutoNum type="arabicPeriod"/>
              <a:defRPr/>
            </a:pPr>
            <a:r>
              <a:rPr lang="en-US" altLang="pt-PT" sz="1600" b="1" smtClean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Educação </a:t>
            </a:r>
          </a:p>
          <a:p>
            <a:pPr lvl="1" eaLnBrk="1" hangingPunct="1">
              <a:lnSpc>
                <a:spcPct val="90000"/>
              </a:lnSpc>
              <a:spcAft>
                <a:spcPts val="400"/>
              </a:spcAft>
              <a:buFont typeface="Franklin Gothic Medium" pitchFamily="34" charset="0"/>
              <a:buAutoNum type="arabicPeriod"/>
              <a:defRPr/>
            </a:pPr>
            <a:r>
              <a:rPr lang="en-US" altLang="pt-PT" sz="1600" b="1" smtClean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Pobreza e exclusão social </a:t>
            </a:r>
          </a:p>
        </p:txBody>
      </p:sp>
      <p:sp>
        <p:nvSpPr>
          <p:cNvPr id="7" name="Freeform 6"/>
          <p:cNvSpPr/>
          <p:nvPr/>
        </p:nvSpPr>
        <p:spPr>
          <a:xfrm>
            <a:off x="6113463" y="1549400"/>
            <a:ext cx="1862137" cy="792163"/>
          </a:xfrm>
          <a:custGeom>
            <a:avLst/>
            <a:gdLst>
              <a:gd name="connsiteX0" fmla="*/ 0 w 1463554"/>
              <a:gd name="connsiteY0" fmla="*/ 0 h 792763"/>
              <a:gd name="connsiteX1" fmla="*/ 1463554 w 1463554"/>
              <a:gd name="connsiteY1" fmla="*/ 0 h 792763"/>
              <a:gd name="connsiteX2" fmla="*/ 1463554 w 1463554"/>
              <a:gd name="connsiteY2" fmla="*/ 792763 h 792763"/>
              <a:gd name="connsiteX3" fmla="*/ 0 w 1463554"/>
              <a:gd name="connsiteY3" fmla="*/ 792763 h 792763"/>
              <a:gd name="connsiteX4" fmla="*/ 0 w 1463554"/>
              <a:gd name="connsiteY4" fmla="*/ 0 h 79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554" h="792763">
                <a:moveTo>
                  <a:pt x="0" y="0"/>
                </a:moveTo>
                <a:lnTo>
                  <a:pt x="1463554" y="0"/>
                </a:lnTo>
                <a:lnTo>
                  <a:pt x="1463554" y="792763"/>
                </a:lnTo>
                <a:lnTo>
                  <a:pt x="0" y="7927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62560" rIns="0" bIns="162560" spcCol="1270" anchor="ctr"/>
          <a:lstStyle/>
          <a:p>
            <a:pPr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latin typeface="+mj-lt"/>
              </a:rPr>
              <a:t>5 </a:t>
            </a:r>
            <a:r>
              <a:rPr lang="en-US" sz="2000" b="1" dirty="0">
                <a:latin typeface="+mj-lt"/>
              </a:rPr>
              <a:t>OBJETIVOS </a:t>
            </a:r>
            <a:r>
              <a:rPr lang="en-US" sz="2000" b="1" dirty="0">
                <a:latin typeface="+mj-lt"/>
              </a:rPr>
              <a:t>PARA 2020</a:t>
            </a:r>
          </a:p>
        </p:txBody>
      </p:sp>
      <p:sp>
        <p:nvSpPr>
          <p:cNvPr id="8" name="Freeform 7"/>
          <p:cNvSpPr/>
          <p:nvPr/>
        </p:nvSpPr>
        <p:spPr>
          <a:xfrm>
            <a:off x="4191000" y="1549400"/>
            <a:ext cx="2006600" cy="792163"/>
          </a:xfrm>
          <a:custGeom>
            <a:avLst/>
            <a:gdLst>
              <a:gd name="connsiteX0" fmla="*/ 0 w 1463554"/>
              <a:gd name="connsiteY0" fmla="*/ 0 h 792763"/>
              <a:gd name="connsiteX1" fmla="*/ 1463554 w 1463554"/>
              <a:gd name="connsiteY1" fmla="*/ 0 h 792763"/>
              <a:gd name="connsiteX2" fmla="*/ 1463554 w 1463554"/>
              <a:gd name="connsiteY2" fmla="*/ 792763 h 792763"/>
              <a:gd name="connsiteX3" fmla="*/ 0 w 1463554"/>
              <a:gd name="connsiteY3" fmla="*/ 792763 h 792763"/>
              <a:gd name="connsiteX4" fmla="*/ 0 w 1463554"/>
              <a:gd name="connsiteY4" fmla="*/ 0 h 79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554" h="792763">
                <a:moveTo>
                  <a:pt x="0" y="0"/>
                </a:moveTo>
                <a:lnTo>
                  <a:pt x="1463554" y="0"/>
                </a:lnTo>
                <a:lnTo>
                  <a:pt x="1463554" y="792763"/>
                </a:lnTo>
                <a:lnTo>
                  <a:pt x="0" y="7927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62560" rIns="0" bIns="162560" spcCol="1270" anchor="ctr"/>
          <a:lstStyle/>
          <a:p>
            <a:pPr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dirty="0">
                <a:latin typeface="+mj-lt"/>
              </a:rPr>
              <a:t>INICIATIVAS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DOS MEMBROS</a:t>
            </a:r>
          </a:p>
        </p:txBody>
      </p:sp>
      <p:sp>
        <p:nvSpPr>
          <p:cNvPr id="10" name="Freeform 9"/>
          <p:cNvSpPr/>
          <p:nvPr/>
        </p:nvSpPr>
        <p:spPr>
          <a:xfrm>
            <a:off x="2382838" y="2454275"/>
            <a:ext cx="2127250" cy="4335463"/>
          </a:xfrm>
          <a:custGeom>
            <a:avLst/>
            <a:gdLst>
              <a:gd name="connsiteX0" fmla="*/ 0 w 2929817"/>
              <a:gd name="connsiteY0" fmla="*/ 0 h 4335117"/>
              <a:gd name="connsiteX1" fmla="*/ 2929817 w 2929817"/>
              <a:gd name="connsiteY1" fmla="*/ 0 h 4335117"/>
              <a:gd name="connsiteX2" fmla="*/ 2929817 w 2929817"/>
              <a:gd name="connsiteY2" fmla="*/ 4335117 h 4335117"/>
              <a:gd name="connsiteX3" fmla="*/ 0 w 2929817"/>
              <a:gd name="connsiteY3" fmla="*/ 4335117 h 4335117"/>
              <a:gd name="connsiteX4" fmla="*/ 0 w 2929817"/>
              <a:gd name="connsiteY4" fmla="*/ 0 h 433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9817" h="4335117">
                <a:moveTo>
                  <a:pt x="0" y="0"/>
                </a:moveTo>
                <a:lnTo>
                  <a:pt x="2929817" y="0"/>
                </a:lnTo>
                <a:lnTo>
                  <a:pt x="2929817" y="4335117"/>
                </a:lnTo>
                <a:lnTo>
                  <a:pt x="0" y="43351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>
            <a:lvl1pPr marL="342900" indent="-342900" defTabSz="5334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1pPr>
            <a:lvl2pPr marL="266700" indent="-266700" defTabSz="5334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2pPr>
            <a:lvl3pPr marL="1143000" indent="-228600" defTabSz="5334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3pPr>
            <a:lvl4pPr marL="1600200" indent="-228600" defTabSz="5334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4pPr>
            <a:lvl5pPr marL="2057400" indent="-228600" defTabSz="5334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spcAft>
                <a:spcPts val="400"/>
              </a:spcAft>
              <a:buFont typeface="Franklin Gothic Medium" pitchFamily="34" charset="0"/>
              <a:buAutoNum type="arabicPeriod"/>
              <a:defRPr/>
            </a:pPr>
            <a:r>
              <a:rPr lang="en-US" altLang="pt-PT" sz="1600" b="1" smtClean="0">
                <a:solidFill>
                  <a:srgbClr val="000000"/>
                </a:solidFill>
              </a:rPr>
              <a:t>Agenda Digital para a Europa   </a:t>
            </a:r>
          </a:p>
          <a:p>
            <a:pPr lvl="1" eaLnBrk="1" hangingPunct="1">
              <a:lnSpc>
                <a:spcPct val="90000"/>
              </a:lnSpc>
              <a:spcAft>
                <a:spcPts val="400"/>
              </a:spcAft>
              <a:buFont typeface="Franklin Gothic Medium" pitchFamily="34" charset="0"/>
              <a:buAutoNum type="arabicPeriod"/>
              <a:defRPr/>
            </a:pPr>
            <a:r>
              <a:rPr lang="en-US" altLang="pt-PT" sz="1600" b="1" smtClean="0">
                <a:solidFill>
                  <a:srgbClr val="000000"/>
                </a:solidFill>
              </a:rPr>
              <a:t>União da Inovação   </a:t>
            </a:r>
          </a:p>
          <a:p>
            <a:pPr lvl="1" eaLnBrk="1" hangingPunct="1">
              <a:lnSpc>
                <a:spcPct val="90000"/>
              </a:lnSpc>
              <a:spcAft>
                <a:spcPts val="400"/>
              </a:spcAft>
              <a:buFont typeface="Franklin Gothic Medium" pitchFamily="34" charset="0"/>
              <a:buAutoNum type="arabicPeriod"/>
              <a:defRPr/>
            </a:pPr>
            <a:r>
              <a:rPr lang="en-US" altLang="pt-PT" sz="1600" b="1" smtClean="0">
                <a:solidFill>
                  <a:srgbClr val="000000"/>
                </a:solidFill>
              </a:rPr>
              <a:t>Juventude em movimento     </a:t>
            </a:r>
          </a:p>
          <a:p>
            <a:pPr lvl="1" eaLnBrk="1" hangingPunct="1">
              <a:lnSpc>
                <a:spcPct val="90000"/>
              </a:lnSpc>
              <a:spcAft>
                <a:spcPts val="400"/>
              </a:spcAft>
              <a:buFont typeface="Franklin Gothic Medium" pitchFamily="34" charset="0"/>
              <a:buAutoNum type="arabicPeriod"/>
              <a:defRPr/>
            </a:pPr>
            <a:r>
              <a:rPr lang="en-US" altLang="pt-PT" sz="1600" b="1" smtClean="0">
                <a:solidFill>
                  <a:srgbClr val="000000"/>
                </a:solidFill>
              </a:rPr>
              <a:t>Uma Europa eficiente em termos de recursos   </a:t>
            </a:r>
          </a:p>
          <a:p>
            <a:pPr lvl="1" eaLnBrk="1" hangingPunct="1">
              <a:lnSpc>
                <a:spcPct val="90000"/>
              </a:lnSpc>
              <a:spcAft>
                <a:spcPts val="400"/>
              </a:spcAft>
              <a:buFont typeface="Franklin Gothic Medium" pitchFamily="34" charset="0"/>
              <a:buAutoNum type="arabicPeriod"/>
              <a:defRPr/>
            </a:pPr>
            <a:r>
              <a:rPr lang="en-US" altLang="pt-PT" sz="1600" b="1" smtClean="0">
                <a:solidFill>
                  <a:srgbClr val="000000"/>
                </a:solidFill>
              </a:rPr>
              <a:t>Uma política industrial para a era da globalização       </a:t>
            </a:r>
          </a:p>
          <a:p>
            <a:pPr lvl="1" eaLnBrk="1" hangingPunct="1">
              <a:lnSpc>
                <a:spcPct val="90000"/>
              </a:lnSpc>
              <a:spcAft>
                <a:spcPts val="400"/>
              </a:spcAft>
              <a:buFont typeface="Franklin Gothic Medium" pitchFamily="34" charset="0"/>
              <a:buAutoNum type="arabicPeriod"/>
              <a:defRPr/>
            </a:pPr>
            <a:r>
              <a:rPr lang="en-US" altLang="pt-PT" sz="1600" b="1" smtClean="0">
                <a:solidFill>
                  <a:srgbClr val="000000"/>
                </a:solidFill>
              </a:rPr>
              <a:t>Agenda para Novas Competências e Empregos </a:t>
            </a:r>
          </a:p>
          <a:p>
            <a:pPr lvl="1" eaLnBrk="1" hangingPunct="1">
              <a:lnSpc>
                <a:spcPct val="90000"/>
              </a:lnSpc>
              <a:spcAft>
                <a:spcPts val="400"/>
              </a:spcAft>
              <a:buFont typeface="Franklin Gothic Medium" pitchFamily="34" charset="0"/>
              <a:buAutoNum type="arabicPeriod"/>
              <a:defRPr/>
            </a:pPr>
            <a:r>
              <a:rPr lang="en-US" altLang="pt-PT" sz="1600" b="1" smtClean="0">
                <a:solidFill>
                  <a:srgbClr val="000000"/>
                </a:solidFill>
              </a:rPr>
              <a:t>Plataforma europeia contra a pobreza </a:t>
            </a:r>
          </a:p>
        </p:txBody>
      </p:sp>
      <p:sp>
        <p:nvSpPr>
          <p:cNvPr id="11" name="Freeform 10"/>
          <p:cNvSpPr/>
          <p:nvPr/>
        </p:nvSpPr>
        <p:spPr>
          <a:xfrm>
            <a:off x="2405063" y="1549400"/>
            <a:ext cx="2006600" cy="792163"/>
          </a:xfrm>
          <a:custGeom>
            <a:avLst/>
            <a:gdLst>
              <a:gd name="connsiteX0" fmla="*/ 0 w 1463554"/>
              <a:gd name="connsiteY0" fmla="*/ 0 h 792763"/>
              <a:gd name="connsiteX1" fmla="*/ 1463554 w 1463554"/>
              <a:gd name="connsiteY1" fmla="*/ 0 h 792763"/>
              <a:gd name="connsiteX2" fmla="*/ 1463554 w 1463554"/>
              <a:gd name="connsiteY2" fmla="*/ 792763 h 792763"/>
              <a:gd name="connsiteX3" fmla="*/ 0 w 1463554"/>
              <a:gd name="connsiteY3" fmla="*/ 792763 h 792763"/>
              <a:gd name="connsiteX4" fmla="*/ 0 w 1463554"/>
              <a:gd name="connsiteY4" fmla="*/ 0 h 79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554" h="792763">
                <a:moveTo>
                  <a:pt x="0" y="0"/>
                </a:moveTo>
                <a:lnTo>
                  <a:pt x="1463554" y="0"/>
                </a:lnTo>
                <a:lnTo>
                  <a:pt x="1463554" y="792763"/>
                </a:lnTo>
                <a:lnTo>
                  <a:pt x="0" y="7927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62560" rIns="0" bIns="162560" anchor="ctr"/>
          <a:lstStyle>
            <a:lvl1pPr defTabSz="7112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1pPr>
            <a:lvl2pPr marL="742950" indent="-285750" defTabSz="7112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2pPr>
            <a:lvl3pPr marL="1143000" indent="-228600" defTabSz="7112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3pPr>
            <a:lvl4pPr marL="1600200" indent="-228600" defTabSz="7112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4pPr>
            <a:lvl5pPr marL="2057400" indent="-228600" defTabSz="7112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pt-PT" sz="1800" smtClean="0">
                <a:solidFill>
                  <a:srgbClr val="000000"/>
                </a:solidFill>
                <a:latin typeface="Franklin Gothic Medium" pitchFamily="34" charset="0"/>
              </a:rPr>
              <a:t>7 INICIATIVAS EMBLEMÁTICAS</a:t>
            </a:r>
          </a:p>
        </p:txBody>
      </p:sp>
      <p:sp>
        <p:nvSpPr>
          <p:cNvPr id="12" name="Freeform 11"/>
          <p:cNvSpPr/>
          <p:nvPr/>
        </p:nvSpPr>
        <p:spPr>
          <a:xfrm>
            <a:off x="849313" y="2454275"/>
            <a:ext cx="1463675" cy="4335463"/>
          </a:xfrm>
          <a:custGeom>
            <a:avLst/>
            <a:gdLst>
              <a:gd name="connsiteX0" fmla="*/ 0 w 1463554"/>
              <a:gd name="connsiteY0" fmla="*/ 0 h 4335117"/>
              <a:gd name="connsiteX1" fmla="*/ 1463554 w 1463554"/>
              <a:gd name="connsiteY1" fmla="*/ 0 h 4335117"/>
              <a:gd name="connsiteX2" fmla="*/ 1463554 w 1463554"/>
              <a:gd name="connsiteY2" fmla="*/ 4335117 h 4335117"/>
              <a:gd name="connsiteX3" fmla="*/ 0 w 1463554"/>
              <a:gd name="connsiteY3" fmla="*/ 4335117 h 4335117"/>
              <a:gd name="connsiteX4" fmla="*/ 0 w 1463554"/>
              <a:gd name="connsiteY4" fmla="*/ 0 h 433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554" h="4335117">
                <a:moveTo>
                  <a:pt x="0" y="0"/>
                </a:moveTo>
                <a:lnTo>
                  <a:pt x="1463554" y="0"/>
                </a:lnTo>
                <a:lnTo>
                  <a:pt x="1463554" y="4335117"/>
                </a:lnTo>
                <a:lnTo>
                  <a:pt x="0" y="43351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/>
          <a:lstStyle/>
          <a:p>
            <a:pPr marL="266700" lvl="1" indent="-266700" defTabSz="533400" fontAlgn="auto">
              <a:lnSpc>
                <a:spcPct val="90000"/>
              </a:lnSpc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sz="1600" b="1" dirty="0"/>
              <a:t>Crescimento Sustentavel</a:t>
            </a:r>
          </a:p>
          <a:p>
            <a:pPr marL="266700" lvl="1" indent="-266700" defTabSz="533400" fontAlgn="auto">
              <a:lnSpc>
                <a:spcPct val="90000"/>
              </a:lnSpc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sz="1600" b="1" dirty="0"/>
              <a:t>Crescimento Inteligente</a:t>
            </a:r>
          </a:p>
          <a:p>
            <a:pPr marL="266700" lvl="1" indent="-266700" defTabSz="533400" fontAlgn="auto">
              <a:lnSpc>
                <a:spcPct val="90000"/>
              </a:lnSpc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sz="1600" b="1" dirty="0"/>
              <a:t>Crescimento Inclusivo</a:t>
            </a:r>
          </a:p>
        </p:txBody>
      </p:sp>
      <p:sp>
        <p:nvSpPr>
          <p:cNvPr id="13" name="Freeform 12"/>
          <p:cNvSpPr/>
          <p:nvPr/>
        </p:nvSpPr>
        <p:spPr>
          <a:xfrm>
            <a:off x="808038" y="1549400"/>
            <a:ext cx="2006600" cy="792163"/>
          </a:xfrm>
          <a:custGeom>
            <a:avLst/>
            <a:gdLst>
              <a:gd name="connsiteX0" fmla="*/ 0 w 1463554"/>
              <a:gd name="connsiteY0" fmla="*/ 0 h 792763"/>
              <a:gd name="connsiteX1" fmla="*/ 1463554 w 1463554"/>
              <a:gd name="connsiteY1" fmla="*/ 0 h 792763"/>
              <a:gd name="connsiteX2" fmla="*/ 1463554 w 1463554"/>
              <a:gd name="connsiteY2" fmla="*/ 792763 h 792763"/>
              <a:gd name="connsiteX3" fmla="*/ 0 w 1463554"/>
              <a:gd name="connsiteY3" fmla="*/ 792763 h 792763"/>
              <a:gd name="connsiteX4" fmla="*/ 0 w 1463554"/>
              <a:gd name="connsiteY4" fmla="*/ 0 h 79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554" h="792763">
                <a:moveTo>
                  <a:pt x="0" y="0"/>
                </a:moveTo>
                <a:lnTo>
                  <a:pt x="1463554" y="0"/>
                </a:lnTo>
                <a:lnTo>
                  <a:pt x="1463554" y="792763"/>
                </a:lnTo>
                <a:lnTo>
                  <a:pt x="0" y="7927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62560" rIns="0" bIns="162560" spcCol="1270" anchor="ctr"/>
          <a:lstStyle/>
          <a:p>
            <a:pPr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dirty="0">
                <a:latin typeface="+mj-lt"/>
              </a:rPr>
              <a:t>3 </a:t>
            </a:r>
            <a:r>
              <a:rPr lang="en-US" sz="1800" dirty="0">
                <a:latin typeface="+mj-lt"/>
              </a:rPr>
              <a:t>OBJETIVOS</a:t>
            </a:r>
            <a:endParaRPr lang="en-US" sz="1800" dirty="0">
              <a:latin typeface="+mj-lt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989388" y="1549400"/>
            <a:ext cx="268287" cy="792163"/>
          </a:xfrm>
          <a:custGeom>
            <a:avLst/>
            <a:gdLst>
              <a:gd name="connsiteX0" fmla="*/ 0 w 1463554"/>
              <a:gd name="connsiteY0" fmla="*/ 0 h 792763"/>
              <a:gd name="connsiteX1" fmla="*/ 1463554 w 1463554"/>
              <a:gd name="connsiteY1" fmla="*/ 0 h 792763"/>
              <a:gd name="connsiteX2" fmla="*/ 1463554 w 1463554"/>
              <a:gd name="connsiteY2" fmla="*/ 792763 h 792763"/>
              <a:gd name="connsiteX3" fmla="*/ 0 w 1463554"/>
              <a:gd name="connsiteY3" fmla="*/ 792763 h 792763"/>
              <a:gd name="connsiteX4" fmla="*/ 0 w 1463554"/>
              <a:gd name="connsiteY4" fmla="*/ 0 h 79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554" h="792763">
                <a:moveTo>
                  <a:pt x="0" y="0"/>
                </a:moveTo>
                <a:lnTo>
                  <a:pt x="1463554" y="0"/>
                </a:lnTo>
                <a:lnTo>
                  <a:pt x="1463554" y="792763"/>
                </a:lnTo>
                <a:lnTo>
                  <a:pt x="0" y="7927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62560" rIns="0" bIns="162560" spcCol="1270" anchor="ctr"/>
          <a:lstStyle/>
          <a:p>
            <a:pPr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dirty="0">
                <a:latin typeface="+mj-lt"/>
              </a:rPr>
              <a:t>+</a:t>
            </a:r>
          </a:p>
        </p:txBody>
      </p:sp>
      <p:sp>
        <p:nvSpPr>
          <p:cNvPr id="1947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7AC7066-1472-4948-B8BD-0516361145A2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22250"/>
            <a:ext cx="8229600" cy="1668463"/>
          </a:xfrm>
        </p:spPr>
        <p:txBody>
          <a:bodyPr/>
          <a:lstStyle/>
          <a:p>
            <a:pPr eaLnBrk="1" hangingPunct="1"/>
            <a:r>
              <a:rPr lang="en-US" altLang="pt-PT" smtClean="0"/>
              <a:t>METAS 2020 – UE E PORTUGAL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739775" y="1517650"/>
          <a:ext cx="7802563" cy="4670425"/>
        </p:xfrm>
        <a:graphic>
          <a:graphicData uri="http://schemas.openxmlformats.org/drawingml/2006/table">
            <a:tbl>
              <a:tblPr/>
              <a:tblGrid>
                <a:gridCol w="5208588"/>
                <a:gridCol w="1260475"/>
                <a:gridCol w="1333500"/>
              </a:tblGrid>
              <a:tr h="3715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  <a:ea typeface="MS PGothic" pitchFamily="34" charset="-128"/>
                        </a:rPr>
                        <a:t>META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  <a:ea typeface="MS PGothic" pitchFamily="34" charset="-128"/>
                        </a:rPr>
                        <a:t>UE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  <a:ea typeface="MS PGothic" pitchFamily="34" charset="-128"/>
                        </a:rPr>
                        <a:t>PORTUGAL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017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Emprego</a:t>
                      </a:r>
                    </a:p>
                    <a:p>
                      <a:pPr marL="742950" marR="0" lvl="1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Aumentar taxa de emprego (20-64 anos)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75%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75%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  <a:tr h="6401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2. I&amp;D e inovação </a:t>
                      </a:r>
                    </a:p>
                    <a:p>
                      <a:pPr marL="742950" marR="0" lvl="1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Investimento do PIB  em I&amp;D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3%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2,7 - 3,3%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</a:tr>
              <a:tr h="11891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3. </a:t>
                      </a:r>
                      <a:r>
                        <a:rPr kumimoji="0" lang="en-US" altLang="pt-P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Alterações</a:t>
                      </a:r>
                      <a:r>
                        <a:rPr kumimoji="0" lang="en-US" alt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pt-P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climáticas</a:t>
                      </a:r>
                      <a:r>
                        <a:rPr kumimoji="0" lang="en-US" alt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e </a:t>
                      </a:r>
                      <a:r>
                        <a:rPr kumimoji="0" lang="en-US" altLang="pt-P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energia</a:t>
                      </a:r>
                      <a:r>
                        <a:rPr kumimoji="0" lang="en-US" alt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742950" marR="0" lvl="1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Reduzir</a:t>
                      </a:r>
                      <a:r>
                        <a:rPr kumimoji="0" lang="en-US" alt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das </a:t>
                      </a:r>
                      <a:r>
                        <a:rPr kumimoji="0" lang="en-US" alt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emissões</a:t>
                      </a:r>
                      <a:r>
                        <a:rPr kumimoji="0" lang="en-US" alt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de gases </a:t>
                      </a:r>
                      <a:r>
                        <a:rPr kumimoji="0" lang="en-US" alt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estufa</a:t>
                      </a:r>
                      <a:endParaRPr kumimoji="0" lang="en-US" alt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MS PGothic" pitchFamily="34" charset="-128"/>
                      </a:endParaRPr>
                    </a:p>
                    <a:p>
                      <a:pPr marL="742950" marR="0" lvl="1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Energia</a:t>
                      </a:r>
                      <a:r>
                        <a:rPr kumimoji="0" lang="en-US" alt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renovável</a:t>
                      </a:r>
                      <a:r>
                        <a:rPr kumimoji="0" lang="en-US" alt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742950" marR="0" lvl="1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Aumentar</a:t>
                      </a:r>
                      <a:r>
                        <a:rPr kumimoji="0" lang="en-US" alt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eficiência</a:t>
                      </a:r>
                      <a:r>
                        <a:rPr kumimoji="0" lang="en-US" alt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energética</a:t>
                      </a:r>
                      <a:r>
                        <a:rPr kumimoji="0" lang="en-US" alt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20%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20%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20%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1%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31%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20%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  <a:tr h="11891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4. </a:t>
                      </a:r>
                      <a:r>
                        <a:rPr kumimoji="0" lang="en-US" altLang="pt-P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Educação</a:t>
                      </a:r>
                      <a:r>
                        <a:rPr kumimoji="0" lang="en-US" alt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742950" marR="0" lvl="1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Reduzir</a:t>
                      </a:r>
                      <a:r>
                        <a:rPr kumimoji="0" lang="en-US" alt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taxa de </a:t>
                      </a:r>
                      <a:r>
                        <a:rPr kumimoji="0" lang="en-US" alt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abandono</a:t>
                      </a:r>
                      <a:r>
                        <a:rPr kumimoji="0" lang="en-US" alt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escolar</a:t>
                      </a:r>
                    </a:p>
                    <a:p>
                      <a:pPr marL="742950" marR="0" lvl="1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Novas</a:t>
                      </a:r>
                      <a:r>
                        <a:rPr kumimoji="0" lang="en-US" alt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gerações</a:t>
                      </a:r>
                      <a:r>
                        <a:rPr kumimoji="0" lang="en-US" alt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com diploma de </a:t>
                      </a:r>
                      <a:r>
                        <a:rPr kumimoji="0" lang="en-US" alt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ensino</a:t>
                      </a:r>
                      <a:r>
                        <a:rPr kumimoji="0" lang="en-US" alt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superior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10%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40%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10%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40%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</a:tr>
              <a:tr h="6401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5. </a:t>
                      </a:r>
                      <a:r>
                        <a:rPr kumimoji="0" lang="en-US" altLang="pt-P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Pobreza</a:t>
                      </a:r>
                      <a:r>
                        <a:rPr kumimoji="0" lang="en-US" alt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e </a:t>
                      </a:r>
                      <a:r>
                        <a:rPr kumimoji="0" lang="en-US" altLang="pt-P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exclusão</a:t>
                      </a:r>
                      <a:r>
                        <a:rPr kumimoji="0" lang="en-US" alt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social </a:t>
                      </a:r>
                    </a:p>
                    <a:p>
                      <a:pPr marL="742950" marR="0" lvl="1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Pessoas</a:t>
                      </a:r>
                      <a:r>
                        <a:rPr kumimoji="0" lang="en-US" alt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sujeitas</a:t>
                      </a:r>
                      <a:r>
                        <a:rPr kumimoji="0" lang="en-US" alt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fora de </a:t>
                      </a:r>
                      <a:r>
                        <a:rPr kumimoji="0" lang="en-US" alt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risco</a:t>
                      </a:r>
                      <a:r>
                        <a:rPr kumimoji="0" lang="en-US" alt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 de </a:t>
                      </a:r>
                      <a:r>
                        <a:rPr kumimoji="0" lang="en-US" alt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pobreza</a:t>
                      </a:r>
                      <a:endParaRPr kumimoji="0" lang="en-US" alt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20 </a:t>
                      </a:r>
                      <a:r>
                        <a:rPr kumimoji="0" lang="en-US" alt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milhões</a:t>
                      </a:r>
                      <a:endParaRPr kumimoji="0" lang="en-US" alt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MS PGothic" pitchFamily="34" charset="-128"/>
                        </a:rPr>
                        <a:t>200 000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</a:tbl>
          </a:graphicData>
        </a:graphic>
      </p:graphicFrame>
      <p:sp>
        <p:nvSpPr>
          <p:cNvPr id="2051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14B0C9F-66E7-40DB-9112-155542B274B4}" type="slidenum">
              <a:rPr lang="en-US" altLang="pt-PT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2696C6-1754-4D72-88D3-BD6DB6FE46D7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sharepoint/v3/field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1449</Words>
  <Application>Microsoft Office PowerPoint</Application>
  <PresentationFormat>Apresentação no Ecrã (4:3)</PresentationFormat>
  <Paragraphs>422</Paragraphs>
  <Slides>24</Slides>
  <Notes>24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32" baseType="lpstr">
      <vt:lpstr>Franklin Gothic Book</vt:lpstr>
      <vt:lpstr>MS PGothic</vt:lpstr>
      <vt:lpstr>Arial</vt:lpstr>
      <vt:lpstr>Franklin Gothic Medium</vt:lpstr>
      <vt:lpstr>Calibri</vt:lpstr>
      <vt:lpstr>Rockwell</vt:lpstr>
      <vt:lpstr>Verdana</vt:lpstr>
      <vt:lpstr>Office Theme</vt:lpstr>
      <vt:lpstr>ORÇAMENTO DA UE        E PERSPETIVAS FINANCEIRAS</vt:lpstr>
      <vt:lpstr>ATUAL MODELO DE FINANCIAMENTO</vt:lpstr>
      <vt:lpstr>ARQUITETURA FINANCEIRA APÓS O TRATADO DE LISBOA</vt:lpstr>
      <vt:lpstr>ARQUITETURA FINANCEIRA APÓS O TRATADO DE LISBOA</vt:lpstr>
      <vt:lpstr>ARQUITETURA FINANCEIRA APÓS O TRATADO DE LISBOA</vt:lpstr>
      <vt:lpstr>MODELO DE FINANCIAMENTO DO ORÇAMENTO DA UE</vt:lpstr>
      <vt:lpstr>MODELO DE FINANCIAMENTO DO ORÇAMENTO DA UE</vt:lpstr>
      <vt:lpstr>ESTRATÉGIA EUROPA 2020</vt:lpstr>
      <vt:lpstr>METAS 2020 – UE E PORTUGAL</vt:lpstr>
      <vt:lpstr>QFP 2014 – 2020</vt:lpstr>
      <vt:lpstr>QFP E ALTERAÇÕES CLIMÁTICAS</vt:lpstr>
      <vt:lpstr>QFP 2014 – 2020</vt:lpstr>
      <vt:lpstr>POLÍTICA DE COESÃO</vt:lpstr>
      <vt:lpstr>SIMULAÇÃO DE ELEGIBILIDADE  (PIB/cabeça (PPC), índice UE27=100)</vt:lpstr>
      <vt:lpstr>POLÍTICA DE COESÃO PORTUGAL</vt:lpstr>
      <vt:lpstr>PIB PER CAPITA POR NUTS II</vt:lpstr>
      <vt:lpstr>TAXA MÁXIMA DE COFINANCIAMENTO</vt:lpstr>
      <vt:lpstr>Apresentação do PowerPoint</vt:lpstr>
      <vt:lpstr>DESENVOLVIMENTO RURAL (FEADER)</vt:lpstr>
      <vt:lpstr>TAXA DE COFINANCIAMENTO</vt:lpstr>
      <vt:lpstr>QUADRO ESTRATÉGICO COMUM PORTUGAL</vt:lpstr>
      <vt:lpstr>MATRIZ DE ESTRUTURAÇÃO TEMÁTICA</vt:lpstr>
      <vt:lpstr>FUNDOS E PROGRAMAS</vt:lpstr>
      <vt:lpstr>ORÇAMENTO DA UE        E PERSPETIVAS FINANCEIRAS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//CodeWrite</cp:lastModifiedBy>
  <cp:revision>96</cp:revision>
  <cp:lastPrinted>2015-04-10T17:13:20Z</cp:lastPrinted>
  <dcterms:created xsi:type="dcterms:W3CDTF">2010-04-12T23:12:02Z</dcterms:created>
  <dcterms:modified xsi:type="dcterms:W3CDTF">2015-04-20T21:40:41Z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