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9.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60"/>
  </p:notesMasterIdLst>
  <p:sldIdLst>
    <p:sldId id="256" r:id="rId2"/>
    <p:sldId id="317" r:id="rId3"/>
    <p:sldId id="260" r:id="rId4"/>
    <p:sldId id="261" r:id="rId5"/>
    <p:sldId id="318" r:id="rId6"/>
    <p:sldId id="262" r:id="rId7"/>
    <p:sldId id="263" r:id="rId8"/>
    <p:sldId id="265" r:id="rId9"/>
    <p:sldId id="266" r:id="rId10"/>
    <p:sldId id="267" r:id="rId11"/>
    <p:sldId id="268" r:id="rId12"/>
    <p:sldId id="269" r:id="rId13"/>
    <p:sldId id="270" r:id="rId14"/>
    <p:sldId id="264" r:id="rId15"/>
    <p:sldId id="272" r:id="rId16"/>
    <p:sldId id="273" r:id="rId17"/>
    <p:sldId id="274" r:id="rId18"/>
    <p:sldId id="275" r:id="rId19"/>
    <p:sldId id="334" r:id="rId20"/>
    <p:sldId id="271" r:id="rId21"/>
    <p:sldId id="276" r:id="rId22"/>
    <p:sldId id="277" r:id="rId23"/>
    <p:sldId id="278" r:id="rId24"/>
    <p:sldId id="279" r:id="rId25"/>
    <p:sldId id="280" r:id="rId26"/>
    <p:sldId id="281" r:id="rId27"/>
    <p:sldId id="282" r:id="rId28"/>
    <p:sldId id="320" r:id="rId29"/>
    <p:sldId id="321" r:id="rId30"/>
    <p:sldId id="322" r:id="rId31"/>
    <p:sldId id="323" r:id="rId32"/>
    <p:sldId id="324" r:id="rId33"/>
    <p:sldId id="325" r:id="rId34"/>
    <p:sldId id="331" r:id="rId35"/>
    <p:sldId id="332" r:id="rId36"/>
    <p:sldId id="304" r:id="rId37"/>
    <p:sldId id="326" r:id="rId38"/>
    <p:sldId id="296" r:id="rId39"/>
    <p:sldId id="297" r:id="rId40"/>
    <p:sldId id="298" r:id="rId41"/>
    <p:sldId id="302" r:id="rId42"/>
    <p:sldId id="328" r:id="rId43"/>
    <p:sldId id="329" r:id="rId44"/>
    <p:sldId id="330" r:id="rId45"/>
    <p:sldId id="333" r:id="rId46"/>
    <p:sldId id="327" r:id="rId47"/>
    <p:sldId id="299" r:id="rId48"/>
    <p:sldId id="300" r:id="rId49"/>
    <p:sldId id="306" r:id="rId50"/>
    <p:sldId id="314" r:id="rId51"/>
    <p:sldId id="312" r:id="rId52"/>
    <p:sldId id="313" r:id="rId53"/>
    <p:sldId id="307" r:id="rId54"/>
    <p:sldId id="308" r:id="rId55"/>
    <p:sldId id="315" r:id="rId56"/>
    <p:sldId id="309" r:id="rId57"/>
    <p:sldId id="310" r:id="rId58"/>
    <p:sldId id="316" r:id="rId59"/>
  </p:sldIdLst>
  <p:sldSz cx="9144000" cy="6858000" type="screen4x3"/>
  <p:notesSz cx="6881813" cy="10015538"/>
  <p:defaultText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750" autoAdjust="0"/>
  </p:normalViewPr>
  <p:slideViewPr>
    <p:cSldViewPr>
      <p:cViewPr>
        <p:scale>
          <a:sx n="75" d="100"/>
          <a:sy n="75" d="100"/>
        </p:scale>
        <p:origin x="-101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Cabeçalho 1"/>
          <p:cNvSpPr>
            <a:spLocks noGrp="1"/>
          </p:cNvSpPr>
          <p:nvPr>
            <p:ph type="hdr" sz="quarter"/>
          </p:nvPr>
        </p:nvSpPr>
        <p:spPr>
          <a:xfrm>
            <a:off x="1" y="1"/>
            <a:ext cx="2982119" cy="500777"/>
          </a:xfrm>
          <a:prstGeom prst="rect">
            <a:avLst/>
          </a:prstGeom>
        </p:spPr>
        <p:txBody>
          <a:bodyPr vert="horz" lIns="96542" tIns="48271" rIns="96542" bIns="48271" rtlCol="0"/>
          <a:lstStyle>
            <a:lvl1pPr algn="l">
              <a:defRPr sz="1300"/>
            </a:lvl1pPr>
          </a:lstStyle>
          <a:p>
            <a:endParaRPr lang="pt-PT"/>
          </a:p>
        </p:txBody>
      </p:sp>
      <p:sp>
        <p:nvSpPr>
          <p:cNvPr id="3" name="Marcador de Posição da Data 2"/>
          <p:cNvSpPr>
            <a:spLocks noGrp="1"/>
          </p:cNvSpPr>
          <p:nvPr>
            <p:ph type="dt" idx="1"/>
          </p:nvPr>
        </p:nvSpPr>
        <p:spPr>
          <a:xfrm>
            <a:off x="3898103" y="1"/>
            <a:ext cx="2982119" cy="500777"/>
          </a:xfrm>
          <a:prstGeom prst="rect">
            <a:avLst/>
          </a:prstGeom>
        </p:spPr>
        <p:txBody>
          <a:bodyPr vert="horz" lIns="96542" tIns="48271" rIns="96542" bIns="48271" rtlCol="0"/>
          <a:lstStyle>
            <a:lvl1pPr algn="r">
              <a:defRPr sz="1300"/>
            </a:lvl1pPr>
          </a:lstStyle>
          <a:p>
            <a:fld id="{B6D67164-BD9F-4BD7-9C0E-19CC374DB7D5}" type="datetimeFigureOut">
              <a:rPr lang="pt-PT" smtClean="0"/>
              <a:pPr/>
              <a:t>07-06-2012</a:t>
            </a:fld>
            <a:endParaRPr lang="pt-PT"/>
          </a:p>
        </p:txBody>
      </p:sp>
      <p:sp>
        <p:nvSpPr>
          <p:cNvPr id="4" name="Marcador de Posição da Imagem do Diapositivo 3"/>
          <p:cNvSpPr>
            <a:spLocks noGrp="1" noRot="1" noChangeAspect="1"/>
          </p:cNvSpPr>
          <p:nvPr>
            <p:ph type="sldImg" idx="2"/>
          </p:nvPr>
        </p:nvSpPr>
        <p:spPr>
          <a:xfrm>
            <a:off x="938213" y="750888"/>
            <a:ext cx="5006975" cy="3756025"/>
          </a:xfrm>
          <a:prstGeom prst="rect">
            <a:avLst/>
          </a:prstGeom>
          <a:noFill/>
          <a:ln w="12700">
            <a:solidFill>
              <a:prstClr val="black"/>
            </a:solidFill>
          </a:ln>
        </p:spPr>
        <p:txBody>
          <a:bodyPr vert="horz" lIns="96542" tIns="48271" rIns="96542" bIns="48271" rtlCol="0" anchor="ctr"/>
          <a:lstStyle/>
          <a:p>
            <a:endParaRPr lang="pt-PT"/>
          </a:p>
        </p:txBody>
      </p:sp>
      <p:sp>
        <p:nvSpPr>
          <p:cNvPr id="5" name="Marcador de Posição de Notas 4"/>
          <p:cNvSpPr>
            <a:spLocks noGrp="1"/>
          </p:cNvSpPr>
          <p:nvPr>
            <p:ph type="body" sz="quarter" idx="3"/>
          </p:nvPr>
        </p:nvSpPr>
        <p:spPr>
          <a:xfrm>
            <a:off x="688182" y="4757382"/>
            <a:ext cx="5505450" cy="4506992"/>
          </a:xfrm>
          <a:prstGeom prst="rect">
            <a:avLst/>
          </a:prstGeom>
        </p:spPr>
        <p:txBody>
          <a:bodyPr vert="horz" lIns="96542" tIns="48271" rIns="96542" bIns="48271" rtlCol="0">
            <a:normAutofit/>
          </a:body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6" name="Marcador de Posição do Rodapé 5"/>
          <p:cNvSpPr>
            <a:spLocks noGrp="1"/>
          </p:cNvSpPr>
          <p:nvPr>
            <p:ph type="ftr" sz="quarter" idx="4"/>
          </p:nvPr>
        </p:nvSpPr>
        <p:spPr>
          <a:xfrm>
            <a:off x="1" y="9513024"/>
            <a:ext cx="2982119" cy="500777"/>
          </a:xfrm>
          <a:prstGeom prst="rect">
            <a:avLst/>
          </a:prstGeom>
        </p:spPr>
        <p:txBody>
          <a:bodyPr vert="horz" lIns="96542" tIns="48271" rIns="96542" bIns="48271" rtlCol="0" anchor="b"/>
          <a:lstStyle>
            <a:lvl1pPr algn="l">
              <a:defRPr sz="1300"/>
            </a:lvl1pPr>
          </a:lstStyle>
          <a:p>
            <a:endParaRPr lang="pt-PT"/>
          </a:p>
        </p:txBody>
      </p:sp>
      <p:sp>
        <p:nvSpPr>
          <p:cNvPr id="7" name="Marcador de Posição do Número do Diapositivo 6"/>
          <p:cNvSpPr>
            <a:spLocks noGrp="1"/>
          </p:cNvSpPr>
          <p:nvPr>
            <p:ph type="sldNum" sz="quarter" idx="5"/>
          </p:nvPr>
        </p:nvSpPr>
        <p:spPr>
          <a:xfrm>
            <a:off x="3898103" y="9513024"/>
            <a:ext cx="2982119" cy="500777"/>
          </a:xfrm>
          <a:prstGeom prst="rect">
            <a:avLst/>
          </a:prstGeom>
        </p:spPr>
        <p:txBody>
          <a:bodyPr vert="horz" lIns="96542" tIns="48271" rIns="96542" bIns="48271" rtlCol="0" anchor="b"/>
          <a:lstStyle>
            <a:lvl1pPr algn="r">
              <a:defRPr sz="1300"/>
            </a:lvl1pPr>
          </a:lstStyle>
          <a:p>
            <a:fld id="{AF7B471E-BC91-4836-A6D1-B84848F39AD8}" type="slidenum">
              <a:rPr lang="pt-PT" smtClean="0"/>
              <a:pPr/>
              <a:t>‹nº›</a:t>
            </a:fld>
            <a:endParaRPr lang="pt-PT"/>
          </a:p>
        </p:txBody>
      </p:sp>
    </p:spTree>
    <p:extLst>
      <p:ext uri="{BB962C8B-B14F-4D97-AF65-F5344CB8AC3E}">
        <p14:creationId xmlns:p14="http://schemas.microsoft.com/office/powerpoint/2010/main" xmlns="" val="32523718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normAutofit/>
          </a:bodyPr>
          <a:lstStyle/>
          <a:p>
            <a:pPr defTabSz="965416">
              <a:defRPr/>
            </a:pPr>
            <a:r>
              <a:rPr lang="pt-PT" sz="1300" dirty="0"/>
              <a:t>[1]</a:t>
            </a:r>
            <a:r>
              <a:rPr lang="pt-PT" sz="1300" dirty="0" err="1"/>
              <a:t>Cfr</a:t>
            </a:r>
            <a:r>
              <a:rPr lang="pt-PT" sz="1300" dirty="0"/>
              <a:t>. Diogo Freitas do Amaral, Curso de Direito Administrativo, </a:t>
            </a:r>
            <a:r>
              <a:rPr lang="pt-PT" sz="1300" dirty="0" err="1"/>
              <a:t>Vol</a:t>
            </a:r>
            <a:r>
              <a:rPr lang="pt-PT" sz="1300" dirty="0"/>
              <a:t>. I, 3ª edição, pp. 488 - Para quem o poder local em Portugal é, ainda, um </a:t>
            </a:r>
            <a:r>
              <a:rPr lang="pt-PT" sz="1300" dirty="0" err="1"/>
              <a:t>objetivo</a:t>
            </a:r>
            <a:r>
              <a:rPr lang="pt-PT" sz="1300" dirty="0"/>
              <a:t> a atingir, não é uma situação adquirida. </a:t>
            </a:r>
          </a:p>
          <a:p>
            <a:endParaRPr lang="pt-PT" dirty="0"/>
          </a:p>
        </p:txBody>
      </p:sp>
      <p:sp>
        <p:nvSpPr>
          <p:cNvPr id="4" name="Marcador de Posição do Número do Diapositivo 3"/>
          <p:cNvSpPr>
            <a:spLocks noGrp="1"/>
          </p:cNvSpPr>
          <p:nvPr>
            <p:ph type="sldNum" sz="quarter" idx="10"/>
          </p:nvPr>
        </p:nvSpPr>
        <p:spPr/>
        <p:txBody>
          <a:bodyPr/>
          <a:lstStyle/>
          <a:p>
            <a:fld id="{AF7B471E-BC91-4836-A6D1-B84848F39AD8}" type="slidenum">
              <a:rPr lang="pt-PT" smtClean="0"/>
              <a:pPr/>
              <a:t>3</a:t>
            </a:fld>
            <a:endParaRPr lang="pt-PT"/>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r>
              <a:rPr lang="pt-PT" dirty="0" smtClean="0"/>
              <a:t>[1] As despesas só podem ser cativadas, assumidas, autorizadas e pagas se, para além de serem legais, estiverem inscritas no orçamento e com dotação igual ou superior ao cabimento e ao compromisso, </a:t>
            </a:r>
            <a:r>
              <a:rPr lang="pt-PT" dirty="0" err="1" smtClean="0"/>
              <a:t>respetivamente</a:t>
            </a:r>
            <a:r>
              <a:rPr lang="pt-PT" dirty="0" smtClean="0"/>
              <a:t> (cf. 2.3.4.2 do POCAL aprovado pelo DL 54-A/99)</a:t>
            </a:r>
          </a:p>
          <a:p>
            <a:r>
              <a:rPr lang="pt-PT" dirty="0" smtClean="0"/>
              <a:t>[2] Os titulares de cargos políticos, dirigentes, gestores e responsáveis pela contabilidade não podem assumir compromissos (ordem de compra, nota de encomenda, assinatura de contrato, acordo, protocolo, etc.) que excedam os fundos disponíveis (verbas disponíveis a muito curto prazo – três meses), sob pena de responsabilidade civil, criminal, disciplinar e financeira (cf. art.º 5º,1; 3º, al. f) e 11º da Lei nº 8/2012).</a:t>
            </a:r>
          </a:p>
          <a:p>
            <a:endParaRPr lang="pt-PT" dirty="0" smtClean="0"/>
          </a:p>
          <a:p>
            <a:endParaRPr lang="pt-PT" dirty="0"/>
          </a:p>
        </p:txBody>
      </p:sp>
      <p:sp>
        <p:nvSpPr>
          <p:cNvPr id="4" name="Marcador de Posição do Número do Diapositivo 3"/>
          <p:cNvSpPr>
            <a:spLocks noGrp="1"/>
          </p:cNvSpPr>
          <p:nvPr>
            <p:ph type="sldNum" sz="quarter" idx="10"/>
          </p:nvPr>
        </p:nvSpPr>
        <p:spPr/>
        <p:txBody>
          <a:bodyPr/>
          <a:lstStyle/>
          <a:p>
            <a:fld id="{AF7B471E-BC91-4836-A6D1-B84848F39AD8}" type="slidenum">
              <a:rPr lang="pt-PT" smtClean="0"/>
              <a:pPr/>
              <a:t>38</a:t>
            </a:fld>
            <a:endParaRPr lang="pt-PT"/>
          </a:p>
        </p:txBody>
      </p:sp>
    </p:spTree>
    <p:extLst>
      <p:ext uri="{BB962C8B-B14F-4D97-AF65-F5344CB8AC3E}">
        <p14:creationId xmlns:p14="http://schemas.microsoft.com/office/powerpoint/2010/main" xmlns="" val="2033191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r>
              <a:rPr lang="pt-PT" dirty="0" smtClean="0"/>
              <a:t>A freguesia não constitui uma </a:t>
            </a:r>
            <a:r>
              <a:rPr lang="pt-PT" dirty="0" err="1" smtClean="0"/>
              <a:t>fração</a:t>
            </a:r>
            <a:r>
              <a:rPr lang="pt-PT" dirty="0" smtClean="0"/>
              <a:t> do município, gozando relativamente a este de total autonomia.</a:t>
            </a:r>
            <a:endParaRPr lang="pt-PT" dirty="0"/>
          </a:p>
        </p:txBody>
      </p:sp>
      <p:sp>
        <p:nvSpPr>
          <p:cNvPr id="4" name="Marcador de Posição do Número do Diapositivo 3"/>
          <p:cNvSpPr>
            <a:spLocks noGrp="1"/>
          </p:cNvSpPr>
          <p:nvPr>
            <p:ph type="sldNum" sz="quarter" idx="10"/>
          </p:nvPr>
        </p:nvSpPr>
        <p:spPr/>
        <p:txBody>
          <a:bodyPr/>
          <a:lstStyle/>
          <a:p>
            <a:fld id="{AF7B471E-BC91-4836-A6D1-B84848F39AD8}" type="slidenum">
              <a:rPr lang="pt-PT" smtClean="0"/>
              <a:pPr/>
              <a:t>8</a:t>
            </a:fld>
            <a:endParaRPr lang="pt-PT"/>
          </a:p>
        </p:txBody>
      </p:sp>
    </p:spTree>
    <p:extLst>
      <p:ext uri="{BB962C8B-B14F-4D97-AF65-F5344CB8AC3E}">
        <p14:creationId xmlns:p14="http://schemas.microsoft.com/office/powerpoint/2010/main" xmlns="" val="21660411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r>
              <a:rPr lang="pt-PT" dirty="0" smtClean="0"/>
              <a:t>Quando se cria, altera, ou extingue um município, o que deverá acontecer obrigatoriamente por lei e nos termos da </a:t>
            </a:r>
            <a:r>
              <a:rPr lang="pt-PT" dirty="0" err="1" smtClean="0"/>
              <a:t>respetiva</a:t>
            </a:r>
            <a:r>
              <a:rPr lang="pt-PT" dirty="0" smtClean="0"/>
              <a:t> lei-quadro (Lei 142/85 – lei de valor reforçado) estamos na verdade a alterar a configuração de outro ou outros municípios, dado que o território nacional está obrigatoriamente divido em municípios. Se criarmos um município será à custa de outro que diminuirá a sua área. Se fundirmos dois municípios estaremos a criar um novo.</a:t>
            </a:r>
          </a:p>
          <a:p>
            <a:r>
              <a:rPr lang="pt-PT" dirty="0" smtClean="0"/>
              <a:t>A Constituição permite a realização de referendo local, para consulta em matéria de modificação de municípios (cf. Gomes Canotilho e Vital Moreira – CRP anotada, </a:t>
            </a:r>
            <a:r>
              <a:rPr lang="pt-PT" dirty="0" err="1" smtClean="0"/>
              <a:t>vol</a:t>
            </a:r>
            <a:r>
              <a:rPr lang="pt-PT" dirty="0" smtClean="0"/>
              <a:t> II </a:t>
            </a:r>
            <a:r>
              <a:rPr lang="pt-PT" dirty="0" err="1" smtClean="0"/>
              <a:t>pg</a:t>
            </a:r>
            <a:r>
              <a:rPr lang="pt-PT" dirty="0" smtClean="0"/>
              <a:t> 760) em harmonia com o disposto na Carta Europeia da Autonomia Local, art.º 5º)</a:t>
            </a:r>
          </a:p>
          <a:p>
            <a:endParaRPr lang="pt-PT" dirty="0" smtClean="0"/>
          </a:p>
          <a:p>
            <a:endParaRPr lang="pt-PT" dirty="0"/>
          </a:p>
        </p:txBody>
      </p:sp>
      <p:sp>
        <p:nvSpPr>
          <p:cNvPr id="4" name="Marcador de Posição do Número do Diapositivo 3"/>
          <p:cNvSpPr>
            <a:spLocks noGrp="1"/>
          </p:cNvSpPr>
          <p:nvPr>
            <p:ph type="sldNum" sz="quarter" idx="10"/>
          </p:nvPr>
        </p:nvSpPr>
        <p:spPr/>
        <p:txBody>
          <a:bodyPr/>
          <a:lstStyle/>
          <a:p>
            <a:fld id="{AF7B471E-BC91-4836-A6D1-B84848F39AD8}" type="slidenum">
              <a:rPr lang="pt-PT" smtClean="0"/>
              <a:pPr/>
              <a:t>9</a:t>
            </a:fld>
            <a:endParaRPr lang="pt-PT"/>
          </a:p>
        </p:txBody>
      </p:sp>
    </p:spTree>
    <p:extLst>
      <p:ext uri="{BB962C8B-B14F-4D97-AF65-F5344CB8AC3E}">
        <p14:creationId xmlns:p14="http://schemas.microsoft.com/office/powerpoint/2010/main" xmlns="" val="3477554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r>
              <a:rPr lang="pt-PT" dirty="0" smtClean="0"/>
              <a:t>exercerá um papel muito semelhante aos Governadores Civis que deixaram recentemente de ser nomeados, acompanhando, com funções tutelares igualmente sobre as autarquias. Será um governador civil regional (cf. art.º 41º da Lei nº 56/91).</a:t>
            </a:r>
          </a:p>
          <a:p>
            <a:endParaRPr lang="pt-PT" dirty="0"/>
          </a:p>
        </p:txBody>
      </p:sp>
      <p:sp>
        <p:nvSpPr>
          <p:cNvPr id="4" name="Marcador de Posição do Número do Diapositivo 3"/>
          <p:cNvSpPr>
            <a:spLocks noGrp="1"/>
          </p:cNvSpPr>
          <p:nvPr>
            <p:ph type="sldNum" sz="quarter" idx="10"/>
          </p:nvPr>
        </p:nvSpPr>
        <p:spPr/>
        <p:txBody>
          <a:bodyPr/>
          <a:lstStyle/>
          <a:p>
            <a:fld id="{AF7B471E-BC91-4836-A6D1-B84848F39AD8}" type="slidenum">
              <a:rPr lang="pt-PT" smtClean="0"/>
              <a:pPr/>
              <a:t>12</a:t>
            </a:fld>
            <a:endParaRPr lang="pt-PT"/>
          </a:p>
        </p:txBody>
      </p:sp>
    </p:spTree>
    <p:extLst>
      <p:ext uri="{BB962C8B-B14F-4D97-AF65-F5344CB8AC3E}">
        <p14:creationId xmlns:p14="http://schemas.microsoft.com/office/powerpoint/2010/main" xmlns="" val="34833337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normAutofit/>
          </a:bodyPr>
          <a:lstStyle/>
          <a:p>
            <a:r>
              <a:rPr lang="pt-PT" dirty="0" smtClean="0"/>
              <a:t>Em eleições autárquicas o que o eleitorado na prática escolhe é a lista partidária, ou não, encabeçada pela pessoa da sua preferência política. É nele que confiam para os representar e é a ele que responsabilizam pelos resultados da atividade da câmara, de resto em linha com o que se passa tendencialmente na União Europeia.</a:t>
            </a:r>
            <a:endParaRPr lang="pt-PT" dirty="0"/>
          </a:p>
        </p:txBody>
      </p:sp>
      <p:sp>
        <p:nvSpPr>
          <p:cNvPr id="4" name="Marcador de Posição do Número do Diapositivo 3"/>
          <p:cNvSpPr>
            <a:spLocks noGrp="1"/>
          </p:cNvSpPr>
          <p:nvPr>
            <p:ph type="sldNum" sz="quarter" idx="10"/>
          </p:nvPr>
        </p:nvSpPr>
        <p:spPr/>
        <p:txBody>
          <a:bodyPr/>
          <a:lstStyle/>
          <a:p>
            <a:fld id="{AF7B471E-BC91-4836-A6D1-B84848F39AD8}" type="slidenum">
              <a:rPr lang="pt-PT" smtClean="0"/>
              <a:pPr/>
              <a:t>21</a:t>
            </a:fld>
            <a:endParaRPr lang="pt-PT"/>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normAutofit/>
          </a:bodyPr>
          <a:lstStyle/>
          <a:p>
            <a:r>
              <a:rPr lang="pt-PT" sz="1300" dirty="0"/>
              <a:t>O fato de ser eleita diretamente pelos cidadãos eleitores coloca o problema de saber se pode ser destituída pela </a:t>
            </a:r>
            <a:r>
              <a:rPr lang="pt-PT" sz="1300" dirty="0" smtClean="0"/>
              <a:t>assembleia </a:t>
            </a:r>
            <a:r>
              <a:rPr lang="pt-PT" sz="1300" dirty="0"/>
              <a:t>em coerência com o artigo 239º da CRP.</a:t>
            </a:r>
            <a:endParaRPr lang="pt-PT" dirty="0"/>
          </a:p>
        </p:txBody>
      </p:sp>
      <p:sp>
        <p:nvSpPr>
          <p:cNvPr id="4" name="Marcador de Posição do Número do Diapositivo 3"/>
          <p:cNvSpPr>
            <a:spLocks noGrp="1"/>
          </p:cNvSpPr>
          <p:nvPr>
            <p:ph type="sldNum" sz="quarter" idx="10"/>
          </p:nvPr>
        </p:nvSpPr>
        <p:spPr/>
        <p:txBody>
          <a:bodyPr/>
          <a:lstStyle/>
          <a:p>
            <a:fld id="{AF7B471E-BC91-4836-A6D1-B84848F39AD8}" type="slidenum">
              <a:rPr lang="pt-PT" smtClean="0"/>
              <a:pPr/>
              <a:t>24</a:t>
            </a:fld>
            <a:endParaRPr lang="pt-PT"/>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normAutofit/>
          </a:bodyPr>
          <a:lstStyle/>
          <a:p>
            <a:r>
              <a:rPr lang="pt-PT" dirty="0" smtClean="0"/>
              <a:t>(Com o Decreto-Lei n.º 310/2002 de 18 de Dezembro (Regime Jurídico do Licenciamento e Fiscalização de Atividades pelas câmaras Municipais) atribuiu-se às câmaras municipais competência em matéria de licenciamento de atividades diversas anteriormente cometidas aos governos civis.</a:t>
            </a:r>
          </a:p>
          <a:p>
            <a:r>
              <a:rPr lang="pt-PT" dirty="0" smtClean="0"/>
              <a:t>Assim, são objeto de licenciamento municipal o exercício e fiscalização das seguintes atividades: guarda-noturno; venda ambulante de lotarias; arrumador de automóveis; realização de acampamentos ocasionais; exploração de máquinas automáticas, mecânicas, elétricas e eletrónicas de diversão; realização de espetáculos desportivos e de divertimentos públicos nas vias, jardins e demais lugares públicos ao ar livre; venda de bilhetes para espetáculos ou divertimentos públicos em agências ou postos de venda; realização de fogueiras e queimadas, e realização de leilões.</a:t>
            </a:r>
          </a:p>
          <a:p>
            <a:endParaRPr lang="pt-PT" dirty="0"/>
          </a:p>
        </p:txBody>
      </p:sp>
      <p:sp>
        <p:nvSpPr>
          <p:cNvPr id="4" name="Marcador de Posição do Número do Diapositivo 3"/>
          <p:cNvSpPr>
            <a:spLocks noGrp="1"/>
          </p:cNvSpPr>
          <p:nvPr>
            <p:ph type="sldNum" sz="quarter" idx="10"/>
          </p:nvPr>
        </p:nvSpPr>
        <p:spPr/>
        <p:txBody>
          <a:bodyPr/>
          <a:lstStyle/>
          <a:p>
            <a:fld id="{AF7B471E-BC91-4836-A6D1-B84848F39AD8}" type="slidenum">
              <a:rPr lang="pt-PT" smtClean="0"/>
              <a:pPr/>
              <a:t>27</a:t>
            </a:fld>
            <a:endParaRPr lang="pt-PT"/>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r>
              <a:rPr lang="pt-PT" dirty="0" smtClean="0"/>
              <a:t>Os primeiros, por exemplo, um ato estranho às atribuições de uma autarquia (</a:t>
            </a:r>
            <a:r>
              <a:rPr lang="pt-PT" dirty="0" err="1" smtClean="0"/>
              <a:t>vg</a:t>
            </a:r>
            <a:r>
              <a:rPr lang="pt-PT" dirty="0" smtClean="0"/>
              <a:t>. nomeação de uma administração para um hospital do Estado), não produzem quaisquer efeitos jurídicos, podendo a nulidade ser invocada a todo o tempo pelos interessados e declarada, como tal, por qualquer órgão administrativo ou tribunal. Os segundos, por exemplo, um ato praticado pelo presidente da câmara, mas da competência desta, sem delegação para o efeito ou sem ratificação, são suscetíveis de impugnação contenciosa perante os tribunais nos termos da legislação do contencioso administrativo. </a:t>
            </a:r>
          </a:p>
          <a:p>
            <a:endParaRPr lang="pt-PT" dirty="0"/>
          </a:p>
        </p:txBody>
      </p:sp>
      <p:sp>
        <p:nvSpPr>
          <p:cNvPr id="4" name="Marcador de Posição do Número do Diapositivo 3"/>
          <p:cNvSpPr>
            <a:spLocks noGrp="1"/>
          </p:cNvSpPr>
          <p:nvPr>
            <p:ph type="sldNum" sz="quarter" idx="10"/>
          </p:nvPr>
        </p:nvSpPr>
        <p:spPr/>
        <p:txBody>
          <a:bodyPr/>
          <a:lstStyle/>
          <a:p>
            <a:fld id="{AF7B471E-BC91-4836-A6D1-B84848F39AD8}" type="slidenum">
              <a:rPr lang="pt-PT" smtClean="0"/>
              <a:pPr/>
              <a:t>32</a:t>
            </a:fld>
            <a:endParaRPr lang="pt-PT"/>
          </a:p>
        </p:txBody>
      </p:sp>
    </p:spTree>
    <p:extLst>
      <p:ext uri="{BB962C8B-B14F-4D97-AF65-F5344CB8AC3E}">
        <p14:creationId xmlns:p14="http://schemas.microsoft.com/office/powerpoint/2010/main" xmlns="" val="26940939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r>
              <a:rPr lang="pt-PT" dirty="0" smtClean="0"/>
              <a:t>A legislação relativa ao sector empresarial local e aos serviços municipalizados, encontra-se, neste momento em fase de revisão, no quadro da reforma da administração local.</a:t>
            </a:r>
          </a:p>
          <a:p>
            <a:endParaRPr lang="pt-PT" dirty="0"/>
          </a:p>
        </p:txBody>
      </p:sp>
      <p:sp>
        <p:nvSpPr>
          <p:cNvPr id="4" name="Marcador de Posição do Número do Diapositivo 3"/>
          <p:cNvSpPr>
            <a:spLocks noGrp="1"/>
          </p:cNvSpPr>
          <p:nvPr>
            <p:ph type="sldNum" sz="quarter" idx="10"/>
          </p:nvPr>
        </p:nvSpPr>
        <p:spPr/>
        <p:txBody>
          <a:bodyPr/>
          <a:lstStyle/>
          <a:p>
            <a:fld id="{AF7B471E-BC91-4836-A6D1-B84848F39AD8}" type="slidenum">
              <a:rPr lang="pt-PT" smtClean="0"/>
              <a:pPr/>
              <a:t>35</a:t>
            </a:fld>
            <a:endParaRPr lang="pt-PT"/>
          </a:p>
        </p:txBody>
      </p:sp>
    </p:spTree>
    <p:extLst>
      <p:ext uri="{BB962C8B-B14F-4D97-AF65-F5344CB8AC3E}">
        <p14:creationId xmlns:p14="http://schemas.microsoft.com/office/powerpoint/2010/main" xmlns="" val="25976918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o de título">
    <p:bg>
      <p:bgRef idx="1003">
        <a:schemeClr val="bg1"/>
      </p:bgRef>
    </p:bg>
    <p:spTree>
      <p:nvGrpSpPr>
        <p:cNvPr id="1" name=""/>
        <p:cNvGrpSpPr/>
        <p:nvPr/>
      </p:nvGrpSpPr>
      <p:grpSpPr>
        <a:xfrm>
          <a:off x="0" y="0"/>
          <a:ext cx="0" cy="0"/>
          <a:chOff x="0" y="0"/>
          <a:chExt cx="0" cy="0"/>
        </a:xfrm>
      </p:grpSpPr>
      <p:sp>
        <p:nvSpPr>
          <p:cNvPr id="12" name="Rectângulo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ectângulo arredondado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ítulo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PT" smtClean="0"/>
              <a:t>Faça clique para editar o estilo</a:t>
            </a:r>
            <a:endParaRPr kumimoji="0" lang="en-US"/>
          </a:p>
        </p:txBody>
      </p:sp>
      <p:sp>
        <p:nvSpPr>
          <p:cNvPr id="28" name="Marcador de Posição da Data 27"/>
          <p:cNvSpPr>
            <a:spLocks noGrp="1"/>
          </p:cNvSpPr>
          <p:nvPr>
            <p:ph type="dt" sz="half" idx="10"/>
          </p:nvPr>
        </p:nvSpPr>
        <p:spPr/>
        <p:txBody>
          <a:bodyPr/>
          <a:lstStyle/>
          <a:p>
            <a:fld id="{919EF977-D2B9-42EA-8BC6-8D786DDBF012}" type="datetime1">
              <a:rPr lang="pt-PT" smtClean="0"/>
              <a:pPr/>
              <a:t>07-06-2012</a:t>
            </a:fld>
            <a:endParaRPr lang="pt-PT"/>
          </a:p>
        </p:txBody>
      </p:sp>
      <p:sp>
        <p:nvSpPr>
          <p:cNvPr id="17" name="Marcador de Posição do Rodapé 16"/>
          <p:cNvSpPr>
            <a:spLocks noGrp="1"/>
          </p:cNvSpPr>
          <p:nvPr>
            <p:ph type="ftr" sz="quarter" idx="11"/>
          </p:nvPr>
        </p:nvSpPr>
        <p:spPr/>
        <p:txBody>
          <a:bodyPr/>
          <a:lstStyle/>
          <a:p>
            <a:r>
              <a:rPr lang="pt-PT" smtClean="0"/>
              <a:t>2ª Universidade do Poder Local </a:t>
            </a:r>
            <a:endParaRPr lang="pt-PT"/>
          </a:p>
        </p:txBody>
      </p:sp>
      <p:sp>
        <p:nvSpPr>
          <p:cNvPr id="29" name="Marcador de Posição do Número do Diapositivo 28"/>
          <p:cNvSpPr>
            <a:spLocks noGrp="1"/>
          </p:cNvSpPr>
          <p:nvPr>
            <p:ph type="sldNum" sz="quarter" idx="12"/>
          </p:nvPr>
        </p:nvSpPr>
        <p:spPr/>
        <p:txBody>
          <a:bodyPr lIns="0" tIns="0" rIns="0" bIns="0">
            <a:noAutofit/>
          </a:bodyPr>
          <a:lstStyle>
            <a:lvl1pPr>
              <a:defRPr sz="1400">
                <a:solidFill>
                  <a:srgbClr val="FFFFFF"/>
                </a:solidFill>
              </a:defRPr>
            </a:lvl1pPr>
          </a:lstStyle>
          <a:p>
            <a:fld id="{609754FF-1E00-4191-AC9B-25F0F5B5EA9C}" type="slidenum">
              <a:rPr lang="pt-PT" smtClean="0"/>
              <a:pPr/>
              <a:t>‹nº›</a:t>
            </a:fld>
            <a:endParaRPr lang="pt-PT"/>
          </a:p>
        </p:txBody>
      </p:sp>
      <p:sp>
        <p:nvSpPr>
          <p:cNvPr id="7" name="Rectângulo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ângulo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ângulo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ítulo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pt-PT" smtClean="0"/>
              <a:t>Clique para editar o estilo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PT" smtClean="0"/>
              <a:t>Clique para editar o estilo</a:t>
            </a:r>
            <a:endParaRPr kumimoji="0" lang="en-US"/>
          </a:p>
        </p:txBody>
      </p:sp>
      <p:sp>
        <p:nvSpPr>
          <p:cNvPr id="3" name="Marcador de Posição de Texto Vertical 2"/>
          <p:cNvSpPr>
            <a:spLocks noGrp="1"/>
          </p:cNvSpPr>
          <p:nvPr>
            <p:ph type="body" orient="vert" idx="1"/>
          </p:nvPr>
        </p:nvSpPr>
        <p:spPr/>
        <p:txBody>
          <a:bodyPr vert="eaVert"/>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4" name="Marcador de Posição da Data 3"/>
          <p:cNvSpPr>
            <a:spLocks noGrp="1"/>
          </p:cNvSpPr>
          <p:nvPr>
            <p:ph type="dt" sz="half" idx="10"/>
          </p:nvPr>
        </p:nvSpPr>
        <p:spPr/>
        <p:txBody>
          <a:bodyPr/>
          <a:lstStyle/>
          <a:p>
            <a:fld id="{827AE23D-F539-4DE6-9D08-DC6CB2CFEB3F}" type="datetime1">
              <a:rPr lang="pt-PT" smtClean="0"/>
              <a:pPr/>
              <a:t>07-06-2012</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
        <p:nvSpPr>
          <p:cNvPr id="6" name="Marcador de Posição do Número do Diapositivo 5"/>
          <p:cNvSpPr>
            <a:spLocks noGrp="1"/>
          </p:cNvSpPr>
          <p:nvPr>
            <p:ph type="sldNum" sz="quarter" idx="12"/>
          </p:nvPr>
        </p:nvSpPr>
        <p:spPr/>
        <p:txBody>
          <a:bodyPr/>
          <a:lstStyle/>
          <a:p>
            <a:fld id="{609754FF-1E00-4191-AC9B-25F0F5B5EA9C}" type="slidenum">
              <a:rPr lang="pt-PT" smtClean="0"/>
              <a:pPr/>
              <a:t>‹nº›</a:t>
            </a:fld>
            <a:endParaRPr lang="pt-P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41"/>
            <a:ext cx="2011680" cy="5851525"/>
          </a:xfrm>
        </p:spPr>
        <p:txBody>
          <a:bodyPr vert="eaVert"/>
          <a:lstStyle/>
          <a:p>
            <a:r>
              <a:rPr kumimoji="0" lang="pt-PT" smtClean="0"/>
              <a:t>Clique para editar o estilo</a:t>
            </a:r>
            <a:endParaRPr kumimoji="0" lang="en-US"/>
          </a:p>
        </p:txBody>
      </p:sp>
      <p:sp>
        <p:nvSpPr>
          <p:cNvPr id="3" name="Marcador de Posição de Texto Vertical 2"/>
          <p:cNvSpPr>
            <a:spLocks noGrp="1"/>
          </p:cNvSpPr>
          <p:nvPr>
            <p:ph type="body" orient="vert" idx="1"/>
          </p:nvPr>
        </p:nvSpPr>
        <p:spPr>
          <a:xfrm>
            <a:off x="914400" y="274640"/>
            <a:ext cx="5562600" cy="5851525"/>
          </a:xfrm>
        </p:spPr>
        <p:txBody>
          <a:bodyPr vert="eaVert"/>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4" name="Marcador de Posição da Data 3"/>
          <p:cNvSpPr>
            <a:spLocks noGrp="1"/>
          </p:cNvSpPr>
          <p:nvPr>
            <p:ph type="dt" sz="half" idx="10"/>
          </p:nvPr>
        </p:nvSpPr>
        <p:spPr/>
        <p:txBody>
          <a:bodyPr/>
          <a:lstStyle/>
          <a:p>
            <a:fld id="{3FD0D6D0-4F55-43BA-9708-3D355B955330}" type="datetime1">
              <a:rPr lang="pt-PT" smtClean="0"/>
              <a:pPr/>
              <a:t>07-06-2012</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
        <p:nvSpPr>
          <p:cNvPr id="6" name="Marcador de Posição do Número do Diapositivo 5"/>
          <p:cNvSpPr>
            <a:spLocks noGrp="1"/>
          </p:cNvSpPr>
          <p:nvPr>
            <p:ph type="sldNum" sz="quarter" idx="12"/>
          </p:nvPr>
        </p:nvSpPr>
        <p:spPr/>
        <p:txBody>
          <a:bodyPr/>
          <a:lstStyle/>
          <a:p>
            <a:fld id="{609754FF-1E00-4191-AC9B-25F0F5B5EA9C}" type="slidenum">
              <a:rPr lang="pt-PT" smtClean="0"/>
              <a:pPr/>
              <a:t>‹nº›</a:t>
            </a:fld>
            <a:endParaRPr lang="pt-P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ct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PT" smtClean="0"/>
              <a:t>Clique para editar o estilo</a:t>
            </a:r>
            <a:endParaRPr kumimoji="0" lang="en-US"/>
          </a:p>
        </p:txBody>
      </p:sp>
      <p:sp>
        <p:nvSpPr>
          <p:cNvPr id="4" name="Marcador de Posição da Data 3"/>
          <p:cNvSpPr>
            <a:spLocks noGrp="1"/>
          </p:cNvSpPr>
          <p:nvPr>
            <p:ph type="dt" sz="half" idx="10"/>
          </p:nvPr>
        </p:nvSpPr>
        <p:spPr/>
        <p:txBody>
          <a:bodyPr/>
          <a:lstStyle/>
          <a:p>
            <a:fld id="{9118C7C9-F54C-4061-B89B-84DDFD4FD1AD}" type="datetime1">
              <a:rPr lang="pt-PT" smtClean="0"/>
              <a:pPr/>
              <a:t>07-06-2012</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
        <p:nvSpPr>
          <p:cNvPr id="6" name="Marcador de Posição do Número do Diapositivo 5"/>
          <p:cNvSpPr>
            <a:spLocks noGrp="1"/>
          </p:cNvSpPr>
          <p:nvPr>
            <p:ph type="sldNum" sz="quarter" idx="12"/>
          </p:nvPr>
        </p:nvSpPr>
        <p:spPr/>
        <p:txBody>
          <a:bodyPr/>
          <a:lstStyle/>
          <a:p>
            <a:fld id="{609754FF-1E00-4191-AC9B-25F0F5B5EA9C}" type="slidenum">
              <a:rPr lang="pt-PT" smtClean="0"/>
              <a:pPr/>
              <a:t>‹nº›</a:t>
            </a:fld>
            <a:endParaRPr lang="pt-PT"/>
          </a:p>
        </p:txBody>
      </p:sp>
      <p:sp>
        <p:nvSpPr>
          <p:cNvPr id="8" name="Marcador de Posição de Conteúdo 7"/>
          <p:cNvSpPr>
            <a:spLocks noGrp="1"/>
          </p:cNvSpPr>
          <p:nvPr>
            <p:ph sz="quarter" idx="1"/>
          </p:nvPr>
        </p:nvSpPr>
        <p:spPr>
          <a:xfrm>
            <a:off x="914400" y="1447800"/>
            <a:ext cx="7772400" cy="4572000"/>
          </a:xfrm>
        </p:spPr>
        <p:txBody>
          <a:bodyPr vert="horz"/>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cção">
    <p:bg>
      <p:bgRef idx="1003">
        <a:schemeClr val="bg1"/>
      </p:bgRef>
    </p:bg>
    <p:spTree>
      <p:nvGrpSpPr>
        <p:cNvPr id="1" name=""/>
        <p:cNvGrpSpPr/>
        <p:nvPr/>
      </p:nvGrpSpPr>
      <p:grpSpPr>
        <a:xfrm>
          <a:off x="0" y="0"/>
          <a:ext cx="0" cy="0"/>
          <a:chOff x="0" y="0"/>
          <a:chExt cx="0" cy="0"/>
        </a:xfrm>
      </p:grpSpPr>
      <p:sp>
        <p:nvSpPr>
          <p:cNvPr id="11" name="Rectângulo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ectângulo arredondado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ítulo 1"/>
          <p:cNvSpPr>
            <a:spLocks noGrp="1"/>
          </p:cNvSpPr>
          <p:nvPr>
            <p:ph type="title"/>
          </p:nvPr>
        </p:nvSpPr>
        <p:spPr>
          <a:xfrm>
            <a:off x="722313" y="952500"/>
            <a:ext cx="7772400" cy="1362075"/>
          </a:xfrm>
        </p:spPr>
        <p:txBody>
          <a:bodyPr anchor="b" anchorCtr="0"/>
          <a:lstStyle>
            <a:lvl1pPr algn="l">
              <a:buNone/>
              <a:defRPr sz="4000" b="0" cap="none"/>
            </a:lvl1pPr>
          </a:lstStyle>
          <a:p>
            <a:r>
              <a:rPr kumimoji="0" lang="pt-PT" smtClean="0"/>
              <a:t>Clique para editar o estilo</a:t>
            </a:r>
            <a:endParaRPr kumimoji="0" lang="en-US"/>
          </a:p>
        </p:txBody>
      </p:sp>
      <p:sp>
        <p:nvSpPr>
          <p:cNvPr id="3" name="Marcador de Posição do Texto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PT" smtClean="0"/>
              <a:t>Clique para editar os estilos</a:t>
            </a:r>
          </a:p>
        </p:txBody>
      </p:sp>
      <p:sp>
        <p:nvSpPr>
          <p:cNvPr id="4" name="Marcador de Posição da Data 3"/>
          <p:cNvSpPr>
            <a:spLocks noGrp="1"/>
          </p:cNvSpPr>
          <p:nvPr>
            <p:ph type="dt" sz="half" idx="10"/>
          </p:nvPr>
        </p:nvSpPr>
        <p:spPr/>
        <p:txBody>
          <a:bodyPr/>
          <a:lstStyle/>
          <a:p>
            <a:fld id="{CCFDAC19-863D-43CD-8D8C-240B2FD5B551}" type="datetime1">
              <a:rPr lang="pt-PT" smtClean="0"/>
              <a:pPr/>
              <a:t>07-06-2012</a:t>
            </a:fld>
            <a:endParaRPr lang="pt-PT"/>
          </a:p>
        </p:txBody>
      </p:sp>
      <p:sp>
        <p:nvSpPr>
          <p:cNvPr id="5" name="Marcador de Posição do Rodapé 4"/>
          <p:cNvSpPr>
            <a:spLocks noGrp="1"/>
          </p:cNvSpPr>
          <p:nvPr>
            <p:ph type="ftr" sz="quarter" idx="11"/>
          </p:nvPr>
        </p:nvSpPr>
        <p:spPr>
          <a:xfrm>
            <a:off x="800100" y="6172200"/>
            <a:ext cx="4000500" cy="457200"/>
          </a:xfrm>
        </p:spPr>
        <p:txBody>
          <a:bodyPr/>
          <a:lstStyle/>
          <a:p>
            <a:r>
              <a:rPr lang="pt-PT" smtClean="0"/>
              <a:t>2ª Universidade do Poder Local </a:t>
            </a:r>
            <a:endParaRPr lang="pt-PT"/>
          </a:p>
        </p:txBody>
      </p:sp>
      <p:sp>
        <p:nvSpPr>
          <p:cNvPr id="7" name="Rectângulo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ângulo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ângulo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Marcador de Posição do Número do Diapositivo 5"/>
          <p:cNvSpPr>
            <a:spLocks noGrp="1"/>
          </p:cNvSpPr>
          <p:nvPr>
            <p:ph type="sldNum" sz="quarter" idx="12"/>
          </p:nvPr>
        </p:nvSpPr>
        <p:spPr>
          <a:xfrm>
            <a:off x="146304" y="6208776"/>
            <a:ext cx="457200" cy="457200"/>
          </a:xfrm>
        </p:spPr>
        <p:txBody>
          <a:bodyPr/>
          <a:lstStyle/>
          <a:p>
            <a:fld id="{609754FF-1E00-4191-AC9B-25F0F5B5EA9C}" type="slidenum">
              <a:rPr lang="pt-PT" smtClean="0"/>
              <a:pPr/>
              <a:t>‹nº›</a:t>
            </a:fld>
            <a:endParaRPr lang="pt-PT"/>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PT" smtClean="0"/>
              <a:t>Clique para editar o estilo</a:t>
            </a:r>
            <a:endParaRPr kumimoji="0" lang="en-US"/>
          </a:p>
        </p:txBody>
      </p:sp>
      <p:sp>
        <p:nvSpPr>
          <p:cNvPr id="5" name="Marcador de Posição da Data 4"/>
          <p:cNvSpPr>
            <a:spLocks noGrp="1"/>
          </p:cNvSpPr>
          <p:nvPr>
            <p:ph type="dt" sz="half" idx="10"/>
          </p:nvPr>
        </p:nvSpPr>
        <p:spPr/>
        <p:txBody>
          <a:bodyPr/>
          <a:lstStyle/>
          <a:p>
            <a:fld id="{741DBCC6-AB4B-47C0-A665-AFDC38319853}" type="datetime1">
              <a:rPr lang="pt-PT" smtClean="0"/>
              <a:pPr/>
              <a:t>07-06-2012</a:t>
            </a:fld>
            <a:endParaRPr lang="pt-PT"/>
          </a:p>
        </p:txBody>
      </p:sp>
      <p:sp>
        <p:nvSpPr>
          <p:cNvPr id="6" name="Marcador de Posição do Rodapé 5"/>
          <p:cNvSpPr>
            <a:spLocks noGrp="1"/>
          </p:cNvSpPr>
          <p:nvPr>
            <p:ph type="ftr" sz="quarter" idx="11"/>
          </p:nvPr>
        </p:nvSpPr>
        <p:spPr/>
        <p:txBody>
          <a:bodyPr/>
          <a:lstStyle/>
          <a:p>
            <a:r>
              <a:rPr lang="pt-PT" smtClean="0"/>
              <a:t>2ª Universidade do Poder Local </a:t>
            </a:r>
            <a:endParaRPr lang="pt-PT"/>
          </a:p>
        </p:txBody>
      </p:sp>
      <p:sp>
        <p:nvSpPr>
          <p:cNvPr id="7" name="Marcador de Posição do Número do Diapositivo 6"/>
          <p:cNvSpPr>
            <a:spLocks noGrp="1"/>
          </p:cNvSpPr>
          <p:nvPr>
            <p:ph type="sldNum" sz="quarter" idx="12"/>
          </p:nvPr>
        </p:nvSpPr>
        <p:spPr/>
        <p:txBody>
          <a:bodyPr/>
          <a:lstStyle/>
          <a:p>
            <a:fld id="{609754FF-1E00-4191-AC9B-25F0F5B5EA9C}" type="slidenum">
              <a:rPr lang="pt-PT" smtClean="0"/>
              <a:pPr/>
              <a:t>‹nº›</a:t>
            </a:fld>
            <a:endParaRPr lang="pt-PT"/>
          </a:p>
        </p:txBody>
      </p:sp>
      <p:sp>
        <p:nvSpPr>
          <p:cNvPr id="9" name="Marcador de Posição de Conteúdo 8"/>
          <p:cNvSpPr>
            <a:spLocks noGrp="1"/>
          </p:cNvSpPr>
          <p:nvPr>
            <p:ph sz="quarter" idx="1"/>
          </p:nvPr>
        </p:nvSpPr>
        <p:spPr>
          <a:xfrm>
            <a:off x="914400" y="1447800"/>
            <a:ext cx="3749040" cy="4572000"/>
          </a:xfrm>
        </p:spPr>
        <p:txBody>
          <a:bodyPr vert="horz"/>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11" name="Marcador de Posição de Conteúdo 10"/>
          <p:cNvSpPr>
            <a:spLocks noGrp="1"/>
          </p:cNvSpPr>
          <p:nvPr>
            <p:ph sz="quarter" idx="2"/>
          </p:nvPr>
        </p:nvSpPr>
        <p:spPr>
          <a:xfrm>
            <a:off x="4933950" y="1447800"/>
            <a:ext cx="3749040" cy="4572000"/>
          </a:xfrm>
        </p:spPr>
        <p:txBody>
          <a:bodyPr vert="horz"/>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914400" y="273050"/>
            <a:ext cx="7772400" cy="1143000"/>
          </a:xfrm>
        </p:spPr>
        <p:txBody>
          <a:bodyPr anchor="b" anchorCtr="0"/>
          <a:lstStyle>
            <a:lvl1pPr>
              <a:defRPr/>
            </a:lvl1pPr>
          </a:lstStyle>
          <a:p>
            <a:r>
              <a:rPr kumimoji="0" lang="pt-PT" smtClean="0"/>
              <a:t>Clique para editar o estilo</a:t>
            </a:r>
            <a:endParaRPr kumimoji="0" lang="en-US"/>
          </a:p>
        </p:txBody>
      </p:sp>
      <p:sp>
        <p:nvSpPr>
          <p:cNvPr id="3" name="Marcador de Posição do Texto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pt-PT" smtClean="0"/>
              <a:t>Clique para editar os estilos</a:t>
            </a:r>
          </a:p>
        </p:txBody>
      </p:sp>
      <p:sp>
        <p:nvSpPr>
          <p:cNvPr id="4" name="Marcador de Posição do Texto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pt-PT" smtClean="0"/>
              <a:t>Clique para editar os estilos</a:t>
            </a:r>
          </a:p>
        </p:txBody>
      </p:sp>
      <p:sp>
        <p:nvSpPr>
          <p:cNvPr id="7" name="Marcador de Posição da Data 6"/>
          <p:cNvSpPr>
            <a:spLocks noGrp="1"/>
          </p:cNvSpPr>
          <p:nvPr>
            <p:ph type="dt" sz="half" idx="10"/>
          </p:nvPr>
        </p:nvSpPr>
        <p:spPr/>
        <p:txBody>
          <a:bodyPr/>
          <a:lstStyle/>
          <a:p>
            <a:fld id="{97309A7A-CBB8-46B3-ADBF-04AD09DD0C26}" type="datetime1">
              <a:rPr lang="pt-PT" smtClean="0"/>
              <a:pPr/>
              <a:t>07-06-2012</a:t>
            </a:fld>
            <a:endParaRPr lang="pt-PT"/>
          </a:p>
        </p:txBody>
      </p:sp>
      <p:sp>
        <p:nvSpPr>
          <p:cNvPr id="8" name="Marcador de Posição do Rodapé 7"/>
          <p:cNvSpPr>
            <a:spLocks noGrp="1"/>
          </p:cNvSpPr>
          <p:nvPr>
            <p:ph type="ftr" sz="quarter" idx="11"/>
          </p:nvPr>
        </p:nvSpPr>
        <p:spPr/>
        <p:txBody>
          <a:bodyPr/>
          <a:lstStyle/>
          <a:p>
            <a:r>
              <a:rPr lang="pt-PT" smtClean="0"/>
              <a:t>2ª Universidade do Poder Local </a:t>
            </a:r>
            <a:endParaRPr lang="pt-PT"/>
          </a:p>
        </p:txBody>
      </p:sp>
      <p:sp>
        <p:nvSpPr>
          <p:cNvPr id="9" name="Marcador de Posição do Número do Diapositivo 8"/>
          <p:cNvSpPr>
            <a:spLocks noGrp="1"/>
          </p:cNvSpPr>
          <p:nvPr>
            <p:ph type="sldNum" sz="quarter" idx="12"/>
          </p:nvPr>
        </p:nvSpPr>
        <p:spPr/>
        <p:txBody>
          <a:bodyPr/>
          <a:lstStyle/>
          <a:p>
            <a:fld id="{609754FF-1E00-4191-AC9B-25F0F5B5EA9C}" type="slidenum">
              <a:rPr lang="pt-PT" smtClean="0"/>
              <a:pPr/>
              <a:t>‹nº›</a:t>
            </a:fld>
            <a:endParaRPr lang="pt-PT"/>
          </a:p>
        </p:txBody>
      </p:sp>
      <p:sp>
        <p:nvSpPr>
          <p:cNvPr id="11" name="Marcador de Posição de Conteúdo 10"/>
          <p:cNvSpPr>
            <a:spLocks noGrp="1"/>
          </p:cNvSpPr>
          <p:nvPr>
            <p:ph sz="half" idx="2"/>
          </p:nvPr>
        </p:nvSpPr>
        <p:spPr>
          <a:xfrm>
            <a:off x="914400" y="2247900"/>
            <a:ext cx="3733800" cy="3886200"/>
          </a:xfrm>
        </p:spPr>
        <p:txBody>
          <a:bodyPr vert="horz"/>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13" name="Marcador de Posição de Conteúdo 12"/>
          <p:cNvSpPr>
            <a:spLocks noGrp="1"/>
          </p:cNvSpPr>
          <p:nvPr>
            <p:ph sz="half" idx="4"/>
          </p:nvPr>
        </p:nvSpPr>
        <p:spPr>
          <a:xfrm>
            <a:off x="4953000" y="2247900"/>
            <a:ext cx="3733800" cy="3886200"/>
          </a:xfrm>
        </p:spPr>
        <p:txBody>
          <a:bodyPr vert="horz"/>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PT" smtClean="0"/>
              <a:t>Clique para editar o estilo</a:t>
            </a:r>
            <a:endParaRPr kumimoji="0" lang="en-US"/>
          </a:p>
        </p:txBody>
      </p:sp>
      <p:sp>
        <p:nvSpPr>
          <p:cNvPr id="3" name="Marcador de Posição da Data 2"/>
          <p:cNvSpPr>
            <a:spLocks noGrp="1"/>
          </p:cNvSpPr>
          <p:nvPr>
            <p:ph type="dt" sz="half" idx="10"/>
          </p:nvPr>
        </p:nvSpPr>
        <p:spPr/>
        <p:txBody>
          <a:bodyPr/>
          <a:lstStyle/>
          <a:p>
            <a:fld id="{02D654B7-47B8-44A7-994D-67A2B8E00F8A}" type="datetime1">
              <a:rPr lang="pt-PT" smtClean="0"/>
              <a:pPr/>
              <a:t>07-06-2012</a:t>
            </a:fld>
            <a:endParaRPr lang="pt-PT"/>
          </a:p>
        </p:txBody>
      </p:sp>
      <p:sp>
        <p:nvSpPr>
          <p:cNvPr id="4" name="Marcador de Posição do Rodapé 3"/>
          <p:cNvSpPr>
            <a:spLocks noGrp="1"/>
          </p:cNvSpPr>
          <p:nvPr>
            <p:ph type="ftr" sz="quarter" idx="11"/>
          </p:nvPr>
        </p:nvSpPr>
        <p:spPr/>
        <p:txBody>
          <a:bodyPr/>
          <a:lstStyle/>
          <a:p>
            <a:r>
              <a:rPr lang="pt-PT" smtClean="0"/>
              <a:t>2ª Universidade do Poder Local </a:t>
            </a:r>
            <a:endParaRPr lang="pt-PT"/>
          </a:p>
        </p:txBody>
      </p:sp>
      <p:sp>
        <p:nvSpPr>
          <p:cNvPr id="5" name="Marcador de Posição do Número do Diapositivo 4"/>
          <p:cNvSpPr>
            <a:spLocks noGrp="1"/>
          </p:cNvSpPr>
          <p:nvPr>
            <p:ph type="sldNum" sz="quarter" idx="12"/>
          </p:nvPr>
        </p:nvSpPr>
        <p:spPr/>
        <p:txBody>
          <a:bodyPr/>
          <a:lstStyle/>
          <a:p>
            <a:fld id="{609754FF-1E00-4191-AC9B-25F0F5B5EA9C}" type="slidenum">
              <a:rPr lang="pt-PT" smtClean="0"/>
              <a:pPr/>
              <a:t>‹nº›</a:t>
            </a:fld>
            <a:endParaRPr lang="pt-P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Marcador de Posição da Data 1"/>
          <p:cNvSpPr>
            <a:spLocks noGrp="1"/>
          </p:cNvSpPr>
          <p:nvPr>
            <p:ph type="dt" sz="half" idx="10"/>
          </p:nvPr>
        </p:nvSpPr>
        <p:spPr/>
        <p:txBody>
          <a:bodyPr/>
          <a:lstStyle/>
          <a:p>
            <a:fld id="{415BFB0A-5414-4F32-A0AF-5A230E7B1549}" type="datetime1">
              <a:rPr lang="pt-PT" smtClean="0"/>
              <a:pPr/>
              <a:t>07-06-2012</a:t>
            </a:fld>
            <a:endParaRPr lang="pt-PT"/>
          </a:p>
        </p:txBody>
      </p:sp>
      <p:sp>
        <p:nvSpPr>
          <p:cNvPr id="3" name="Marcador de Posição do Rodapé 2"/>
          <p:cNvSpPr>
            <a:spLocks noGrp="1"/>
          </p:cNvSpPr>
          <p:nvPr>
            <p:ph type="ftr" sz="quarter" idx="11"/>
          </p:nvPr>
        </p:nvSpPr>
        <p:spPr/>
        <p:txBody>
          <a:bodyPr/>
          <a:lstStyle/>
          <a:p>
            <a:r>
              <a:rPr lang="pt-PT" smtClean="0"/>
              <a:t>2ª Universidade do Poder Local </a:t>
            </a:r>
            <a:endParaRPr lang="pt-PT"/>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‹nº›</a:t>
            </a:fld>
            <a:endParaRPr lang="pt-P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8" name="Rectângulo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ectângulo arredondado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ítulo 1"/>
          <p:cNvSpPr>
            <a:spLocks noGrp="1"/>
          </p:cNvSpPr>
          <p:nvPr>
            <p:ph type="title"/>
          </p:nvPr>
        </p:nvSpPr>
        <p:spPr>
          <a:xfrm>
            <a:off x="914400" y="273050"/>
            <a:ext cx="7772400" cy="1143000"/>
          </a:xfrm>
        </p:spPr>
        <p:txBody>
          <a:bodyPr anchor="b" anchorCtr="0"/>
          <a:lstStyle>
            <a:lvl1pPr algn="l">
              <a:buNone/>
              <a:defRPr sz="4000" b="0"/>
            </a:lvl1pPr>
          </a:lstStyle>
          <a:p>
            <a:r>
              <a:rPr kumimoji="0" lang="pt-PT" smtClean="0"/>
              <a:t>Clique para editar o estilo</a:t>
            </a:r>
            <a:endParaRPr kumimoji="0" lang="en-US"/>
          </a:p>
        </p:txBody>
      </p:sp>
      <p:sp>
        <p:nvSpPr>
          <p:cNvPr id="3" name="Marcador de Posição do Texto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pt-PT" smtClean="0"/>
              <a:t>Clique para editar os estilos</a:t>
            </a:r>
          </a:p>
        </p:txBody>
      </p:sp>
      <p:sp>
        <p:nvSpPr>
          <p:cNvPr id="5" name="Marcador de Posição da Data 4"/>
          <p:cNvSpPr>
            <a:spLocks noGrp="1"/>
          </p:cNvSpPr>
          <p:nvPr>
            <p:ph type="dt" sz="half" idx="10"/>
          </p:nvPr>
        </p:nvSpPr>
        <p:spPr/>
        <p:txBody>
          <a:bodyPr/>
          <a:lstStyle/>
          <a:p>
            <a:fld id="{607B292E-21CB-4923-B6D6-A151418247AD}" type="datetime1">
              <a:rPr lang="pt-PT" smtClean="0"/>
              <a:pPr/>
              <a:t>07-06-2012</a:t>
            </a:fld>
            <a:endParaRPr lang="pt-PT"/>
          </a:p>
        </p:txBody>
      </p:sp>
      <p:sp>
        <p:nvSpPr>
          <p:cNvPr id="6" name="Marcador de Posição do Rodapé 5"/>
          <p:cNvSpPr>
            <a:spLocks noGrp="1"/>
          </p:cNvSpPr>
          <p:nvPr>
            <p:ph type="ftr" sz="quarter" idx="11"/>
          </p:nvPr>
        </p:nvSpPr>
        <p:spPr/>
        <p:txBody>
          <a:bodyPr/>
          <a:lstStyle/>
          <a:p>
            <a:r>
              <a:rPr lang="pt-PT" smtClean="0"/>
              <a:t>2ª Universidade do Poder Local </a:t>
            </a:r>
            <a:endParaRPr lang="pt-PT"/>
          </a:p>
        </p:txBody>
      </p:sp>
      <p:sp>
        <p:nvSpPr>
          <p:cNvPr id="7" name="Marcador de Posição do Número do Diapositivo 6"/>
          <p:cNvSpPr>
            <a:spLocks noGrp="1"/>
          </p:cNvSpPr>
          <p:nvPr>
            <p:ph type="sldNum" sz="quarter" idx="12"/>
          </p:nvPr>
        </p:nvSpPr>
        <p:spPr/>
        <p:txBody>
          <a:bodyPr/>
          <a:lstStyle/>
          <a:p>
            <a:fld id="{609754FF-1E00-4191-AC9B-25F0F5B5EA9C}" type="slidenum">
              <a:rPr lang="pt-PT" smtClean="0"/>
              <a:pPr/>
              <a:t>‹nº›</a:t>
            </a:fld>
            <a:endParaRPr lang="pt-PT"/>
          </a:p>
        </p:txBody>
      </p:sp>
      <p:sp>
        <p:nvSpPr>
          <p:cNvPr id="11" name="Marcador de Posição de Conteúdo 10"/>
          <p:cNvSpPr>
            <a:spLocks noGrp="1"/>
          </p:cNvSpPr>
          <p:nvPr>
            <p:ph sz="quarter" idx="1"/>
          </p:nvPr>
        </p:nvSpPr>
        <p:spPr>
          <a:xfrm>
            <a:off x="2971800" y="1600200"/>
            <a:ext cx="5715000" cy="4495800"/>
          </a:xfrm>
        </p:spPr>
        <p:txBody>
          <a:bodyPr vert="horz"/>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pt-PT" smtClean="0"/>
              <a:t>Clique para editar o estilo</a:t>
            </a:r>
            <a:endParaRPr kumimoji="0" lang="en-US"/>
          </a:p>
        </p:txBody>
      </p:sp>
      <p:sp>
        <p:nvSpPr>
          <p:cNvPr id="4" name="Marcador de Posição do Texto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pt-PT" smtClean="0"/>
              <a:t>Clique para editar os estilos</a:t>
            </a:r>
          </a:p>
        </p:txBody>
      </p:sp>
      <p:sp>
        <p:nvSpPr>
          <p:cNvPr id="5" name="Marcador de Posição da Data 4"/>
          <p:cNvSpPr>
            <a:spLocks noGrp="1"/>
          </p:cNvSpPr>
          <p:nvPr>
            <p:ph type="dt" sz="half" idx="10"/>
          </p:nvPr>
        </p:nvSpPr>
        <p:spPr/>
        <p:txBody>
          <a:bodyPr/>
          <a:lstStyle/>
          <a:p>
            <a:fld id="{D40DCBFE-13C6-483C-A54F-D6BE2DDD743D}" type="datetime1">
              <a:rPr lang="pt-PT" smtClean="0"/>
              <a:pPr/>
              <a:t>07-06-2012</a:t>
            </a:fld>
            <a:endParaRPr lang="pt-PT"/>
          </a:p>
        </p:txBody>
      </p:sp>
      <p:sp>
        <p:nvSpPr>
          <p:cNvPr id="6" name="Marcador de Posição do Rodapé 5"/>
          <p:cNvSpPr>
            <a:spLocks noGrp="1"/>
          </p:cNvSpPr>
          <p:nvPr>
            <p:ph type="ftr" sz="quarter" idx="11"/>
          </p:nvPr>
        </p:nvSpPr>
        <p:spPr>
          <a:xfrm>
            <a:off x="914400" y="6172200"/>
            <a:ext cx="3886200" cy="457200"/>
          </a:xfrm>
        </p:spPr>
        <p:txBody>
          <a:bodyPr/>
          <a:lstStyle/>
          <a:p>
            <a:r>
              <a:rPr lang="pt-PT" smtClean="0"/>
              <a:t>2ª Universidade do Poder Local </a:t>
            </a:r>
            <a:endParaRPr lang="pt-PT"/>
          </a:p>
        </p:txBody>
      </p:sp>
      <p:sp>
        <p:nvSpPr>
          <p:cNvPr id="7" name="Marcador de Posição do Número do Diapositivo 6"/>
          <p:cNvSpPr>
            <a:spLocks noGrp="1"/>
          </p:cNvSpPr>
          <p:nvPr>
            <p:ph type="sldNum" sz="quarter" idx="12"/>
          </p:nvPr>
        </p:nvSpPr>
        <p:spPr>
          <a:xfrm>
            <a:off x="146304" y="6208776"/>
            <a:ext cx="457200" cy="457200"/>
          </a:xfrm>
        </p:spPr>
        <p:txBody>
          <a:bodyPr/>
          <a:lstStyle/>
          <a:p>
            <a:fld id="{609754FF-1E00-4191-AC9B-25F0F5B5EA9C}" type="slidenum">
              <a:rPr lang="pt-PT" smtClean="0"/>
              <a:pPr/>
              <a:t>‹nº›</a:t>
            </a:fld>
            <a:endParaRPr lang="pt-PT"/>
          </a:p>
        </p:txBody>
      </p:sp>
      <p:sp>
        <p:nvSpPr>
          <p:cNvPr id="11" name="Rectângulo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ângulo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ângulo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Marcador de Posição da Imagem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pt-PT" smtClean="0"/>
              <a:t>Clique no ícone para adicionar uma imagem</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ângulo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ectângulo arredondado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Marcador de Posição do Título 21"/>
          <p:cNvSpPr>
            <a:spLocks noGrp="1"/>
          </p:cNvSpPr>
          <p:nvPr>
            <p:ph type="title"/>
          </p:nvPr>
        </p:nvSpPr>
        <p:spPr>
          <a:xfrm>
            <a:off x="914400" y="274638"/>
            <a:ext cx="7772400" cy="1143000"/>
          </a:xfrm>
          <a:prstGeom prst="rect">
            <a:avLst/>
          </a:prstGeom>
        </p:spPr>
        <p:txBody>
          <a:bodyPr bIns="91440" anchor="b" anchorCtr="0">
            <a:normAutofit/>
          </a:bodyPr>
          <a:lstStyle/>
          <a:p>
            <a:r>
              <a:rPr kumimoji="0" lang="pt-PT" smtClean="0"/>
              <a:t>Clique para editar o estilo</a:t>
            </a:r>
            <a:endParaRPr kumimoji="0" lang="en-US"/>
          </a:p>
        </p:txBody>
      </p:sp>
      <p:sp>
        <p:nvSpPr>
          <p:cNvPr id="13" name="Marcador de Posição do Texto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pt-PT" smtClean="0"/>
              <a:t>Clique para editar os estilos</a:t>
            </a:r>
          </a:p>
          <a:p>
            <a:pPr lvl="1" eaLnBrk="1" latinLnBrk="0" hangingPunct="1"/>
            <a:r>
              <a:rPr kumimoji="0" lang="pt-PT" smtClean="0"/>
              <a:t>Segundo nível</a:t>
            </a:r>
          </a:p>
          <a:p>
            <a:pPr lvl="2" eaLnBrk="1" latinLnBrk="0" hangingPunct="1"/>
            <a:r>
              <a:rPr kumimoji="0" lang="pt-PT" smtClean="0"/>
              <a:t>Terceiro nível</a:t>
            </a:r>
          </a:p>
          <a:p>
            <a:pPr lvl="3" eaLnBrk="1" latinLnBrk="0" hangingPunct="1"/>
            <a:r>
              <a:rPr kumimoji="0" lang="pt-PT" smtClean="0"/>
              <a:t>Quarto nível</a:t>
            </a:r>
          </a:p>
          <a:p>
            <a:pPr lvl="4" eaLnBrk="1" latinLnBrk="0" hangingPunct="1"/>
            <a:r>
              <a:rPr kumimoji="0" lang="pt-PT" smtClean="0"/>
              <a:t>Quinto nível</a:t>
            </a:r>
            <a:endParaRPr kumimoji="0" lang="en-US"/>
          </a:p>
        </p:txBody>
      </p:sp>
      <p:sp>
        <p:nvSpPr>
          <p:cNvPr id="14" name="Marcador de Posição da Data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3D5BA46B-F119-43C1-80F9-5610E1474816}" type="datetime1">
              <a:rPr lang="pt-PT" smtClean="0"/>
              <a:pPr/>
              <a:t>07-06-2012</a:t>
            </a:fld>
            <a:endParaRPr lang="pt-PT"/>
          </a:p>
        </p:txBody>
      </p:sp>
      <p:sp>
        <p:nvSpPr>
          <p:cNvPr id="3" name="Marcador de Posição do Rodapé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r>
              <a:rPr lang="pt-PT" smtClean="0"/>
              <a:t>2ª Universidade do Poder Local </a:t>
            </a:r>
            <a:endParaRPr lang="pt-PT"/>
          </a:p>
        </p:txBody>
      </p:sp>
      <p:sp>
        <p:nvSpPr>
          <p:cNvPr id="23" name="Marcador de Posição do Número do Diapositivo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09754FF-1E00-4191-AC9B-25F0F5B5EA9C}" type="slidenum">
              <a:rPr lang="pt-PT" smtClean="0"/>
              <a:pPr/>
              <a:t>‹nº›</a:t>
            </a:fld>
            <a:endParaRPr lang="pt-PT"/>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p:txBody>
          <a:bodyPr>
            <a:normAutofit/>
          </a:bodyPr>
          <a:lstStyle/>
          <a:p>
            <a:r>
              <a:rPr lang="pt-PT" dirty="0" smtClean="0"/>
              <a:t>A Constituição e as outras Leis</a:t>
            </a:r>
          </a:p>
          <a:p>
            <a:r>
              <a:rPr lang="pt-PT" dirty="0" smtClean="0"/>
              <a:t> do Poder Local</a:t>
            </a:r>
          </a:p>
          <a:p>
            <a:pPr algn="l"/>
            <a:endParaRPr lang="pt-PT" sz="1400" dirty="0" smtClean="0"/>
          </a:p>
          <a:p>
            <a:pPr algn="l"/>
            <a:r>
              <a:rPr lang="pt-PT" sz="1400" dirty="0" smtClean="0"/>
              <a:t>J. Pedro Brito da Silva - Curia, 8 de Junho</a:t>
            </a:r>
            <a:endParaRPr lang="pt-PT" sz="1400" dirty="0"/>
          </a:p>
        </p:txBody>
      </p:sp>
      <p:sp>
        <p:nvSpPr>
          <p:cNvPr id="2" name="Título 1"/>
          <p:cNvSpPr>
            <a:spLocks noGrp="1"/>
          </p:cNvSpPr>
          <p:nvPr>
            <p:ph type="ctrTitle"/>
          </p:nvPr>
        </p:nvSpPr>
        <p:spPr/>
        <p:txBody>
          <a:bodyPr/>
          <a:lstStyle/>
          <a:p>
            <a:r>
              <a:rPr lang="pt-PT" dirty="0" smtClean="0"/>
              <a:t>As Leis que nos regem</a:t>
            </a:r>
            <a:endParaRPr lang="pt-PT"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lang="pt-PT" sz="2800" dirty="0" smtClean="0"/>
              <a:t>Constituição - Participação dos Municípios nas </a:t>
            </a:r>
            <a:r>
              <a:rPr lang="pt-PT" sz="2800" dirty="0"/>
              <a:t>receitas dos impostos </a:t>
            </a:r>
            <a:r>
              <a:rPr lang="pt-PT" sz="2800" dirty="0" smtClean="0"/>
              <a:t>directos</a:t>
            </a:r>
            <a:endParaRPr lang="pt-PT" sz="2800" dirty="0"/>
          </a:p>
        </p:txBody>
      </p:sp>
      <p:sp>
        <p:nvSpPr>
          <p:cNvPr id="3" name="Marcador de Posição de Conteúdo 2"/>
          <p:cNvSpPr>
            <a:spLocks noGrp="1"/>
          </p:cNvSpPr>
          <p:nvPr>
            <p:ph sz="quarter" idx="1"/>
          </p:nvPr>
        </p:nvSpPr>
        <p:spPr/>
        <p:txBody>
          <a:bodyPr>
            <a:normAutofit fontScale="92500" lnSpcReduction="20000"/>
          </a:bodyPr>
          <a:lstStyle/>
          <a:p>
            <a:pPr algn="just"/>
            <a:r>
              <a:rPr lang="pt-PT" sz="2200" dirty="0" smtClean="0"/>
              <a:t>Nos </a:t>
            </a:r>
            <a:r>
              <a:rPr lang="pt-PT" sz="2200" dirty="0"/>
              <a:t>termos definidos pela lei, os municípios participam, por direito próprio, nas receitas provenientes de impostos </a:t>
            </a:r>
            <a:r>
              <a:rPr lang="pt-PT" sz="2200" dirty="0" smtClean="0"/>
              <a:t>directos </a:t>
            </a:r>
            <a:r>
              <a:rPr lang="pt-PT" sz="2200" dirty="0"/>
              <a:t>e dispõem de receitas tributárias </a:t>
            </a:r>
            <a:r>
              <a:rPr lang="pt-PT" sz="2200" dirty="0" smtClean="0"/>
              <a:t>próprias (</a:t>
            </a:r>
            <a:r>
              <a:rPr lang="pt-PT" sz="2200" dirty="0"/>
              <a:t>art.º254º</a:t>
            </a:r>
            <a:r>
              <a:rPr lang="pt-PT" sz="2200" dirty="0" smtClean="0"/>
              <a:t>).</a:t>
            </a:r>
            <a:endParaRPr lang="pt-PT" sz="2200" dirty="0"/>
          </a:p>
          <a:p>
            <a:pPr algn="just"/>
            <a:r>
              <a:rPr lang="pt-PT" sz="2200" dirty="0"/>
              <a:t>A participação nas receitas dos impostos </a:t>
            </a:r>
            <a:r>
              <a:rPr lang="pt-PT" sz="2200" dirty="0" smtClean="0"/>
              <a:t>directos </a:t>
            </a:r>
            <a:r>
              <a:rPr lang="pt-PT" sz="2200" dirty="0"/>
              <a:t>decorre do princípio da justa repartição dos recursos públicos pelo Estado e pelas autarquias (art.º 238º, </a:t>
            </a:r>
            <a:r>
              <a:rPr lang="pt-PT" sz="2200" dirty="0" smtClean="0"/>
              <a:t>nº 2</a:t>
            </a:r>
            <a:r>
              <a:rPr lang="pt-PT" sz="2200" dirty="0"/>
              <a:t>).</a:t>
            </a:r>
          </a:p>
          <a:p>
            <a:pPr algn="just"/>
            <a:r>
              <a:rPr lang="pt-PT" sz="2200" dirty="0"/>
              <a:t>Nos termos da lei das finanças </a:t>
            </a:r>
            <a:r>
              <a:rPr lang="pt-PT" sz="2200" dirty="0" smtClean="0"/>
              <a:t>locais, </a:t>
            </a:r>
            <a:r>
              <a:rPr lang="pt-PT" sz="2200" dirty="0"/>
              <a:t>é atribuída aos municípios a receita proveniente do </a:t>
            </a:r>
            <a:r>
              <a:rPr lang="pt-PT" sz="2200" dirty="0" smtClean="0"/>
              <a:t>imposto</a:t>
            </a:r>
            <a:r>
              <a:rPr lang="pt-PT" sz="2200" b="1" i="1" dirty="0" smtClean="0"/>
              <a:t> </a:t>
            </a:r>
            <a:r>
              <a:rPr lang="pt-PT" sz="2200" dirty="0" smtClean="0"/>
              <a:t>municipal sobre imóveis (IMI – 50% da receita do IMI sobre prédios rústicos é receita da freguesia), do imposto municipal sobre as transmissões onerosas de imóveis (IMT) e do imposto municipal sobre veículos (IMV) bem </a:t>
            </a:r>
            <a:r>
              <a:rPr lang="pt-PT" sz="2200" dirty="0"/>
              <a:t>como, de modo facultativo, a derrama sobre o IRC.</a:t>
            </a:r>
          </a:p>
          <a:p>
            <a:pPr algn="just"/>
            <a:r>
              <a:rPr lang="pt-PT" sz="2200" dirty="0"/>
              <a:t>A estes acresce a participação nas receitas do IRS, IRC e IVA e as subvenções a partir de vários fundos (Fundo de Equilíbrio Financeiro, Fundo Geral </a:t>
            </a:r>
            <a:r>
              <a:rPr lang="pt-PT" sz="2200" dirty="0" smtClean="0"/>
              <a:t>Municipal </a:t>
            </a:r>
            <a:r>
              <a:rPr lang="pt-PT" sz="2200" dirty="0"/>
              <a:t>e Fundo de Coesão </a:t>
            </a:r>
            <a:r>
              <a:rPr lang="pt-PT" sz="2200" dirty="0" smtClean="0"/>
              <a:t>Municipal), </a:t>
            </a:r>
            <a:r>
              <a:rPr lang="pt-PT" sz="2200" dirty="0"/>
              <a:t>via Orçamento do Estado.</a:t>
            </a:r>
          </a:p>
          <a:p>
            <a:pPr algn="just"/>
            <a:r>
              <a:rPr lang="pt-PT" sz="2200" dirty="0"/>
              <a:t>As freguesias participam nas receitas do IRS, IRC e IVA, que constituem o Fundo de Financiamento das Freguesias. </a:t>
            </a:r>
          </a:p>
          <a:p>
            <a:endParaRPr lang="pt-PT"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10</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extLst>
      <p:ext uri="{BB962C8B-B14F-4D97-AF65-F5344CB8AC3E}">
        <p14:creationId xmlns:p14="http://schemas.microsoft.com/office/powerpoint/2010/main" xmlns="" val="42409156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PT" sz="3200" dirty="0" smtClean="0"/>
              <a:t>Constituição - Região Administrativa</a:t>
            </a:r>
            <a:endParaRPr lang="pt-PT" sz="3200" dirty="0"/>
          </a:p>
        </p:txBody>
      </p:sp>
      <p:sp>
        <p:nvSpPr>
          <p:cNvPr id="3" name="Marcador de Posição de Conteúdo 2"/>
          <p:cNvSpPr>
            <a:spLocks noGrp="1"/>
          </p:cNvSpPr>
          <p:nvPr>
            <p:ph sz="quarter" idx="1"/>
          </p:nvPr>
        </p:nvSpPr>
        <p:spPr/>
        <p:txBody>
          <a:bodyPr>
            <a:normAutofit fontScale="77500" lnSpcReduction="20000"/>
          </a:bodyPr>
          <a:lstStyle/>
          <a:p>
            <a:pPr algn="just"/>
            <a:endParaRPr lang="pt-PT" dirty="0" smtClean="0"/>
          </a:p>
          <a:p>
            <a:pPr algn="just">
              <a:buNone/>
            </a:pPr>
            <a:endParaRPr lang="pt-PT" b="1" dirty="0"/>
          </a:p>
          <a:p>
            <a:pPr algn="just"/>
            <a:r>
              <a:rPr lang="pt-PT" dirty="0"/>
              <a:t>A Constituição remeteu para a Lei a criação simultânea das regiões administrativas, bem como o elenco completo das atribuições, além da composição, competência e funcionamento dos respetivos </a:t>
            </a:r>
            <a:r>
              <a:rPr lang="pt-PT" dirty="0" smtClean="0"/>
              <a:t>órgãos (art.º 255º).</a:t>
            </a:r>
            <a:endParaRPr lang="pt-PT" dirty="0"/>
          </a:p>
          <a:p>
            <a:pPr algn="just"/>
            <a:r>
              <a:rPr lang="pt-PT" dirty="0"/>
              <a:t>Já existe uma Lei-Quadro das Regiões Administrativas (Lei nº 56/91, de 13 de Agosto) e uma Lei de Criação das Regiões Administrativas (Lei nº 16/98, de 28 de Abril). Tal não chega, no entanto, para </a:t>
            </a:r>
            <a:r>
              <a:rPr lang="pt-PT" dirty="0" smtClean="0"/>
              <a:t>a sua </a:t>
            </a:r>
            <a:r>
              <a:rPr lang="pt-PT" dirty="0"/>
              <a:t>instituição em concreto, pois a mesma depende, ainda, do voto favorável em referendo. A maioria dos cidadãos terá de se </a:t>
            </a:r>
            <a:r>
              <a:rPr lang="pt-PT" dirty="0" smtClean="0"/>
              <a:t>pronunciar, </a:t>
            </a:r>
            <a:r>
              <a:rPr lang="pt-PT" dirty="0"/>
              <a:t>quer sobre a instituição de regiões no </a:t>
            </a:r>
            <a:r>
              <a:rPr lang="pt-PT" dirty="0" smtClean="0"/>
              <a:t>País, </a:t>
            </a:r>
            <a:r>
              <a:rPr lang="pt-PT" dirty="0"/>
              <a:t>quer especificamente sobre cada região a criar na respetiva área </a:t>
            </a:r>
            <a:r>
              <a:rPr lang="pt-PT" dirty="0" smtClean="0"/>
              <a:t>geográfica (art.º 256º).</a:t>
            </a:r>
            <a:endParaRPr lang="pt-PT" dirty="0"/>
          </a:p>
          <a:p>
            <a:pPr algn="just"/>
            <a:r>
              <a:rPr lang="pt-PT" dirty="0"/>
              <a:t>A instituição das regiões administrativas, como autarquia </a:t>
            </a:r>
            <a:r>
              <a:rPr lang="pt-PT" dirty="0" smtClean="0"/>
              <a:t>supramunicipal </a:t>
            </a:r>
            <a:r>
              <a:rPr lang="pt-PT" dirty="0"/>
              <a:t>de âmbito regional, visou a substituição do distrito. Como não foram criadas subsiste, ainda, o distrito.</a:t>
            </a:r>
          </a:p>
          <a:p>
            <a:endParaRPr lang="pt-PT"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11</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extLst>
      <p:ext uri="{BB962C8B-B14F-4D97-AF65-F5344CB8AC3E}">
        <p14:creationId xmlns:p14="http://schemas.microsoft.com/office/powerpoint/2010/main" xmlns="" val="30056016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PT" sz="3200" dirty="0" smtClean="0"/>
              <a:t>Constituição - Região </a:t>
            </a:r>
            <a:r>
              <a:rPr lang="pt-PT" sz="3200" dirty="0"/>
              <a:t>Administrativa</a:t>
            </a:r>
          </a:p>
        </p:txBody>
      </p:sp>
      <p:sp>
        <p:nvSpPr>
          <p:cNvPr id="3" name="Marcador de Posição de Conteúdo 2"/>
          <p:cNvSpPr>
            <a:spLocks noGrp="1"/>
          </p:cNvSpPr>
          <p:nvPr>
            <p:ph sz="quarter" idx="1"/>
          </p:nvPr>
        </p:nvSpPr>
        <p:spPr/>
        <p:txBody>
          <a:bodyPr>
            <a:noAutofit/>
          </a:bodyPr>
          <a:lstStyle/>
          <a:p>
            <a:pPr algn="just"/>
            <a:r>
              <a:rPr lang="pt-PT" sz="2000" dirty="0" smtClean="0"/>
              <a:t>A </a:t>
            </a:r>
            <a:r>
              <a:rPr lang="pt-PT" sz="2000" dirty="0"/>
              <a:t>Constituição atribui às Regiões poderes de </a:t>
            </a:r>
            <a:r>
              <a:rPr lang="pt-PT" sz="2000" dirty="0" smtClean="0"/>
              <a:t>direcção </a:t>
            </a:r>
            <a:r>
              <a:rPr lang="pt-PT" sz="2000" dirty="0"/>
              <a:t>de serviços públicos e tarefas de coordenação e apoio à </a:t>
            </a:r>
            <a:r>
              <a:rPr lang="pt-PT" sz="2000" dirty="0" smtClean="0"/>
              <a:t>acção </a:t>
            </a:r>
            <a:r>
              <a:rPr lang="pt-PT" sz="2000" dirty="0"/>
              <a:t>dos Municípios no respeito da sua autonomia e sem restrição dos </a:t>
            </a:r>
            <a:r>
              <a:rPr lang="pt-PT" sz="2000" dirty="0" smtClean="0"/>
              <a:t>respectivos </a:t>
            </a:r>
            <a:r>
              <a:rPr lang="pt-PT" sz="2000" dirty="0"/>
              <a:t>poderes. Acresce a função de planeamento no tocante à elaboração de planos regionais e o poder de participar na elaboração de planos </a:t>
            </a:r>
            <a:r>
              <a:rPr lang="pt-PT" sz="2000" dirty="0" smtClean="0"/>
              <a:t>nacionais</a:t>
            </a:r>
            <a:r>
              <a:rPr lang="pt-PT" sz="2000" dirty="0"/>
              <a:t> </a:t>
            </a:r>
            <a:r>
              <a:rPr lang="pt-PT" sz="2000" dirty="0" smtClean="0"/>
              <a:t> </a:t>
            </a:r>
            <a:r>
              <a:rPr lang="pt-PT" sz="2000" dirty="0"/>
              <a:t>(art.º 257 e 258 º</a:t>
            </a:r>
            <a:r>
              <a:rPr lang="pt-PT" sz="2000" dirty="0" smtClean="0"/>
              <a:t>).</a:t>
            </a:r>
            <a:endParaRPr lang="pt-PT" sz="2000" dirty="0"/>
          </a:p>
          <a:p>
            <a:pPr algn="just"/>
            <a:r>
              <a:rPr lang="pt-PT" sz="2000" dirty="0" smtClean="0"/>
              <a:t>A </a:t>
            </a:r>
            <a:r>
              <a:rPr lang="pt-PT" sz="2000" dirty="0"/>
              <a:t>região dispõe igualmente de dois órgãos representativos: a </a:t>
            </a:r>
            <a:r>
              <a:rPr lang="pt-PT" sz="2000" dirty="0" smtClean="0"/>
              <a:t>assembleia regional, órgão deliberativo </a:t>
            </a:r>
            <a:r>
              <a:rPr lang="pt-PT" sz="2000" dirty="0"/>
              <a:t>e a junta </a:t>
            </a:r>
            <a:r>
              <a:rPr lang="pt-PT" sz="2000" dirty="0" smtClean="0"/>
              <a:t>regional, órgão </a:t>
            </a:r>
            <a:r>
              <a:rPr lang="pt-PT" sz="2000" dirty="0"/>
              <a:t>executivo colegial da região </a:t>
            </a:r>
            <a:r>
              <a:rPr lang="pt-PT" sz="2000" dirty="0" smtClean="0"/>
              <a:t>(artigos </a:t>
            </a:r>
            <a:r>
              <a:rPr lang="pt-PT" sz="2000" dirty="0"/>
              <a:t>259º a 262º</a:t>
            </a:r>
            <a:r>
              <a:rPr lang="pt-PT" sz="2000" dirty="0" smtClean="0"/>
              <a:t>).</a:t>
            </a:r>
            <a:endParaRPr lang="pt-PT" sz="2000" dirty="0"/>
          </a:p>
          <a:p>
            <a:pPr algn="just"/>
            <a:r>
              <a:rPr lang="pt-PT" sz="2000" dirty="0"/>
              <a:t>A </a:t>
            </a:r>
            <a:r>
              <a:rPr lang="pt-PT" sz="2000" dirty="0" smtClean="0"/>
              <a:t>assembleia </a:t>
            </a:r>
            <a:r>
              <a:rPr lang="pt-PT" sz="2000" dirty="0"/>
              <a:t>terá composição mista: membros eleitos </a:t>
            </a:r>
            <a:r>
              <a:rPr lang="pt-PT" sz="2000" dirty="0" smtClean="0"/>
              <a:t>directamente </a:t>
            </a:r>
            <a:r>
              <a:rPr lang="pt-PT" sz="2000" dirty="0"/>
              <a:t>e membros em número inferior eleitos </a:t>
            </a:r>
            <a:r>
              <a:rPr lang="pt-PT" sz="2000" dirty="0" smtClean="0"/>
              <a:t>indirectamente </a:t>
            </a:r>
            <a:r>
              <a:rPr lang="pt-PT" sz="2000" dirty="0"/>
              <a:t>através do colégio eleitoral formado pelos membros das </a:t>
            </a:r>
            <a:r>
              <a:rPr lang="pt-PT" sz="2000" dirty="0" smtClean="0"/>
              <a:t>assembleias </a:t>
            </a:r>
            <a:r>
              <a:rPr lang="pt-PT" sz="2000" dirty="0"/>
              <a:t>municipais da </a:t>
            </a:r>
            <a:r>
              <a:rPr lang="pt-PT" sz="2000" dirty="0" smtClean="0"/>
              <a:t>respectiva </a:t>
            </a:r>
            <a:r>
              <a:rPr lang="pt-PT" sz="2000" dirty="0"/>
              <a:t>área</a:t>
            </a:r>
            <a:r>
              <a:rPr lang="pt-PT" sz="2000" dirty="0" smtClean="0"/>
              <a:t>.</a:t>
            </a:r>
            <a:endParaRPr lang="pt-PT" sz="2000" dirty="0"/>
          </a:p>
          <a:p>
            <a:r>
              <a:rPr lang="pt-PT" sz="2000" dirty="0" smtClean="0"/>
              <a:t>Junto </a:t>
            </a:r>
            <a:r>
              <a:rPr lang="pt-PT" sz="2000" dirty="0"/>
              <a:t>de cada região poderá haver um representante do Governo (cf.  </a:t>
            </a:r>
            <a:r>
              <a:rPr lang="pt-PT" sz="2000" dirty="0" smtClean="0"/>
              <a:t>art.º 262º)</a:t>
            </a:r>
            <a:endParaRPr lang="pt-PT" sz="2000"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12</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extLst>
      <p:ext uri="{BB962C8B-B14F-4D97-AF65-F5344CB8AC3E}">
        <p14:creationId xmlns:p14="http://schemas.microsoft.com/office/powerpoint/2010/main" xmlns="" val="8931059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99592" y="476672"/>
            <a:ext cx="7772400" cy="1143000"/>
          </a:xfrm>
        </p:spPr>
        <p:txBody>
          <a:bodyPr>
            <a:normAutofit fontScale="90000"/>
          </a:bodyPr>
          <a:lstStyle/>
          <a:p>
            <a:r>
              <a:rPr lang="pt-PT" sz="3200" dirty="0" smtClean="0"/>
              <a:t/>
            </a:r>
            <a:br>
              <a:rPr lang="pt-PT" sz="3200" dirty="0" smtClean="0"/>
            </a:br>
            <a:r>
              <a:rPr lang="pt-PT" sz="3200" dirty="0" smtClean="0"/>
              <a:t/>
            </a:r>
            <a:br>
              <a:rPr lang="pt-PT" sz="3200" dirty="0" smtClean="0"/>
            </a:br>
            <a:r>
              <a:rPr lang="pt-PT" sz="3200" dirty="0" smtClean="0"/>
              <a:t/>
            </a:r>
            <a:br>
              <a:rPr lang="pt-PT" sz="3200" dirty="0" smtClean="0"/>
            </a:br>
            <a:r>
              <a:rPr lang="pt-PT" sz="3200" dirty="0" smtClean="0"/>
              <a:t/>
            </a:r>
            <a:br>
              <a:rPr lang="pt-PT" sz="3200" dirty="0" smtClean="0"/>
            </a:br>
            <a:r>
              <a:rPr lang="pt-PT" sz="3200" dirty="0" smtClean="0"/>
              <a:t/>
            </a:r>
            <a:br>
              <a:rPr lang="pt-PT" sz="3200" dirty="0" smtClean="0"/>
            </a:br>
            <a:r>
              <a:rPr lang="pt-PT" sz="3200" dirty="0" smtClean="0"/>
              <a:t/>
            </a:r>
            <a:br>
              <a:rPr lang="pt-PT" sz="3200" dirty="0" smtClean="0"/>
            </a:br>
            <a:r>
              <a:rPr lang="pt-PT" sz="3200" dirty="0" smtClean="0"/>
              <a:t/>
            </a:r>
            <a:br>
              <a:rPr lang="pt-PT" sz="3200" dirty="0" smtClean="0"/>
            </a:br>
            <a:r>
              <a:rPr lang="pt-PT" sz="3200" dirty="0"/>
              <a:t/>
            </a:r>
            <a:br>
              <a:rPr lang="pt-PT" sz="3200" dirty="0"/>
            </a:br>
            <a:r>
              <a:rPr lang="pt-PT" sz="3200" dirty="0" smtClean="0"/>
              <a:t> </a:t>
            </a:r>
            <a:br>
              <a:rPr lang="pt-PT" sz="3200" dirty="0" smtClean="0"/>
            </a:br>
            <a:r>
              <a:rPr lang="pt-PT" sz="3200" dirty="0"/>
              <a:t/>
            </a:r>
            <a:br>
              <a:rPr lang="pt-PT" sz="3200" dirty="0"/>
            </a:br>
            <a:r>
              <a:rPr lang="pt-PT" sz="3200" dirty="0" smtClean="0"/>
              <a:t/>
            </a:r>
            <a:br>
              <a:rPr lang="pt-PT" sz="3200" dirty="0" smtClean="0"/>
            </a:br>
            <a:r>
              <a:rPr lang="pt-PT" sz="3200" dirty="0"/>
              <a:t/>
            </a:r>
            <a:br>
              <a:rPr lang="pt-PT" sz="3200" dirty="0"/>
            </a:br>
            <a:r>
              <a:rPr lang="pt-PT" sz="3600" dirty="0" smtClean="0"/>
              <a:t>Organizações de moradores </a:t>
            </a:r>
            <a:br>
              <a:rPr lang="pt-PT" sz="3600" dirty="0" smtClean="0"/>
            </a:br>
            <a:endParaRPr lang="pt-PT" sz="3600" dirty="0"/>
          </a:p>
        </p:txBody>
      </p:sp>
      <p:sp>
        <p:nvSpPr>
          <p:cNvPr id="3" name="Marcador de Posição de Conteúdo 2"/>
          <p:cNvSpPr>
            <a:spLocks noGrp="1"/>
          </p:cNvSpPr>
          <p:nvPr>
            <p:ph sz="quarter" idx="1"/>
          </p:nvPr>
        </p:nvSpPr>
        <p:spPr/>
        <p:txBody>
          <a:bodyPr>
            <a:normAutofit fontScale="92500"/>
          </a:bodyPr>
          <a:lstStyle/>
          <a:p>
            <a:endParaRPr lang="pt-PT" sz="2900" dirty="0" smtClean="0"/>
          </a:p>
          <a:p>
            <a:pPr algn="just"/>
            <a:r>
              <a:rPr lang="pt-PT" sz="2200" dirty="0" smtClean="0"/>
              <a:t>As </a:t>
            </a:r>
            <a:r>
              <a:rPr lang="pt-PT" sz="2200" dirty="0"/>
              <a:t>organizações de moradores </a:t>
            </a:r>
            <a:r>
              <a:rPr lang="pt-PT" sz="2200" dirty="0" smtClean="0"/>
              <a:t>(nunca regulamentadas por lei) </a:t>
            </a:r>
            <a:r>
              <a:rPr lang="pt-PT" sz="2200" dirty="0"/>
              <a:t>podem ser constituídas por moradores residentes em áreas inferiores à da </a:t>
            </a:r>
            <a:r>
              <a:rPr lang="pt-PT" sz="2200" dirty="0" smtClean="0"/>
              <a:t>respectiva </a:t>
            </a:r>
            <a:r>
              <a:rPr lang="pt-PT" sz="2200" dirty="0"/>
              <a:t>freguesia, a fim de participarem na vida administrativa </a:t>
            </a:r>
            <a:r>
              <a:rPr lang="pt-PT" sz="2200" dirty="0" smtClean="0"/>
              <a:t>local </a:t>
            </a:r>
            <a:r>
              <a:rPr lang="pt-PT" sz="2200" dirty="0"/>
              <a:t>(Art.º 263º a 265º</a:t>
            </a:r>
            <a:r>
              <a:rPr lang="pt-PT" sz="2200" dirty="0" smtClean="0"/>
              <a:t>).</a:t>
            </a:r>
            <a:endParaRPr lang="pt-PT" sz="2200" dirty="0"/>
          </a:p>
          <a:p>
            <a:pPr algn="just"/>
            <a:r>
              <a:rPr lang="pt-PT" sz="2200" dirty="0"/>
              <a:t>Não são autarquias locais, </a:t>
            </a:r>
            <a:r>
              <a:rPr lang="pt-PT" sz="2200" dirty="0" smtClean="0"/>
              <a:t>mas antes </a:t>
            </a:r>
            <a:r>
              <a:rPr lang="pt-PT" sz="2200" dirty="0"/>
              <a:t>órgãos autónomos do poder local podendo exercer funções administrativas por delegação da </a:t>
            </a:r>
            <a:r>
              <a:rPr lang="pt-PT" sz="2200" dirty="0" smtClean="0"/>
              <a:t>freguesia </a:t>
            </a:r>
            <a:r>
              <a:rPr lang="pt-PT" sz="2200" dirty="0"/>
              <a:t>ou por atribuição da lei.</a:t>
            </a:r>
          </a:p>
          <a:p>
            <a:pPr algn="just"/>
            <a:r>
              <a:rPr lang="pt-PT" sz="2200" dirty="0"/>
              <a:t>A estrutura orgânica terá de ser fixada por lei, mas compreende uma </a:t>
            </a:r>
            <a:r>
              <a:rPr lang="pt-PT" sz="2200" dirty="0" smtClean="0"/>
              <a:t>assembleia </a:t>
            </a:r>
            <a:r>
              <a:rPr lang="pt-PT" sz="2200" dirty="0"/>
              <a:t>e uma comissão de moradores, eleita pela </a:t>
            </a:r>
            <a:r>
              <a:rPr lang="pt-PT" sz="2200" dirty="0" smtClean="0"/>
              <a:t>assembleia </a:t>
            </a:r>
            <a:r>
              <a:rPr lang="pt-PT" sz="2200" dirty="0"/>
              <a:t>(conjunto dos correspondentes residentes recenseados na freguesia) por voto secreto.</a:t>
            </a:r>
          </a:p>
          <a:p>
            <a:pPr algn="just"/>
            <a:r>
              <a:rPr lang="pt-PT" sz="2200" dirty="0"/>
              <a:t>Têm direito de petição relativamente a assuntos de interesse dos </a:t>
            </a:r>
            <a:r>
              <a:rPr lang="pt-PT" sz="2200" dirty="0" smtClean="0"/>
              <a:t>respectivos </a:t>
            </a:r>
            <a:r>
              <a:rPr lang="pt-PT" sz="2200" dirty="0"/>
              <a:t>moradores e participam, sem direito de voto, na </a:t>
            </a:r>
            <a:r>
              <a:rPr lang="pt-PT" sz="2200" dirty="0" smtClean="0"/>
              <a:t>assembleia </a:t>
            </a:r>
            <a:r>
              <a:rPr lang="pt-PT" sz="2200" dirty="0"/>
              <a:t>de freguesia.</a:t>
            </a:r>
          </a:p>
          <a:p>
            <a:endParaRPr lang="pt-PT"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13</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extLst>
      <p:ext uri="{BB962C8B-B14F-4D97-AF65-F5344CB8AC3E}">
        <p14:creationId xmlns:p14="http://schemas.microsoft.com/office/powerpoint/2010/main" xmlns="" val="39627661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PT" sz="3200" dirty="0" smtClean="0"/>
              <a:t>Outras Fontes Legislativas </a:t>
            </a:r>
            <a:br>
              <a:rPr lang="pt-PT" sz="3200" dirty="0" smtClean="0"/>
            </a:br>
            <a:r>
              <a:rPr lang="pt-PT" sz="3200" dirty="0" smtClean="0"/>
              <a:t>do Poder Local</a:t>
            </a:r>
            <a:endParaRPr lang="pt-PT" sz="3200" dirty="0"/>
          </a:p>
        </p:txBody>
      </p:sp>
      <p:sp>
        <p:nvSpPr>
          <p:cNvPr id="3" name="Marcador de Posição de Conteúdo 2"/>
          <p:cNvSpPr>
            <a:spLocks noGrp="1"/>
          </p:cNvSpPr>
          <p:nvPr>
            <p:ph sz="quarter" idx="1"/>
          </p:nvPr>
        </p:nvSpPr>
        <p:spPr/>
        <p:txBody>
          <a:bodyPr>
            <a:normAutofit/>
          </a:bodyPr>
          <a:lstStyle/>
          <a:p>
            <a:pPr algn="just"/>
            <a:endParaRPr lang="pt-PT" sz="2000" dirty="0" smtClean="0"/>
          </a:p>
          <a:p>
            <a:pPr algn="just"/>
            <a:r>
              <a:rPr lang="pt-PT" sz="2000" dirty="0" smtClean="0"/>
              <a:t>Concluindo, a Constituição enuncia os </a:t>
            </a:r>
            <a:r>
              <a:rPr lang="pt-PT" sz="2000" dirty="0"/>
              <a:t>princípios gerais do poder local </a:t>
            </a:r>
            <a:r>
              <a:rPr lang="pt-PT" sz="2000" dirty="0" smtClean="0"/>
              <a:t>e trata em </a:t>
            </a:r>
            <a:r>
              <a:rPr lang="pt-PT" sz="2000" dirty="0"/>
              <a:t>capítulos autónomos </a:t>
            </a:r>
            <a:r>
              <a:rPr lang="pt-PT" sz="2000" dirty="0" smtClean="0"/>
              <a:t>cada </a:t>
            </a:r>
            <a:r>
              <a:rPr lang="pt-PT" sz="2000" dirty="0"/>
              <a:t>uma das autarquias: Freguesia, Município e Região Administrativa.</a:t>
            </a:r>
          </a:p>
          <a:p>
            <a:pPr algn="just"/>
            <a:r>
              <a:rPr lang="pt-PT" sz="2000" dirty="0" smtClean="0"/>
              <a:t>Mas remete para o legislador ordinário muitas das questões essenciais à efectividade da autonomia local (atribuições, organização das autarquias, competência dos seus órgãos,  regime das finanças locais, bem como a tutela da legalidade).</a:t>
            </a:r>
          </a:p>
          <a:p>
            <a:pPr algn="just"/>
            <a:r>
              <a:rPr lang="pt-PT" sz="2000" dirty="0" smtClean="0"/>
              <a:t>Abordaremos em seguida, os traços gerais, desta legislação que constitui matéria de reserva relativa de competência da assembleia da República (é da exclusiva competência da AR legislar sobre estatuto das autarquias locais, incluindo finanças locais, salvo autorização ao Governo – art.º 165º, 1 al. q) da CRP) bem como de outras fontes que regem o poder local.</a:t>
            </a:r>
            <a:endParaRPr lang="pt-PT" sz="2000"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14</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extLst>
      <p:ext uri="{BB962C8B-B14F-4D97-AF65-F5344CB8AC3E}">
        <p14:creationId xmlns:p14="http://schemas.microsoft.com/office/powerpoint/2010/main" xmlns="" val="209612600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lang="pt-PT" sz="3200" dirty="0" smtClean="0"/>
              <a:t/>
            </a:r>
            <a:br>
              <a:rPr lang="pt-PT" sz="3200" dirty="0" smtClean="0"/>
            </a:br>
            <a:r>
              <a:rPr lang="pt-PT" sz="3200" dirty="0" smtClean="0"/>
              <a:t/>
            </a:r>
            <a:br>
              <a:rPr lang="pt-PT" sz="3200" dirty="0" smtClean="0"/>
            </a:br>
            <a:r>
              <a:rPr lang="pt-PT" sz="2400" dirty="0" smtClean="0"/>
              <a:t>Freguesia – Atribuições, organização e competência dos seus </a:t>
            </a:r>
            <a:r>
              <a:rPr lang="pt-PT" sz="2400" dirty="0"/>
              <a:t>órgãos (Leis nºs </a:t>
            </a:r>
            <a:r>
              <a:rPr lang="pt-PT" sz="2400" dirty="0" smtClean="0"/>
              <a:t>159/99 de 14-9 </a:t>
            </a:r>
            <a:r>
              <a:rPr lang="pt-PT" sz="2400" dirty="0"/>
              <a:t>e </a:t>
            </a:r>
            <a:r>
              <a:rPr lang="pt-PT" sz="2400" dirty="0" smtClean="0"/>
              <a:t>169/99, de 18-9)</a:t>
            </a:r>
            <a:endParaRPr lang="pt-PT" sz="2400" dirty="0"/>
          </a:p>
        </p:txBody>
      </p:sp>
      <p:sp>
        <p:nvSpPr>
          <p:cNvPr id="3" name="Marcador de Posição de Conteúdo 2"/>
          <p:cNvSpPr>
            <a:spLocks noGrp="1"/>
          </p:cNvSpPr>
          <p:nvPr>
            <p:ph sz="quarter" idx="1"/>
          </p:nvPr>
        </p:nvSpPr>
        <p:spPr/>
        <p:txBody>
          <a:bodyPr>
            <a:noAutofit/>
          </a:bodyPr>
          <a:lstStyle/>
          <a:p>
            <a:endParaRPr lang="pt-PT" sz="2000" dirty="0" smtClean="0"/>
          </a:p>
          <a:p>
            <a:pPr algn="just"/>
            <a:r>
              <a:rPr lang="pt-PT" sz="2000" dirty="0" smtClean="0"/>
              <a:t>A Freguesia é a autarquia local de base que no território municipal visa a prossecução de interesses próprios da população residente na respetiva circunscrição, mas não constitui uma fração do município, gozando relativamente a este de total autonomia.</a:t>
            </a:r>
            <a:endParaRPr lang="pt-PT" sz="2000" dirty="0"/>
          </a:p>
          <a:p>
            <a:pPr algn="just"/>
            <a:r>
              <a:rPr lang="pt-PT" sz="2000" dirty="0" smtClean="0"/>
              <a:t>As suas atribuições, ou seja, os fins postos por lei a seu cargo, são as seguintes:</a:t>
            </a:r>
            <a:endParaRPr lang="pt-PT" sz="2000" dirty="0"/>
          </a:p>
          <a:p>
            <a:pPr algn="just"/>
            <a:r>
              <a:rPr lang="pt-PT" sz="2000" dirty="0" smtClean="0"/>
              <a:t>Equipamento </a:t>
            </a:r>
            <a:r>
              <a:rPr lang="pt-PT" sz="2000" dirty="0"/>
              <a:t>rural e </a:t>
            </a:r>
            <a:r>
              <a:rPr lang="pt-PT" sz="2000" dirty="0" smtClean="0"/>
              <a:t>urbano; abastecimento público; educação; cultura</a:t>
            </a:r>
            <a:r>
              <a:rPr lang="pt-PT" sz="2000" dirty="0"/>
              <a:t>, tempos livres e </a:t>
            </a:r>
            <a:r>
              <a:rPr lang="pt-PT" sz="2000" dirty="0" smtClean="0"/>
              <a:t>desporto; cuidados </a:t>
            </a:r>
            <a:r>
              <a:rPr lang="pt-PT" sz="2000" dirty="0"/>
              <a:t>primários de </a:t>
            </a:r>
            <a:r>
              <a:rPr lang="pt-PT" sz="2000" dirty="0" smtClean="0"/>
              <a:t>saúde; ação social; proteção civil; ambiente </a:t>
            </a:r>
            <a:r>
              <a:rPr lang="pt-PT" sz="2000" dirty="0"/>
              <a:t>e </a:t>
            </a:r>
            <a:r>
              <a:rPr lang="pt-PT" sz="2000" dirty="0" smtClean="0"/>
              <a:t>salubridade; desenvolvimento; ordenamento </a:t>
            </a:r>
            <a:r>
              <a:rPr lang="pt-PT" sz="2000" dirty="0"/>
              <a:t>urbano e </a:t>
            </a:r>
            <a:r>
              <a:rPr lang="pt-PT" sz="2000" dirty="0" smtClean="0"/>
              <a:t>rural e proteção </a:t>
            </a:r>
            <a:r>
              <a:rPr lang="pt-PT" sz="2000" dirty="0"/>
              <a:t>da </a:t>
            </a:r>
            <a:r>
              <a:rPr lang="pt-PT" sz="2000" dirty="0" smtClean="0"/>
              <a:t>comunidade.</a:t>
            </a:r>
          </a:p>
          <a:p>
            <a:pPr algn="just"/>
            <a:r>
              <a:rPr lang="pt-PT" sz="2000" dirty="0" smtClean="0"/>
              <a:t>As atribuições das freguesias e a competência dos respetivos órgãos abrangem o planeamento, a gestão e a realização de investimentos nos casos e nos termos previstos na lei (cf. art.º14º da lei nº 159/99).</a:t>
            </a:r>
            <a:endParaRPr lang="pt-PT" sz="2000" dirty="0"/>
          </a:p>
          <a:p>
            <a:endParaRPr lang="pt-PT" sz="2000"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15</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extLst>
      <p:ext uri="{BB962C8B-B14F-4D97-AF65-F5344CB8AC3E}">
        <p14:creationId xmlns:p14="http://schemas.microsoft.com/office/powerpoint/2010/main" xmlns="" val="272564998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PT" sz="2400" dirty="0"/>
              <a:t>Freguesia – Atribuições, organização e competência dos seus órgãos (Leis nºs 159 e 169/99)</a:t>
            </a:r>
          </a:p>
        </p:txBody>
      </p:sp>
      <p:sp>
        <p:nvSpPr>
          <p:cNvPr id="3" name="Marcador de Posição de Conteúdo 2"/>
          <p:cNvSpPr>
            <a:spLocks noGrp="1"/>
          </p:cNvSpPr>
          <p:nvPr>
            <p:ph sz="quarter" idx="1"/>
          </p:nvPr>
        </p:nvSpPr>
        <p:spPr/>
        <p:txBody>
          <a:bodyPr>
            <a:normAutofit fontScale="77500" lnSpcReduction="20000"/>
          </a:bodyPr>
          <a:lstStyle/>
          <a:p>
            <a:pPr algn="just"/>
            <a:endParaRPr lang="pt-PT" dirty="0" smtClean="0"/>
          </a:p>
          <a:p>
            <a:pPr algn="just"/>
            <a:r>
              <a:rPr lang="pt-PT" dirty="0" smtClean="0"/>
              <a:t>Nos termos do art.º 2º da Lei nº 169/99, a freguesia dispõe dos </a:t>
            </a:r>
            <a:r>
              <a:rPr lang="pt-PT" dirty="0"/>
              <a:t>seguintes órgãos representativos: </a:t>
            </a:r>
            <a:r>
              <a:rPr lang="pt-PT" dirty="0" smtClean="0"/>
              <a:t>assembleia </a:t>
            </a:r>
            <a:r>
              <a:rPr lang="pt-PT" dirty="0"/>
              <a:t>de freguesia e junta de </a:t>
            </a:r>
            <a:r>
              <a:rPr lang="pt-PT" dirty="0" smtClean="0"/>
              <a:t>freguesia.</a:t>
            </a:r>
          </a:p>
          <a:p>
            <a:pPr algn="just"/>
            <a:r>
              <a:rPr lang="pt-PT" dirty="0" smtClean="0"/>
              <a:t>A assembleia </a:t>
            </a:r>
            <a:r>
              <a:rPr lang="pt-PT" dirty="0"/>
              <a:t>de freguesia é o órgão deliberativo da freguesia (art.º </a:t>
            </a:r>
            <a:r>
              <a:rPr lang="pt-PT" dirty="0" smtClean="0"/>
              <a:t>3º) sendo substituída, nas freguesias pouco populosas, pelo </a:t>
            </a:r>
            <a:r>
              <a:rPr lang="pt-PT" dirty="0"/>
              <a:t>plenário de cidadãos eleitores </a:t>
            </a:r>
            <a:r>
              <a:rPr lang="pt-PT" dirty="0" smtClean="0"/>
              <a:t>(</a:t>
            </a:r>
            <a:r>
              <a:rPr lang="pt-PT" dirty="0" err="1" smtClean="0"/>
              <a:t>art</a:t>
            </a:r>
            <a:r>
              <a:rPr lang="pt-PT" dirty="0" smtClean="0"/>
              <a:t>º 21º da Lei 169/99). </a:t>
            </a:r>
            <a:endParaRPr lang="pt-PT" dirty="0"/>
          </a:p>
          <a:p>
            <a:pPr algn="just"/>
            <a:r>
              <a:rPr lang="pt-PT" dirty="0" smtClean="0"/>
              <a:t>O </a:t>
            </a:r>
            <a:r>
              <a:rPr lang="pt-PT" dirty="0"/>
              <a:t>número de membros da </a:t>
            </a:r>
            <a:r>
              <a:rPr lang="pt-PT" dirty="0" smtClean="0"/>
              <a:t>assembleia </a:t>
            </a:r>
            <a:r>
              <a:rPr lang="pt-PT" dirty="0"/>
              <a:t>varia em função do número de </a:t>
            </a:r>
            <a:r>
              <a:rPr lang="pt-PT" dirty="0" smtClean="0"/>
              <a:t>eleitores, podendo </a:t>
            </a:r>
            <a:r>
              <a:rPr lang="pt-PT" dirty="0"/>
              <a:t>ir de 7 (quando o nº de eleitores for inferior a 1000) a 19 (quando o nº de eleitores for superior a 20000 e inferior a 30 </a:t>
            </a:r>
            <a:r>
              <a:rPr lang="pt-PT" dirty="0" smtClean="0"/>
              <a:t>000) (artigo 5º da Lei nº 169/99).</a:t>
            </a:r>
            <a:endParaRPr lang="pt-PT" dirty="0"/>
          </a:p>
          <a:p>
            <a:pPr algn="just"/>
            <a:r>
              <a:rPr lang="pt-PT" dirty="0"/>
              <a:t>A </a:t>
            </a:r>
            <a:r>
              <a:rPr lang="pt-PT" dirty="0" smtClean="0"/>
              <a:t>assembleia </a:t>
            </a:r>
            <a:r>
              <a:rPr lang="pt-PT" dirty="0"/>
              <a:t>reúne ordinariamente quatro vezes por ano: Abril, Junho, Setembro e Novembro ou Dezembro (art.º 13º), podendo reunir extraordinariamente por iniciativa da mesa ou a requerimento do </a:t>
            </a:r>
            <a:r>
              <a:rPr lang="pt-PT" dirty="0" smtClean="0"/>
              <a:t>presidente </a:t>
            </a:r>
            <a:r>
              <a:rPr lang="pt-PT" dirty="0"/>
              <a:t>da junta, por deliberação desta, por um terço dos seus membros, ou por um número de cidadãos eleitores determinado pela lei (art.º 14º</a:t>
            </a:r>
            <a:r>
              <a:rPr lang="pt-PT" dirty="0" smtClean="0"/>
              <a:t>).</a:t>
            </a:r>
            <a:endParaRPr lang="pt-PT" dirty="0"/>
          </a:p>
          <a:p>
            <a:endParaRPr lang="pt-PT"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16</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extLst>
      <p:ext uri="{BB962C8B-B14F-4D97-AF65-F5344CB8AC3E}">
        <p14:creationId xmlns:p14="http://schemas.microsoft.com/office/powerpoint/2010/main" xmlns="" val="126565833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PT" sz="2400" dirty="0" smtClean="0"/>
              <a:t/>
            </a:r>
            <a:br>
              <a:rPr lang="pt-PT" sz="2400" dirty="0" smtClean="0"/>
            </a:br>
            <a:r>
              <a:rPr lang="pt-PT" sz="2400" dirty="0" smtClean="0"/>
              <a:t/>
            </a:r>
            <a:br>
              <a:rPr lang="pt-PT" sz="2400" dirty="0" smtClean="0"/>
            </a:br>
            <a:r>
              <a:rPr lang="pt-PT" sz="2400" dirty="0" smtClean="0"/>
              <a:t/>
            </a:r>
            <a:br>
              <a:rPr lang="pt-PT" sz="2400" dirty="0" smtClean="0"/>
            </a:br>
            <a:r>
              <a:rPr lang="pt-PT" sz="2400" dirty="0" smtClean="0"/>
              <a:t/>
            </a:r>
            <a:br>
              <a:rPr lang="pt-PT" sz="2400" dirty="0" smtClean="0"/>
            </a:br>
            <a:r>
              <a:rPr lang="pt-PT" sz="2400" dirty="0" smtClean="0"/>
              <a:t/>
            </a:r>
            <a:br>
              <a:rPr lang="pt-PT" sz="2400" dirty="0" smtClean="0"/>
            </a:br>
            <a:r>
              <a:rPr lang="pt-PT" sz="2400" dirty="0" smtClean="0"/>
              <a:t/>
            </a:r>
            <a:br>
              <a:rPr lang="pt-PT" sz="2400" dirty="0" smtClean="0"/>
            </a:br>
            <a:r>
              <a:rPr lang="pt-PT" sz="2400" dirty="0" smtClean="0"/>
              <a:t/>
            </a:r>
            <a:br>
              <a:rPr lang="pt-PT" sz="2400" dirty="0" smtClean="0"/>
            </a:br>
            <a:r>
              <a:rPr lang="pt-PT" sz="2400" dirty="0" smtClean="0"/>
              <a:t/>
            </a:r>
            <a:br>
              <a:rPr lang="pt-PT" sz="2400" dirty="0" smtClean="0"/>
            </a:br>
            <a:r>
              <a:rPr lang="pt-PT" sz="2400" dirty="0" smtClean="0"/>
              <a:t/>
            </a:r>
            <a:br>
              <a:rPr lang="pt-PT" sz="2400" dirty="0" smtClean="0"/>
            </a:br>
            <a:r>
              <a:rPr lang="pt-PT" sz="2400" dirty="0" smtClean="0"/>
              <a:t/>
            </a:r>
            <a:br>
              <a:rPr lang="pt-PT" sz="2400" dirty="0" smtClean="0"/>
            </a:br>
            <a:r>
              <a:rPr lang="pt-PT" sz="2400" dirty="0" smtClean="0"/>
              <a:t/>
            </a:r>
            <a:br>
              <a:rPr lang="pt-PT" sz="2400" dirty="0" smtClean="0"/>
            </a:br>
            <a:r>
              <a:rPr lang="pt-PT" sz="2700" dirty="0" smtClean="0"/>
              <a:t>Freguesia – Atribuições, organização e competência dos seus órgãos (Leis nºs 159 e 169/99)</a:t>
            </a:r>
            <a:endParaRPr lang="pt-PT" sz="2700" dirty="0"/>
          </a:p>
        </p:txBody>
      </p:sp>
      <p:sp>
        <p:nvSpPr>
          <p:cNvPr id="3" name="Marcador de Posição de Conteúdo 2"/>
          <p:cNvSpPr>
            <a:spLocks noGrp="1"/>
          </p:cNvSpPr>
          <p:nvPr>
            <p:ph sz="quarter" idx="1"/>
          </p:nvPr>
        </p:nvSpPr>
        <p:spPr/>
        <p:txBody>
          <a:bodyPr>
            <a:normAutofit fontScale="77500" lnSpcReduction="20000"/>
          </a:bodyPr>
          <a:lstStyle/>
          <a:p>
            <a:pPr algn="just"/>
            <a:endParaRPr lang="pt-PT" dirty="0" smtClean="0"/>
          </a:p>
          <a:p>
            <a:pPr algn="just"/>
            <a:r>
              <a:rPr lang="pt-PT" dirty="0" smtClean="0"/>
              <a:t>A </a:t>
            </a:r>
            <a:r>
              <a:rPr lang="pt-PT" dirty="0"/>
              <a:t>c</a:t>
            </a:r>
            <a:r>
              <a:rPr lang="pt-PT" dirty="0" smtClean="0"/>
              <a:t>ompetência </a:t>
            </a:r>
            <a:r>
              <a:rPr lang="pt-PT" dirty="0"/>
              <a:t>da </a:t>
            </a:r>
            <a:r>
              <a:rPr lang="pt-PT" dirty="0" smtClean="0"/>
              <a:t>assembleia </a:t>
            </a:r>
            <a:r>
              <a:rPr lang="pt-PT" dirty="0"/>
              <a:t>é regulada pormenorizadamente pelo artigo 17º da Lei, podendo ser agregada em cinco funções principais:</a:t>
            </a:r>
          </a:p>
          <a:p>
            <a:pPr algn="just"/>
            <a:r>
              <a:rPr lang="pt-PT" dirty="0"/>
              <a:t>- Função eleitoral: </a:t>
            </a:r>
            <a:r>
              <a:rPr lang="pt-PT" dirty="0" smtClean="0"/>
              <a:t>compete-lhe </a:t>
            </a:r>
            <a:r>
              <a:rPr lang="pt-PT" dirty="0"/>
              <a:t>eleger, por voto secreto, os vogais da junta bem como o </a:t>
            </a:r>
            <a:r>
              <a:rPr lang="pt-PT" dirty="0" smtClean="0"/>
              <a:t>presidente </a:t>
            </a:r>
            <a:r>
              <a:rPr lang="pt-PT" dirty="0"/>
              <a:t>e os secretários da mesa;</a:t>
            </a:r>
          </a:p>
          <a:p>
            <a:pPr algn="just"/>
            <a:r>
              <a:rPr lang="pt-PT" dirty="0"/>
              <a:t>- Função de fiscalização: </a:t>
            </a:r>
            <a:r>
              <a:rPr lang="pt-PT" dirty="0" smtClean="0"/>
              <a:t>cabe-lhe </a:t>
            </a:r>
            <a:r>
              <a:rPr lang="pt-PT" dirty="0"/>
              <a:t>acompanhar e fiscalizar a </a:t>
            </a:r>
            <a:r>
              <a:rPr lang="pt-PT" dirty="0" smtClean="0"/>
              <a:t>atividade </a:t>
            </a:r>
            <a:r>
              <a:rPr lang="pt-PT" dirty="0"/>
              <a:t>da junta;</a:t>
            </a:r>
          </a:p>
          <a:p>
            <a:pPr algn="just"/>
            <a:r>
              <a:rPr lang="pt-PT" dirty="0"/>
              <a:t>- Função de orientação geral: aprovação das opções do plano, proposta de orçamento e suas revisões e documentos de prestação de contas;</a:t>
            </a:r>
          </a:p>
          <a:p>
            <a:pPr algn="just"/>
            <a:r>
              <a:rPr lang="pt-PT" dirty="0"/>
              <a:t>- Função tributária e regulamentar: </a:t>
            </a:r>
            <a:r>
              <a:rPr lang="pt-PT" dirty="0" smtClean="0"/>
              <a:t>aprovar </a:t>
            </a:r>
            <a:r>
              <a:rPr lang="pt-PT" dirty="0"/>
              <a:t>as taxas da freguesia, aprovar posturas e regulamentos;</a:t>
            </a:r>
          </a:p>
          <a:p>
            <a:pPr algn="just"/>
            <a:r>
              <a:rPr lang="pt-PT" dirty="0"/>
              <a:t>- Função decisória: </a:t>
            </a:r>
            <a:r>
              <a:rPr lang="pt-PT" dirty="0" smtClean="0"/>
              <a:t>cabe-lhe </a:t>
            </a:r>
            <a:r>
              <a:rPr lang="pt-PT" dirty="0"/>
              <a:t>decidir as situações de maior relevância para a freguesia, como a autorização de empréstimos de curto prazo, a participação em empresas de âmbito </a:t>
            </a:r>
            <a:r>
              <a:rPr lang="pt-PT" dirty="0" smtClean="0"/>
              <a:t>municipal, </a:t>
            </a:r>
            <a:r>
              <a:rPr lang="pt-PT" dirty="0"/>
              <a:t>ou em associações, a aquisição ou alienação de bens imóveis de maior valor, a aprovação dos quadros de pessoal e a criação ou a reorganização dos serviços da </a:t>
            </a:r>
            <a:r>
              <a:rPr lang="pt-PT" dirty="0" smtClean="0"/>
              <a:t>freguesia.</a:t>
            </a:r>
            <a:endParaRPr lang="pt-PT" dirty="0"/>
          </a:p>
          <a:p>
            <a:pPr>
              <a:buNone/>
            </a:pPr>
            <a:endParaRPr lang="pt-PT"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17</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extLst>
      <p:ext uri="{BB962C8B-B14F-4D97-AF65-F5344CB8AC3E}">
        <p14:creationId xmlns:p14="http://schemas.microsoft.com/office/powerpoint/2010/main" xmlns="" val="302602605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PT" sz="2400" dirty="0"/>
              <a:t>Freguesia – Atribuições, organização e competência dos seus órgãos (</a:t>
            </a:r>
            <a:r>
              <a:rPr lang="pt-PT" sz="2400" dirty="0" smtClean="0"/>
              <a:t>Leis nºs 159 e 169/99</a:t>
            </a:r>
            <a:r>
              <a:rPr lang="pt-PT" sz="2400" dirty="0"/>
              <a:t>)</a:t>
            </a:r>
          </a:p>
        </p:txBody>
      </p:sp>
      <p:sp>
        <p:nvSpPr>
          <p:cNvPr id="3" name="Marcador de Posição de Conteúdo 2"/>
          <p:cNvSpPr>
            <a:spLocks noGrp="1"/>
          </p:cNvSpPr>
          <p:nvPr>
            <p:ph sz="quarter" idx="1"/>
          </p:nvPr>
        </p:nvSpPr>
        <p:spPr/>
        <p:txBody>
          <a:bodyPr>
            <a:normAutofit fontScale="92500" lnSpcReduction="20000"/>
          </a:bodyPr>
          <a:lstStyle/>
          <a:p>
            <a:pPr algn="just"/>
            <a:endParaRPr lang="pt-PT" sz="2200" dirty="0" smtClean="0"/>
          </a:p>
          <a:p>
            <a:pPr algn="just"/>
            <a:r>
              <a:rPr lang="pt-PT" sz="2200" dirty="0" smtClean="0"/>
              <a:t>A </a:t>
            </a:r>
            <a:r>
              <a:rPr lang="pt-PT" sz="2200" dirty="0"/>
              <a:t>junta de freguesia é o órgão executivo colegial da freguesia e é constituída por um </a:t>
            </a:r>
            <a:r>
              <a:rPr lang="pt-PT" sz="2200" dirty="0" smtClean="0"/>
              <a:t>presidente </a:t>
            </a:r>
            <a:r>
              <a:rPr lang="pt-PT" sz="2200" dirty="0"/>
              <a:t>e por vogais, sendo que dois exercem as funções de secretário e tesoureiro (art.º 23º da Lei nº 169/99).</a:t>
            </a:r>
          </a:p>
          <a:p>
            <a:pPr algn="just"/>
            <a:r>
              <a:rPr lang="pt-PT" sz="2200" dirty="0"/>
              <a:t>A composição da </a:t>
            </a:r>
            <a:r>
              <a:rPr lang="pt-PT" sz="2200" dirty="0" smtClean="0"/>
              <a:t>junta </a:t>
            </a:r>
            <a:r>
              <a:rPr lang="pt-PT" sz="2200" dirty="0"/>
              <a:t>pode revestir três modalidades, em função do número de eleitores:</a:t>
            </a:r>
          </a:p>
          <a:p>
            <a:pPr algn="just"/>
            <a:r>
              <a:rPr lang="pt-PT" sz="2200" dirty="0"/>
              <a:t>- Três membros, para freguesias com menos de 5000 eleitores </a:t>
            </a:r>
            <a:r>
              <a:rPr lang="pt-PT" sz="2200" dirty="0" smtClean="0"/>
              <a:t>(presidente, </a:t>
            </a:r>
            <a:r>
              <a:rPr lang="pt-PT" sz="2200" dirty="0"/>
              <a:t>s</a:t>
            </a:r>
            <a:r>
              <a:rPr lang="pt-PT" sz="2200" dirty="0" smtClean="0"/>
              <a:t>ecretário </a:t>
            </a:r>
            <a:r>
              <a:rPr lang="pt-PT" sz="2200" dirty="0"/>
              <a:t>e </a:t>
            </a:r>
            <a:r>
              <a:rPr lang="pt-PT" sz="2200" dirty="0" smtClean="0"/>
              <a:t>tesoureiro</a:t>
            </a:r>
            <a:r>
              <a:rPr lang="pt-PT" sz="2200" dirty="0"/>
              <a:t>);</a:t>
            </a:r>
          </a:p>
          <a:p>
            <a:pPr algn="just"/>
            <a:r>
              <a:rPr lang="pt-PT" sz="2200" dirty="0"/>
              <a:t>- Cinco membros, para freguesias com mais de 5000 e menos de 20000 eleitores </a:t>
            </a:r>
            <a:r>
              <a:rPr lang="pt-PT" sz="2200" dirty="0" smtClean="0"/>
              <a:t>(presidente, </a:t>
            </a:r>
            <a:r>
              <a:rPr lang="pt-PT" sz="2200" dirty="0"/>
              <a:t>s</a:t>
            </a:r>
            <a:r>
              <a:rPr lang="pt-PT" sz="2200" dirty="0" smtClean="0"/>
              <a:t>ecretário</a:t>
            </a:r>
            <a:r>
              <a:rPr lang="pt-PT" sz="2200" dirty="0"/>
              <a:t>, </a:t>
            </a:r>
            <a:r>
              <a:rPr lang="pt-PT" sz="2200" dirty="0" smtClean="0"/>
              <a:t>tesoureiro </a:t>
            </a:r>
            <a:r>
              <a:rPr lang="pt-PT" sz="2200" dirty="0"/>
              <a:t>e dois vogais)</a:t>
            </a:r>
          </a:p>
          <a:p>
            <a:pPr algn="just"/>
            <a:r>
              <a:rPr lang="pt-PT" sz="2200" dirty="0"/>
              <a:t>- Sete membros, para freguesias com mais de 20000 eleitores </a:t>
            </a:r>
            <a:r>
              <a:rPr lang="pt-PT" sz="2200" dirty="0" smtClean="0"/>
              <a:t>(presidente, secretário, tesoureiro </a:t>
            </a:r>
            <a:r>
              <a:rPr lang="pt-PT" sz="2200" dirty="0"/>
              <a:t>e quatro vogais) (cf. art.º 24º);</a:t>
            </a:r>
          </a:p>
          <a:p>
            <a:pPr algn="just"/>
            <a:r>
              <a:rPr lang="pt-PT" sz="2200" dirty="0"/>
              <a:t>Nos termos do art.º 30, as reuniões ordinárias são mensais, podendo ser quinzenais se a junta entender conveniente. Poderá reunir extraordinariamente sempre que necessário.</a:t>
            </a:r>
          </a:p>
          <a:p>
            <a:endParaRPr lang="pt-PT"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18</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extLst>
      <p:ext uri="{BB962C8B-B14F-4D97-AF65-F5344CB8AC3E}">
        <p14:creationId xmlns:p14="http://schemas.microsoft.com/office/powerpoint/2010/main" xmlns="" val="357667903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PT" sz="2400" dirty="0" smtClean="0"/>
              <a:t>Freguesia – Atribuições, organização e competência dos seus órgãos (Leis nºs 159 e 169/99)</a:t>
            </a:r>
            <a:endParaRPr lang="pt-PT" sz="2400" dirty="0"/>
          </a:p>
        </p:txBody>
      </p:sp>
      <p:sp>
        <p:nvSpPr>
          <p:cNvPr id="3" name="Marcador de Posição de Conteúdo 2"/>
          <p:cNvSpPr>
            <a:spLocks noGrp="1"/>
          </p:cNvSpPr>
          <p:nvPr>
            <p:ph sz="quarter" idx="1"/>
          </p:nvPr>
        </p:nvSpPr>
        <p:spPr/>
        <p:txBody>
          <a:bodyPr>
            <a:noAutofit/>
          </a:bodyPr>
          <a:lstStyle/>
          <a:p>
            <a:pPr algn="just"/>
            <a:r>
              <a:rPr lang="pt-PT" sz="2000" dirty="0" smtClean="0"/>
              <a:t>A Junta tem funções de organização e funcionamento dos serviços e de gestão corrente; de planeamento da atividade e gestão financeira; de participação e de cooperação com a câmara municipal (v.g. urbanismo) de gestão de equipamentos do seu património (v.g. parques infantis, cemitérios paroquiais); apresentação de propostas ao órgão deliberativo (v.g. posturas e regulamentos e de aceitação de delegação de competências municipais) para além de funções diversas: recenseamento eleitoral, de cooperação com proteção civil local e de fomento de atividades, de natureza social, cultural, educativa, desportiva, ou outra de interesse para a freguesia, etc. (art.º 34º).</a:t>
            </a:r>
          </a:p>
          <a:p>
            <a:pPr algn="just"/>
            <a:r>
              <a:rPr lang="pt-PT" sz="2000" dirty="0" smtClean="0"/>
              <a:t>Ao  presidente cabe executar as deliberações da junta e coordenar a respetiva atividade, representar a freguesia, representar a junta no órgão deliberativo e integrar por direito próprio a assembleia municipal (art.º 38º) e exercer as competências que lhe sejam delegadas pela Junta. Só não são suscetíveis de delegação no presidente apenas as matérias mais relevantes, como a aquisição ou alienação de imóveis, atribuição de subsídios, entre outras (art.º 35º).</a:t>
            </a:r>
          </a:p>
          <a:p>
            <a:endParaRPr lang="pt-PT" sz="1800"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19</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PT" dirty="0" smtClean="0"/>
              <a:t/>
            </a:r>
            <a:br>
              <a:rPr lang="pt-PT" dirty="0" smtClean="0"/>
            </a:br>
            <a:r>
              <a:rPr lang="pt-PT" dirty="0" smtClean="0"/>
              <a:t/>
            </a:r>
            <a:br>
              <a:rPr lang="pt-PT" dirty="0" smtClean="0"/>
            </a:br>
            <a:r>
              <a:rPr lang="pt-PT" dirty="0" smtClean="0"/>
              <a:t/>
            </a:r>
            <a:br>
              <a:rPr lang="pt-PT" dirty="0" smtClean="0"/>
            </a:br>
            <a:r>
              <a:rPr lang="pt-PT" dirty="0" smtClean="0"/>
              <a:t/>
            </a:r>
            <a:br>
              <a:rPr lang="pt-PT" dirty="0" smtClean="0"/>
            </a:br>
            <a:r>
              <a:rPr lang="pt-PT" dirty="0" smtClean="0"/>
              <a:t>Sumário</a:t>
            </a:r>
            <a:endParaRPr lang="pt-PT" dirty="0"/>
          </a:p>
        </p:txBody>
      </p:sp>
      <p:sp>
        <p:nvSpPr>
          <p:cNvPr id="3" name="Marcador de Posição de Conteúdo 2"/>
          <p:cNvSpPr>
            <a:spLocks noGrp="1"/>
          </p:cNvSpPr>
          <p:nvPr>
            <p:ph sz="quarter" idx="1"/>
          </p:nvPr>
        </p:nvSpPr>
        <p:spPr/>
        <p:txBody>
          <a:bodyPr>
            <a:normAutofit fontScale="85000" lnSpcReduction="20000"/>
          </a:bodyPr>
          <a:lstStyle/>
          <a:p>
            <a:pPr algn="just"/>
            <a:r>
              <a:rPr lang="pt-PT" sz="1400" dirty="0" smtClean="0"/>
              <a:t>O que é o Poder Local?   ………………………………………………………………………………….  3 e 4</a:t>
            </a:r>
          </a:p>
          <a:p>
            <a:pPr algn="just"/>
            <a:r>
              <a:rPr lang="pt-PT" sz="1400" dirty="0" smtClean="0"/>
              <a:t>Carta Europeia de Autonomia Local ………………………………………………………………………….. 5</a:t>
            </a:r>
          </a:p>
          <a:p>
            <a:pPr algn="just"/>
            <a:r>
              <a:rPr lang="pt-PT" sz="1400" dirty="0" smtClean="0"/>
              <a:t>Subordinação do Poder Local à Constituição é à Lei  …………………………………………………………...6</a:t>
            </a:r>
          </a:p>
          <a:p>
            <a:pPr algn="just"/>
            <a:r>
              <a:rPr lang="pt-PT" sz="1400" dirty="0" smtClean="0"/>
              <a:t>Constituição</a:t>
            </a:r>
          </a:p>
          <a:p>
            <a:pPr lvl="1" algn="just"/>
            <a:r>
              <a:rPr lang="pt-PT" sz="1200" dirty="0" smtClean="0"/>
              <a:t>Princípios Gerais do Poder Local ……………………………………………………………………………………………….7</a:t>
            </a:r>
          </a:p>
          <a:p>
            <a:pPr lvl="1" algn="just"/>
            <a:r>
              <a:rPr lang="pt-PT" sz="1200" dirty="0" smtClean="0"/>
              <a:t>Freguesia,  Município e Região Administrativa ………………………………………………………………………….. ...8 a 12</a:t>
            </a:r>
          </a:p>
          <a:p>
            <a:pPr lvl="1" algn="just"/>
            <a:r>
              <a:rPr lang="pt-PT" sz="1200" dirty="0" smtClean="0"/>
              <a:t>Organizações de moradores ………………………………………………………………………………………………...   13</a:t>
            </a:r>
          </a:p>
          <a:p>
            <a:pPr algn="just"/>
            <a:r>
              <a:rPr lang="pt-PT" sz="1400" dirty="0" smtClean="0"/>
              <a:t>Outras Fontes Legislativas …………………………………………………………………………………..14</a:t>
            </a:r>
          </a:p>
          <a:p>
            <a:pPr algn="just"/>
            <a:r>
              <a:rPr lang="pt-PT" sz="1400" dirty="0" smtClean="0"/>
              <a:t>Atribuições, organização e competências dos órgãos da </a:t>
            </a:r>
            <a:r>
              <a:rPr lang="pt-PT" sz="1400" dirty="0" smtClean="0"/>
              <a:t>Freguesia </a:t>
            </a:r>
            <a:r>
              <a:rPr lang="pt-PT" sz="1400" dirty="0" smtClean="0"/>
              <a:t>e Município……………………………...15 a 27</a:t>
            </a:r>
          </a:p>
          <a:p>
            <a:pPr algn="just"/>
            <a:r>
              <a:rPr lang="pt-PT" sz="1400" dirty="0" smtClean="0"/>
              <a:t>Conselhos Municipais ……………………………………………………………………………………… 28</a:t>
            </a:r>
          </a:p>
          <a:p>
            <a:pPr algn="just"/>
            <a:r>
              <a:rPr lang="pt-PT" sz="1400" dirty="0" smtClean="0"/>
              <a:t>Estatuto dos Eleitos Locais – Deveres e Direitos …………………………………………………………29 e 30</a:t>
            </a:r>
          </a:p>
          <a:p>
            <a:pPr algn="just"/>
            <a:r>
              <a:rPr lang="pt-PT" sz="1400" dirty="0" smtClean="0"/>
              <a:t>Código do Procedimento Administrativo ………………………………………………………………..31 e 32</a:t>
            </a:r>
          </a:p>
          <a:p>
            <a:pPr algn="just"/>
            <a:r>
              <a:rPr lang="pt-PT" sz="1400" dirty="0" smtClean="0"/>
              <a:t>Quadros de Pessoal e serviços das autarquias, serviços municipalizados, empresas municipais……………….33 a 35</a:t>
            </a:r>
          </a:p>
          <a:p>
            <a:pPr algn="just"/>
            <a:r>
              <a:rPr lang="pt-PT" sz="1400" dirty="0" smtClean="0"/>
              <a:t>Finanças Locais  e  Regime das  Taxas ……………………………………………………………………36 e 37</a:t>
            </a:r>
          </a:p>
          <a:p>
            <a:pPr algn="just"/>
            <a:r>
              <a:rPr lang="pt-PT" sz="1400" dirty="0" smtClean="0"/>
              <a:t>Despesas e Contratação Pública …………………………………………………………………………….  38</a:t>
            </a:r>
          </a:p>
          <a:p>
            <a:pPr algn="just"/>
            <a:r>
              <a:rPr lang="pt-PT" sz="1400" dirty="0" smtClean="0"/>
              <a:t>Urbanismo e Ordenamento do Território ……………………………………………………………… 39  a 41</a:t>
            </a:r>
          </a:p>
          <a:p>
            <a:pPr algn="just"/>
            <a:r>
              <a:rPr lang="pt-PT" sz="1400" dirty="0" smtClean="0"/>
              <a:t>Associações de freguesias, municípios e áreas metropolitanas ……………………………………………..42 a 45</a:t>
            </a:r>
          </a:p>
          <a:p>
            <a:pPr algn="just"/>
            <a:r>
              <a:rPr lang="pt-PT" sz="1400" dirty="0" smtClean="0"/>
              <a:t>Tutela administrativa ………………………………………………………………………………………. 46</a:t>
            </a:r>
          </a:p>
          <a:p>
            <a:pPr algn="just"/>
            <a:r>
              <a:rPr lang="pt-PT" sz="1400" dirty="0" smtClean="0"/>
              <a:t>Tribunal de Contas, Tribunais Administrativos e Fiscais …………………………………………………..47 e 48</a:t>
            </a:r>
          </a:p>
          <a:p>
            <a:pPr algn="just"/>
            <a:r>
              <a:rPr lang="pt-PT" sz="1400" dirty="0" smtClean="0"/>
              <a:t>Lista de legislação do Poder Local……………………………………………………………………….49 a 57</a:t>
            </a:r>
          </a:p>
          <a:p>
            <a:pPr algn="just"/>
            <a:r>
              <a:rPr lang="pt-PT" sz="1400" dirty="0" smtClean="0"/>
              <a:t>Bibliografia …………………………………………………………………………………………………58</a:t>
            </a:r>
          </a:p>
          <a:p>
            <a:endParaRPr lang="pt-PT" sz="1400" dirty="0" smtClean="0"/>
          </a:p>
          <a:p>
            <a:endParaRPr lang="pt-PT" dirty="0" smtClean="0"/>
          </a:p>
          <a:p>
            <a:endParaRPr lang="pt-PT" dirty="0" smtClean="0"/>
          </a:p>
          <a:p>
            <a:endParaRPr lang="pt-PT"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2</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PT" sz="2400" dirty="0" smtClean="0"/>
              <a:t>Municípios - Atribuições, organização e competência dos seus </a:t>
            </a:r>
            <a:r>
              <a:rPr lang="pt-PT" sz="2400" dirty="0"/>
              <a:t>órgãos (Leis nºs 159 e 169/99)</a:t>
            </a:r>
          </a:p>
        </p:txBody>
      </p:sp>
      <p:sp>
        <p:nvSpPr>
          <p:cNvPr id="3" name="Marcador de Posição de Conteúdo 2"/>
          <p:cNvSpPr>
            <a:spLocks noGrp="1"/>
          </p:cNvSpPr>
          <p:nvPr>
            <p:ph sz="quarter" idx="1"/>
          </p:nvPr>
        </p:nvSpPr>
        <p:spPr/>
        <p:txBody>
          <a:bodyPr>
            <a:normAutofit/>
          </a:bodyPr>
          <a:lstStyle/>
          <a:p>
            <a:pPr algn="just"/>
            <a:endParaRPr lang="pt-PT" sz="2900" dirty="0" smtClean="0"/>
          </a:p>
          <a:p>
            <a:pPr algn="just"/>
            <a:r>
              <a:rPr lang="pt-PT" sz="2000" dirty="0" smtClean="0"/>
              <a:t>Os </a:t>
            </a:r>
            <a:r>
              <a:rPr lang="pt-PT" sz="2000" dirty="0"/>
              <a:t>municípios dispõem de atribuições nos seguintes domínios:</a:t>
            </a:r>
          </a:p>
          <a:p>
            <a:pPr algn="just"/>
            <a:r>
              <a:rPr lang="pt-PT" sz="2000" b="1" dirty="0" smtClean="0"/>
              <a:t>Equipamento </a:t>
            </a:r>
            <a:r>
              <a:rPr lang="pt-PT" sz="2000" b="1" dirty="0"/>
              <a:t>rural e </a:t>
            </a:r>
            <a:r>
              <a:rPr lang="pt-PT" sz="2000" b="1" dirty="0" smtClean="0"/>
              <a:t>urbano*</a:t>
            </a:r>
            <a:r>
              <a:rPr lang="pt-PT" sz="2000" dirty="0" smtClean="0"/>
              <a:t>; energia; transportes </a:t>
            </a:r>
            <a:r>
              <a:rPr lang="pt-PT" sz="2000" dirty="0"/>
              <a:t>e </a:t>
            </a:r>
            <a:r>
              <a:rPr lang="pt-PT" sz="2000" dirty="0" smtClean="0"/>
              <a:t>comunicações; </a:t>
            </a:r>
            <a:r>
              <a:rPr lang="pt-PT" sz="2000" b="1" dirty="0" smtClean="0"/>
              <a:t>educação</a:t>
            </a:r>
            <a:r>
              <a:rPr lang="pt-PT" sz="2000" dirty="0" smtClean="0"/>
              <a:t>; património</a:t>
            </a:r>
            <a:r>
              <a:rPr lang="pt-PT" sz="2000" dirty="0"/>
              <a:t>, </a:t>
            </a:r>
            <a:r>
              <a:rPr lang="pt-PT" sz="2000" b="1" dirty="0"/>
              <a:t>cultura</a:t>
            </a:r>
            <a:r>
              <a:rPr lang="pt-PT" sz="2000" dirty="0"/>
              <a:t> e </a:t>
            </a:r>
            <a:r>
              <a:rPr lang="pt-PT" sz="2000" dirty="0" smtClean="0"/>
              <a:t>ciência; </a:t>
            </a:r>
            <a:r>
              <a:rPr lang="pt-PT" sz="2000" b="1" dirty="0" smtClean="0"/>
              <a:t>tempos </a:t>
            </a:r>
            <a:r>
              <a:rPr lang="pt-PT" sz="2000" b="1" dirty="0"/>
              <a:t>livres e </a:t>
            </a:r>
            <a:r>
              <a:rPr lang="pt-PT" sz="2000" b="1" dirty="0" smtClean="0"/>
              <a:t>desporto</a:t>
            </a:r>
            <a:r>
              <a:rPr lang="pt-PT" sz="2000" dirty="0" smtClean="0"/>
              <a:t>; </a:t>
            </a:r>
            <a:r>
              <a:rPr lang="pt-PT" sz="2000" b="1" dirty="0" smtClean="0"/>
              <a:t>saúde</a:t>
            </a:r>
            <a:r>
              <a:rPr lang="pt-PT" sz="2000" dirty="0" smtClean="0"/>
              <a:t>; ação social; habitação; proteção civil; </a:t>
            </a:r>
            <a:r>
              <a:rPr lang="pt-PT" sz="2000" b="1" dirty="0" smtClean="0"/>
              <a:t>ambiente </a:t>
            </a:r>
            <a:r>
              <a:rPr lang="pt-PT" sz="2000" dirty="0"/>
              <a:t>e saneamento </a:t>
            </a:r>
            <a:r>
              <a:rPr lang="pt-PT" sz="2000" dirty="0" smtClean="0"/>
              <a:t>básico; defesa </a:t>
            </a:r>
            <a:r>
              <a:rPr lang="pt-PT" sz="2000" dirty="0"/>
              <a:t>do consumidor; </a:t>
            </a:r>
            <a:r>
              <a:rPr lang="pt-PT" sz="2000" dirty="0" smtClean="0"/>
              <a:t>promoção </a:t>
            </a:r>
            <a:r>
              <a:rPr lang="pt-PT" sz="2000" dirty="0"/>
              <a:t>do </a:t>
            </a:r>
            <a:r>
              <a:rPr lang="pt-PT" sz="2000" b="1" dirty="0" smtClean="0"/>
              <a:t>desenvolvimento</a:t>
            </a:r>
            <a:r>
              <a:rPr lang="pt-PT" sz="2000" dirty="0" smtClean="0"/>
              <a:t>; </a:t>
            </a:r>
            <a:r>
              <a:rPr lang="pt-PT" sz="2000" b="1" dirty="0" smtClean="0"/>
              <a:t>ordenamento</a:t>
            </a:r>
            <a:r>
              <a:rPr lang="pt-PT" sz="2000" dirty="0" smtClean="0"/>
              <a:t> </a:t>
            </a:r>
            <a:r>
              <a:rPr lang="pt-PT" sz="2000" dirty="0"/>
              <a:t>do território e </a:t>
            </a:r>
            <a:r>
              <a:rPr lang="pt-PT" sz="2000" dirty="0" smtClean="0"/>
              <a:t>urbanismo; polícia municipal e cooperação </a:t>
            </a:r>
            <a:r>
              <a:rPr lang="pt-PT" sz="2000" dirty="0"/>
              <a:t>externa.</a:t>
            </a:r>
          </a:p>
          <a:p>
            <a:pPr algn="just"/>
            <a:r>
              <a:rPr lang="pt-PT" sz="2000" dirty="0"/>
              <a:t>O município, por via da delegação de competências, mediante protocolo, pode transferir tarefas inseridas no âmbito das suas atribuições para as freguesias, devendo, no entanto, facultar o seu exercício a todas as freguesias que nisso tenham interesse (</a:t>
            </a:r>
            <a:r>
              <a:rPr lang="pt-PT" sz="2000" dirty="0" smtClean="0"/>
              <a:t>cf. artigo </a:t>
            </a:r>
            <a:r>
              <a:rPr lang="pt-PT" sz="2000" dirty="0"/>
              <a:t>13º da Lei nº 159/99).</a:t>
            </a:r>
          </a:p>
          <a:p>
            <a:r>
              <a:rPr lang="pt-PT" baseline="-25000" dirty="0" smtClean="0"/>
              <a:t>* as atribuições a negrito são comuns à freguesia</a:t>
            </a:r>
            <a:endParaRPr lang="pt-PT" baseline="-25000"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20</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extLst>
      <p:ext uri="{BB962C8B-B14F-4D97-AF65-F5344CB8AC3E}">
        <p14:creationId xmlns:p14="http://schemas.microsoft.com/office/powerpoint/2010/main" xmlns="" val="186344331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PT" sz="2400" dirty="0"/>
              <a:t>Municípios - Atribuições, organização e competência dos seus órgãos (Leis nºs 159 e 169/99)</a:t>
            </a:r>
          </a:p>
        </p:txBody>
      </p:sp>
      <p:sp>
        <p:nvSpPr>
          <p:cNvPr id="3" name="Marcador de Posição de Conteúdo 2"/>
          <p:cNvSpPr>
            <a:spLocks noGrp="1"/>
          </p:cNvSpPr>
          <p:nvPr>
            <p:ph sz="quarter" idx="1"/>
          </p:nvPr>
        </p:nvSpPr>
        <p:spPr/>
        <p:txBody>
          <a:bodyPr>
            <a:noAutofit/>
          </a:bodyPr>
          <a:lstStyle/>
          <a:p>
            <a:pPr algn="just"/>
            <a:r>
              <a:rPr lang="pt-PT" sz="2000" dirty="0" smtClean="0"/>
              <a:t>Face </a:t>
            </a:r>
            <a:r>
              <a:rPr lang="pt-PT" sz="2000" dirty="0"/>
              <a:t>ao disposto na </a:t>
            </a:r>
            <a:r>
              <a:rPr lang="pt-PT" sz="2000" dirty="0" smtClean="0"/>
              <a:t>Constituição, </a:t>
            </a:r>
            <a:r>
              <a:rPr lang="pt-PT" sz="2000" dirty="0"/>
              <a:t>o </a:t>
            </a:r>
            <a:r>
              <a:rPr lang="pt-PT" sz="2000" dirty="0" smtClean="0"/>
              <a:t>presidente da câmara não </a:t>
            </a:r>
            <a:r>
              <a:rPr lang="pt-PT" sz="2000" dirty="0"/>
              <a:t>seria órgão do Município, mas o vasto elenco de competências enunciadas no artigo </a:t>
            </a:r>
            <a:r>
              <a:rPr lang="pt-PT" sz="2000" dirty="0" smtClean="0"/>
              <a:t>68º </a:t>
            </a:r>
            <a:r>
              <a:rPr lang="pt-PT" sz="2000" dirty="0"/>
              <a:t>da Lei 169/99 </a:t>
            </a:r>
            <a:r>
              <a:rPr lang="pt-PT" sz="2000" dirty="0" smtClean="0"/>
              <a:t>indicam-no como órgão executivo e verdadeiro </a:t>
            </a:r>
            <a:r>
              <a:rPr lang="pt-PT" sz="2000" dirty="0"/>
              <a:t>chefe da administração </a:t>
            </a:r>
            <a:r>
              <a:rPr lang="pt-PT" sz="2000" dirty="0" smtClean="0"/>
              <a:t>municipal. As suas principais </a:t>
            </a:r>
            <a:r>
              <a:rPr lang="pt-PT" sz="2000" dirty="0"/>
              <a:t>competências </a:t>
            </a:r>
            <a:r>
              <a:rPr lang="pt-PT" sz="2000" dirty="0" smtClean="0"/>
              <a:t>agrupam-se </a:t>
            </a:r>
            <a:r>
              <a:rPr lang="pt-PT" sz="2000" dirty="0"/>
              <a:t>no seguinte tipo de funções:</a:t>
            </a:r>
          </a:p>
          <a:p>
            <a:pPr algn="just"/>
            <a:r>
              <a:rPr lang="pt-PT" sz="2000" b="1" dirty="0" smtClean="0"/>
              <a:t>Presidencial</a:t>
            </a:r>
            <a:r>
              <a:rPr lang="pt-PT" sz="2000" dirty="0" smtClean="0"/>
              <a:t> </a:t>
            </a:r>
            <a:r>
              <a:rPr lang="pt-PT" sz="2000" dirty="0"/>
              <a:t>– </a:t>
            </a:r>
            <a:r>
              <a:rPr lang="pt-PT" sz="2000" dirty="0" smtClean="0"/>
              <a:t>cabe-lhe </a:t>
            </a:r>
            <a:r>
              <a:rPr lang="pt-PT" sz="2000" dirty="0"/>
              <a:t>convocar e presidir às reuniões de </a:t>
            </a:r>
            <a:r>
              <a:rPr lang="pt-PT" sz="2000" dirty="0" smtClean="0"/>
              <a:t>câmara </a:t>
            </a:r>
            <a:r>
              <a:rPr lang="pt-PT" sz="2000" dirty="0"/>
              <a:t>e representar o Município em juízo e fora </a:t>
            </a:r>
            <a:r>
              <a:rPr lang="pt-PT" sz="2000" dirty="0" smtClean="0"/>
              <a:t>dele; </a:t>
            </a:r>
            <a:r>
              <a:rPr lang="pt-PT" sz="2000" b="1" dirty="0" smtClean="0"/>
              <a:t>executiva</a:t>
            </a:r>
            <a:r>
              <a:rPr lang="pt-PT" sz="2000" dirty="0" smtClean="0"/>
              <a:t> </a:t>
            </a:r>
            <a:r>
              <a:rPr lang="pt-PT" sz="2000" dirty="0"/>
              <a:t>– </a:t>
            </a:r>
            <a:r>
              <a:rPr lang="pt-PT" sz="2000" dirty="0" smtClean="0"/>
              <a:t>compete-lhe </a:t>
            </a:r>
            <a:r>
              <a:rPr lang="pt-PT" sz="2000" dirty="0"/>
              <a:t>executar as deliberações de </a:t>
            </a:r>
            <a:r>
              <a:rPr lang="pt-PT" sz="2000" dirty="0" smtClean="0"/>
              <a:t>câmara; </a:t>
            </a:r>
            <a:r>
              <a:rPr lang="pt-PT" sz="2000" b="1" dirty="0" smtClean="0"/>
              <a:t>decisória </a:t>
            </a:r>
            <a:r>
              <a:rPr lang="pt-PT" sz="2000" dirty="0"/>
              <a:t>– </a:t>
            </a:r>
            <a:r>
              <a:rPr lang="pt-PT" sz="2000" dirty="0" smtClean="0"/>
              <a:t>dirige </a:t>
            </a:r>
            <a:r>
              <a:rPr lang="pt-PT" sz="2000" dirty="0"/>
              <a:t>e coordena os serviços municipais – como superior hierárquico de todos os </a:t>
            </a:r>
            <a:r>
              <a:rPr lang="pt-PT" sz="2000" dirty="0" smtClean="0"/>
              <a:t>funcionários, cabendo-lhe </a:t>
            </a:r>
            <a:r>
              <a:rPr lang="pt-PT" sz="2000" dirty="0"/>
              <a:t>resolver todos os problemas que a lei lhe confie ou que a </a:t>
            </a:r>
            <a:r>
              <a:rPr lang="pt-PT" sz="2000" dirty="0" smtClean="0"/>
              <a:t>câmara </a:t>
            </a:r>
            <a:r>
              <a:rPr lang="pt-PT" sz="2000" dirty="0"/>
              <a:t>lhe </a:t>
            </a:r>
            <a:r>
              <a:rPr lang="pt-PT" sz="2000" dirty="0" smtClean="0"/>
              <a:t>delegue; </a:t>
            </a:r>
            <a:r>
              <a:rPr lang="pt-PT" sz="2000" b="1" dirty="0" smtClean="0"/>
              <a:t>interlocutória</a:t>
            </a:r>
            <a:r>
              <a:rPr lang="pt-PT" sz="2000" dirty="0" smtClean="0"/>
              <a:t> </a:t>
            </a:r>
            <a:r>
              <a:rPr lang="pt-PT" sz="2000" dirty="0"/>
              <a:t>– Compete ao </a:t>
            </a:r>
            <a:r>
              <a:rPr lang="pt-PT" sz="2000" dirty="0" smtClean="0"/>
              <a:t>presidente </a:t>
            </a:r>
            <a:r>
              <a:rPr lang="pt-PT" sz="2000" dirty="0"/>
              <a:t>fornecer informações à </a:t>
            </a:r>
            <a:r>
              <a:rPr lang="pt-PT" sz="2000" dirty="0" smtClean="0"/>
              <a:t>assembleia municipal, nomeadamente, </a:t>
            </a:r>
            <a:r>
              <a:rPr lang="pt-PT" sz="2000" dirty="0"/>
              <a:t>apresentando, em cada uma das sessões ordinárias, uma informação escrita acerca da atividade do município </a:t>
            </a:r>
            <a:r>
              <a:rPr lang="pt-PT" sz="2000" dirty="0" smtClean="0"/>
              <a:t>e da situação financeira </a:t>
            </a:r>
            <a:r>
              <a:rPr lang="pt-PT" sz="2000" dirty="0"/>
              <a:t>do mesmo. </a:t>
            </a:r>
          </a:p>
          <a:p>
            <a:endParaRPr lang="pt-PT" sz="2000"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21</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extLst>
      <p:ext uri="{BB962C8B-B14F-4D97-AF65-F5344CB8AC3E}">
        <p14:creationId xmlns:p14="http://schemas.microsoft.com/office/powerpoint/2010/main" xmlns="" val="43623961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PT" sz="2400" dirty="0"/>
              <a:t>Municípios - Atribuições, organização e competência dos seus órgãos (Leis nºs 159 e 169/99)</a:t>
            </a:r>
          </a:p>
        </p:txBody>
      </p:sp>
      <p:sp>
        <p:nvSpPr>
          <p:cNvPr id="3" name="Marcador de Posição de Conteúdo 2"/>
          <p:cNvSpPr>
            <a:spLocks noGrp="1"/>
          </p:cNvSpPr>
          <p:nvPr>
            <p:ph sz="quarter" idx="1"/>
          </p:nvPr>
        </p:nvSpPr>
        <p:spPr/>
        <p:txBody>
          <a:bodyPr>
            <a:noAutofit/>
          </a:bodyPr>
          <a:lstStyle/>
          <a:p>
            <a:pPr algn="just"/>
            <a:r>
              <a:rPr lang="pt-PT" sz="2000" dirty="0" smtClean="0"/>
              <a:t>A assembleia </a:t>
            </a:r>
            <a:r>
              <a:rPr lang="pt-PT" sz="2000" dirty="0"/>
              <a:t>tem uma composição mista, membros diretamente eleitos e membros por inerência do cargo de </a:t>
            </a:r>
            <a:r>
              <a:rPr lang="pt-PT" sz="2000" dirty="0" smtClean="0"/>
              <a:t>presidente </a:t>
            </a:r>
            <a:r>
              <a:rPr lang="pt-PT" sz="2000" dirty="0"/>
              <a:t>da </a:t>
            </a:r>
            <a:r>
              <a:rPr lang="pt-PT" sz="2000" dirty="0" smtClean="0"/>
              <a:t>junta não podendo o número de </a:t>
            </a:r>
            <a:r>
              <a:rPr lang="pt-PT" sz="2000" dirty="0"/>
              <a:t>eleitos </a:t>
            </a:r>
            <a:r>
              <a:rPr lang="pt-PT" sz="2000" dirty="0" smtClean="0"/>
              <a:t>ser </a:t>
            </a:r>
            <a:r>
              <a:rPr lang="pt-PT" sz="2000" dirty="0"/>
              <a:t>inferior ao triplo do número de membros da respetiva </a:t>
            </a:r>
            <a:r>
              <a:rPr lang="pt-PT" sz="2000" dirty="0" smtClean="0"/>
              <a:t>câmara municipal. A </a:t>
            </a:r>
            <a:r>
              <a:rPr lang="pt-PT" sz="2000" dirty="0"/>
              <a:t>mesa da </a:t>
            </a:r>
            <a:r>
              <a:rPr lang="pt-PT" sz="2000" dirty="0" smtClean="0"/>
              <a:t>assembleia </a:t>
            </a:r>
            <a:r>
              <a:rPr lang="pt-PT" sz="2000" dirty="0"/>
              <a:t>é composta por um </a:t>
            </a:r>
            <a:r>
              <a:rPr lang="pt-PT" sz="2000" dirty="0" smtClean="0"/>
              <a:t>presidente, </a:t>
            </a:r>
            <a:r>
              <a:rPr lang="pt-PT" sz="2000" dirty="0"/>
              <a:t>um 1º secretário e um 2º secretário e é eleita, por escrutínio secreto, pela </a:t>
            </a:r>
            <a:r>
              <a:rPr lang="pt-PT" sz="2000" dirty="0" smtClean="0"/>
              <a:t>assembleia municipal (cf.  Art.º 42º e 46º da Lei 169/99).</a:t>
            </a:r>
            <a:endParaRPr lang="pt-PT" sz="2000" dirty="0"/>
          </a:p>
          <a:p>
            <a:pPr algn="just"/>
            <a:r>
              <a:rPr lang="pt-PT" sz="2000" dirty="0"/>
              <a:t>A </a:t>
            </a:r>
            <a:r>
              <a:rPr lang="pt-PT" sz="2000" dirty="0" smtClean="0"/>
              <a:t>assembleia </a:t>
            </a:r>
            <a:r>
              <a:rPr lang="pt-PT" sz="2000" dirty="0"/>
              <a:t>tem anualmente cinco sessões ordinárias, em Fevereiro, Abril, Junho, Setembro e Novembro ou Dezembro, destinando-se a de Abril </a:t>
            </a:r>
            <a:r>
              <a:rPr lang="pt-PT" sz="2000" dirty="0" smtClean="0"/>
              <a:t>à </a:t>
            </a:r>
            <a:r>
              <a:rPr lang="pt-PT" sz="2000" dirty="0"/>
              <a:t>apreciação e votação dos documentos de prestação de </a:t>
            </a:r>
            <a:r>
              <a:rPr lang="pt-PT" sz="2000" dirty="0" smtClean="0"/>
              <a:t>contas e a de </a:t>
            </a:r>
            <a:r>
              <a:rPr lang="pt-PT" sz="2000" dirty="0"/>
              <a:t>Dezembro </a:t>
            </a:r>
            <a:r>
              <a:rPr lang="pt-PT" sz="2000" dirty="0" smtClean="0"/>
              <a:t>à </a:t>
            </a:r>
            <a:r>
              <a:rPr lang="pt-PT" sz="2000" dirty="0"/>
              <a:t>aprovação das opções do plano e </a:t>
            </a:r>
            <a:r>
              <a:rPr lang="pt-PT" sz="2000" dirty="0" smtClean="0"/>
              <a:t>orçamento </a:t>
            </a:r>
            <a:r>
              <a:rPr lang="pt-PT" sz="2000" dirty="0"/>
              <a:t>(art.º 49º).</a:t>
            </a:r>
          </a:p>
          <a:p>
            <a:pPr algn="just"/>
            <a:r>
              <a:rPr lang="pt-PT" sz="2000" dirty="0"/>
              <a:t>Extraordinariamente, a </a:t>
            </a:r>
            <a:r>
              <a:rPr lang="pt-PT" sz="2000" dirty="0" smtClean="0"/>
              <a:t>assembleia </a:t>
            </a:r>
            <a:r>
              <a:rPr lang="pt-PT" sz="2000" dirty="0"/>
              <a:t>reúne sempre que convocada pelo respetivo </a:t>
            </a:r>
            <a:r>
              <a:rPr lang="pt-PT" sz="2000" dirty="0" smtClean="0"/>
              <a:t>presidente, por exemplo, </a:t>
            </a:r>
            <a:r>
              <a:rPr lang="pt-PT" sz="2000" dirty="0"/>
              <a:t>a requerimento do </a:t>
            </a:r>
            <a:r>
              <a:rPr lang="pt-PT" sz="2000" dirty="0" smtClean="0"/>
              <a:t>presidente </a:t>
            </a:r>
            <a:r>
              <a:rPr lang="pt-PT" sz="2000" dirty="0"/>
              <a:t>da </a:t>
            </a:r>
            <a:r>
              <a:rPr lang="pt-PT" sz="2000" dirty="0" smtClean="0"/>
              <a:t>câmara, de </a:t>
            </a:r>
            <a:r>
              <a:rPr lang="pt-PT" sz="2000" dirty="0"/>
              <a:t>um terço dos membros da </a:t>
            </a:r>
            <a:r>
              <a:rPr lang="pt-PT" sz="2000" dirty="0" smtClean="0"/>
              <a:t>assembleia, ou de um </a:t>
            </a:r>
            <a:r>
              <a:rPr lang="pt-PT" sz="2000" dirty="0"/>
              <a:t>número de cidadãos eleitores que varia consoante o universo </a:t>
            </a:r>
            <a:r>
              <a:rPr lang="pt-PT" sz="2000" dirty="0" smtClean="0"/>
              <a:t>eleitoral (art.º </a:t>
            </a:r>
            <a:r>
              <a:rPr lang="pt-PT" sz="2000" dirty="0"/>
              <a:t>50). </a:t>
            </a:r>
          </a:p>
          <a:p>
            <a:endParaRPr lang="pt-PT" sz="2000"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22</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extLst>
      <p:ext uri="{BB962C8B-B14F-4D97-AF65-F5344CB8AC3E}">
        <p14:creationId xmlns:p14="http://schemas.microsoft.com/office/powerpoint/2010/main" xmlns="" val="360962264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PT" sz="2400" dirty="0"/>
              <a:t>Municípios - Atribuições, organização e competência dos seus órgãos (Leis nºs 159 e 169/99)</a:t>
            </a:r>
          </a:p>
        </p:txBody>
      </p:sp>
      <p:sp>
        <p:nvSpPr>
          <p:cNvPr id="3" name="Marcador de Posição de Conteúdo 2"/>
          <p:cNvSpPr>
            <a:spLocks noGrp="1"/>
          </p:cNvSpPr>
          <p:nvPr>
            <p:ph sz="quarter" idx="1"/>
          </p:nvPr>
        </p:nvSpPr>
        <p:spPr/>
        <p:txBody>
          <a:bodyPr>
            <a:noAutofit/>
          </a:bodyPr>
          <a:lstStyle/>
          <a:p>
            <a:pPr algn="just"/>
            <a:r>
              <a:rPr lang="pt-PT" sz="2000" dirty="0" smtClean="0"/>
              <a:t>O seu elenco de competências consta do </a:t>
            </a:r>
            <a:r>
              <a:rPr lang="pt-PT" sz="2000" dirty="0"/>
              <a:t>artigo 53º da </a:t>
            </a:r>
            <a:r>
              <a:rPr lang="pt-PT" sz="2000" dirty="0" smtClean="0"/>
              <a:t>Lei 169/99, podendo ser </a:t>
            </a:r>
            <a:r>
              <a:rPr lang="pt-PT" sz="2000" dirty="0"/>
              <a:t>agrupadas em cinco tipos de funções, a saber:</a:t>
            </a:r>
          </a:p>
          <a:p>
            <a:pPr algn="just"/>
            <a:r>
              <a:rPr lang="pt-PT" sz="2000" dirty="0"/>
              <a:t>- </a:t>
            </a:r>
            <a:r>
              <a:rPr lang="pt-PT" sz="2000" dirty="0" smtClean="0"/>
              <a:t>De </a:t>
            </a:r>
            <a:r>
              <a:rPr lang="pt-PT" sz="2000" dirty="0"/>
              <a:t>orientação geral do </a:t>
            </a:r>
            <a:r>
              <a:rPr lang="pt-PT" sz="2000" dirty="0" smtClean="0"/>
              <a:t>município (</a:t>
            </a:r>
            <a:r>
              <a:rPr lang="pt-PT" sz="2000" dirty="0" err="1" smtClean="0"/>
              <a:t>ex</a:t>
            </a:r>
            <a:r>
              <a:rPr lang="pt-PT" sz="2000" dirty="0" smtClean="0"/>
              <a:t>: a </a:t>
            </a:r>
            <a:r>
              <a:rPr lang="pt-PT" sz="2000" dirty="0"/>
              <a:t>aprovação das opções do plano e orçamento do município;</a:t>
            </a:r>
          </a:p>
          <a:p>
            <a:pPr algn="just"/>
            <a:r>
              <a:rPr lang="pt-PT" sz="2000" dirty="0"/>
              <a:t>- </a:t>
            </a:r>
            <a:r>
              <a:rPr lang="pt-PT" sz="2000" dirty="0" smtClean="0"/>
              <a:t>De </a:t>
            </a:r>
            <a:r>
              <a:rPr lang="pt-PT" sz="2000" dirty="0"/>
              <a:t>fiscalização da </a:t>
            </a:r>
            <a:r>
              <a:rPr lang="pt-PT" sz="2000" dirty="0" smtClean="0"/>
              <a:t>câmara (</a:t>
            </a:r>
            <a:r>
              <a:rPr lang="pt-PT" sz="2000" dirty="0" err="1" smtClean="0"/>
              <a:t>ex</a:t>
            </a:r>
            <a:r>
              <a:rPr lang="pt-PT" sz="2000" dirty="0" smtClean="0"/>
              <a:t>:  votação de moções </a:t>
            </a:r>
            <a:r>
              <a:rPr lang="pt-PT" sz="2000" dirty="0"/>
              <a:t>de </a:t>
            </a:r>
            <a:r>
              <a:rPr lang="pt-PT" sz="2000" dirty="0" smtClean="0"/>
              <a:t>censura)</a:t>
            </a:r>
            <a:endParaRPr lang="pt-PT" sz="2000" dirty="0"/>
          </a:p>
          <a:p>
            <a:pPr algn="just"/>
            <a:r>
              <a:rPr lang="pt-PT" sz="2000" dirty="0"/>
              <a:t>- </a:t>
            </a:r>
            <a:r>
              <a:rPr lang="pt-PT" sz="2000" dirty="0" smtClean="0"/>
              <a:t>De regulamentação (</a:t>
            </a:r>
            <a:r>
              <a:rPr lang="pt-PT" sz="2000" dirty="0" err="1" smtClean="0"/>
              <a:t>ex</a:t>
            </a:r>
            <a:r>
              <a:rPr lang="pt-PT" sz="2000" dirty="0" smtClean="0"/>
              <a:t>: aprovação de </a:t>
            </a:r>
            <a:r>
              <a:rPr lang="pt-PT" sz="2000" dirty="0"/>
              <a:t>regulamentos do município com eficácia externa;</a:t>
            </a:r>
          </a:p>
          <a:p>
            <a:pPr algn="just"/>
            <a:r>
              <a:rPr lang="pt-PT" sz="2000" dirty="0"/>
              <a:t>- </a:t>
            </a:r>
            <a:r>
              <a:rPr lang="pt-PT" sz="2000" dirty="0" smtClean="0"/>
              <a:t>Tributária (</a:t>
            </a:r>
            <a:r>
              <a:rPr lang="pt-PT" sz="2000" dirty="0" err="1" smtClean="0"/>
              <a:t>ex</a:t>
            </a:r>
            <a:r>
              <a:rPr lang="pt-PT" sz="2000" dirty="0" smtClean="0"/>
              <a:t>: estabelecendo </a:t>
            </a:r>
            <a:r>
              <a:rPr lang="pt-PT" sz="2000" dirty="0"/>
              <a:t>o valor das taxas do IMI, </a:t>
            </a:r>
            <a:r>
              <a:rPr lang="pt-PT" sz="2000" dirty="0" smtClean="0"/>
              <a:t>autorizando </a:t>
            </a:r>
            <a:r>
              <a:rPr lang="pt-PT" sz="2000" dirty="0"/>
              <a:t>o lançamento de </a:t>
            </a:r>
            <a:r>
              <a:rPr lang="pt-PT" sz="2000" dirty="0" smtClean="0"/>
              <a:t>derramas, ou a cobrança de </a:t>
            </a:r>
            <a:r>
              <a:rPr lang="pt-PT" sz="2000" dirty="0"/>
              <a:t>taxas </a:t>
            </a:r>
            <a:r>
              <a:rPr lang="pt-PT" sz="2000" dirty="0" smtClean="0"/>
              <a:t>municipais);</a:t>
            </a:r>
            <a:endParaRPr lang="pt-PT" sz="2000" dirty="0"/>
          </a:p>
          <a:p>
            <a:pPr algn="just"/>
            <a:r>
              <a:rPr lang="pt-PT" sz="2000" dirty="0" smtClean="0"/>
              <a:t>- De </a:t>
            </a:r>
            <a:r>
              <a:rPr lang="pt-PT" sz="2000" dirty="0"/>
              <a:t>decisão sobre aspetos mais relevantes da atividade do </a:t>
            </a:r>
            <a:r>
              <a:rPr lang="pt-PT" sz="2000" dirty="0" smtClean="0"/>
              <a:t>município (</a:t>
            </a:r>
            <a:r>
              <a:rPr lang="pt-PT" sz="2000" dirty="0" err="1" smtClean="0"/>
              <a:t>ex</a:t>
            </a:r>
            <a:r>
              <a:rPr lang="pt-PT" sz="2000" dirty="0" smtClean="0"/>
              <a:t>: </a:t>
            </a:r>
            <a:r>
              <a:rPr lang="pt-PT" sz="2000" dirty="0"/>
              <a:t>aprovação do </a:t>
            </a:r>
            <a:r>
              <a:rPr lang="pt-PT" sz="2000" dirty="0" smtClean="0"/>
              <a:t>plano </a:t>
            </a:r>
            <a:r>
              <a:rPr lang="pt-PT" sz="2000" dirty="0"/>
              <a:t>d</a:t>
            </a:r>
            <a:r>
              <a:rPr lang="pt-PT" sz="2000" dirty="0" smtClean="0"/>
              <a:t>iretor municipal,  </a:t>
            </a:r>
            <a:r>
              <a:rPr lang="pt-PT" sz="2000" dirty="0"/>
              <a:t>autorização </a:t>
            </a:r>
            <a:r>
              <a:rPr lang="pt-PT" sz="2000" dirty="0" smtClean="0"/>
              <a:t>para contratação </a:t>
            </a:r>
            <a:r>
              <a:rPr lang="pt-PT" sz="2000" dirty="0"/>
              <a:t>de empréstimos, </a:t>
            </a:r>
            <a:r>
              <a:rPr lang="pt-PT" sz="2000" dirty="0" smtClean="0"/>
              <a:t>aquisição </a:t>
            </a:r>
            <a:r>
              <a:rPr lang="pt-PT" sz="2000" dirty="0"/>
              <a:t>ou alienação de imóveis a partir de certo montante, </a:t>
            </a:r>
            <a:r>
              <a:rPr lang="pt-PT" sz="2000" dirty="0" smtClean="0"/>
              <a:t>autorização </a:t>
            </a:r>
            <a:r>
              <a:rPr lang="pt-PT" sz="2000" dirty="0"/>
              <a:t>para constituição </a:t>
            </a:r>
            <a:r>
              <a:rPr lang="pt-PT" sz="2000" dirty="0" smtClean="0"/>
              <a:t>de </a:t>
            </a:r>
            <a:r>
              <a:rPr lang="pt-PT" sz="2000" dirty="0"/>
              <a:t>empresas </a:t>
            </a:r>
            <a:r>
              <a:rPr lang="pt-PT" sz="2000" dirty="0" smtClean="0"/>
              <a:t>municipais).</a:t>
            </a:r>
            <a:endParaRPr lang="pt-PT" sz="2000" dirty="0"/>
          </a:p>
          <a:p>
            <a:endParaRPr lang="pt-PT" sz="2000"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23</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extLst>
      <p:ext uri="{BB962C8B-B14F-4D97-AF65-F5344CB8AC3E}">
        <p14:creationId xmlns:p14="http://schemas.microsoft.com/office/powerpoint/2010/main" xmlns="" val="265419407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PT" sz="2400" dirty="0"/>
              <a:t>Municípios - Atribuições, organização e competência dos seus órgãos (Leis nºs 159 e 169/99)</a:t>
            </a:r>
          </a:p>
        </p:txBody>
      </p:sp>
      <p:sp>
        <p:nvSpPr>
          <p:cNvPr id="3" name="Marcador de Posição de Conteúdo 2"/>
          <p:cNvSpPr>
            <a:spLocks noGrp="1"/>
          </p:cNvSpPr>
          <p:nvPr>
            <p:ph sz="quarter" idx="1"/>
          </p:nvPr>
        </p:nvSpPr>
        <p:spPr/>
        <p:txBody>
          <a:bodyPr>
            <a:noAutofit/>
          </a:bodyPr>
          <a:lstStyle/>
          <a:p>
            <a:pPr algn="just"/>
            <a:r>
              <a:rPr lang="pt-PT" sz="2000" dirty="0" smtClean="0"/>
              <a:t>A câmara municipal não </a:t>
            </a:r>
            <a:r>
              <a:rPr lang="pt-PT" sz="2000" dirty="0"/>
              <a:t>é eleita pela </a:t>
            </a:r>
            <a:r>
              <a:rPr lang="pt-PT" sz="2000" dirty="0" smtClean="0"/>
              <a:t>assembleia municipal, como na Freguesia, mas sim pelos cidadãos eleitores recenseados na sua área. É composta </a:t>
            </a:r>
            <a:r>
              <a:rPr lang="pt-PT" sz="2000" dirty="0"/>
              <a:t>pelo </a:t>
            </a:r>
            <a:r>
              <a:rPr lang="pt-PT" sz="2000" dirty="0" smtClean="0"/>
              <a:t>presidente, </a:t>
            </a:r>
            <a:r>
              <a:rPr lang="pt-PT" sz="2000" dirty="0"/>
              <a:t>o primeiro candidato da lista mais votada, e por </a:t>
            </a:r>
            <a:r>
              <a:rPr lang="pt-PT" sz="2000" dirty="0" smtClean="0"/>
              <a:t>vereadores, cujo </a:t>
            </a:r>
            <a:r>
              <a:rPr lang="pt-PT" sz="2000" dirty="0"/>
              <a:t>número </a:t>
            </a:r>
            <a:r>
              <a:rPr lang="pt-PT" sz="2000" dirty="0" smtClean="0"/>
              <a:t>varia em Lisboa e Porto e nos restantes, em função </a:t>
            </a:r>
            <a:r>
              <a:rPr lang="pt-PT" sz="2000" dirty="0"/>
              <a:t>do número de eleitores do </a:t>
            </a:r>
            <a:r>
              <a:rPr lang="pt-PT" sz="2000" dirty="0" smtClean="0"/>
              <a:t>Município.</a:t>
            </a:r>
            <a:endParaRPr lang="pt-PT" sz="2000" dirty="0"/>
          </a:p>
          <a:p>
            <a:pPr algn="just"/>
            <a:r>
              <a:rPr lang="pt-PT" sz="2000" dirty="0"/>
              <a:t>O </a:t>
            </a:r>
            <a:r>
              <a:rPr lang="pt-PT" sz="2000" dirty="0" smtClean="0"/>
              <a:t>presidente </a:t>
            </a:r>
            <a:r>
              <a:rPr lang="pt-PT" sz="2000" dirty="0"/>
              <a:t>designa, de entre os vereadores, o </a:t>
            </a:r>
            <a:r>
              <a:rPr lang="pt-PT" sz="2000" dirty="0" smtClean="0"/>
              <a:t>vice-presidente, </a:t>
            </a:r>
            <a:r>
              <a:rPr lang="pt-PT" sz="2000" dirty="0"/>
              <a:t>a </a:t>
            </a:r>
            <a:r>
              <a:rPr lang="pt-PT" sz="2000" dirty="0" smtClean="0"/>
              <a:t>quem, </a:t>
            </a:r>
            <a:r>
              <a:rPr lang="pt-PT" sz="2000" dirty="0"/>
              <a:t>para além de outras </a:t>
            </a:r>
            <a:r>
              <a:rPr lang="pt-PT" sz="2000" dirty="0" smtClean="0"/>
              <a:t>funções, </a:t>
            </a:r>
            <a:r>
              <a:rPr lang="pt-PT" sz="2000" dirty="0"/>
              <a:t>cabe substituir o </a:t>
            </a:r>
            <a:r>
              <a:rPr lang="pt-PT" sz="2000" dirty="0" smtClean="0"/>
              <a:t>presidente </a:t>
            </a:r>
            <a:r>
              <a:rPr lang="pt-PT" sz="2000" dirty="0"/>
              <a:t>nas suas faltas e </a:t>
            </a:r>
            <a:r>
              <a:rPr lang="pt-PT" sz="2000" dirty="0" smtClean="0"/>
              <a:t>impedimentos e decide </a:t>
            </a:r>
            <a:r>
              <a:rPr lang="pt-PT" sz="2000" dirty="0"/>
              <a:t>sobre a </a:t>
            </a:r>
            <a:r>
              <a:rPr lang="pt-PT" sz="2000" dirty="0" smtClean="0"/>
              <a:t> </a:t>
            </a:r>
            <a:r>
              <a:rPr lang="pt-PT" sz="2000" dirty="0"/>
              <a:t>existência </a:t>
            </a:r>
            <a:r>
              <a:rPr lang="pt-PT" sz="2000" dirty="0" smtClean="0"/>
              <a:t>de vereadores a tempo inteiro e meio tempo. Fixa o </a:t>
            </a:r>
            <a:r>
              <a:rPr lang="pt-PT" sz="2000" dirty="0"/>
              <a:t>seu número dentro de certos </a:t>
            </a:r>
            <a:r>
              <a:rPr lang="pt-PT" sz="2000" dirty="0" smtClean="0"/>
              <a:t>limites que podem </a:t>
            </a:r>
            <a:r>
              <a:rPr lang="pt-PT" sz="2000" dirty="0"/>
              <a:t>ser </a:t>
            </a:r>
            <a:r>
              <a:rPr lang="pt-PT" sz="2000" dirty="0" smtClean="0"/>
              <a:t>ultrapassados </a:t>
            </a:r>
            <a:r>
              <a:rPr lang="pt-PT" sz="2000" dirty="0"/>
              <a:t>por deliberação de </a:t>
            </a:r>
            <a:r>
              <a:rPr lang="pt-PT" sz="2000" dirty="0" smtClean="0"/>
              <a:t>câmara </a:t>
            </a:r>
            <a:r>
              <a:rPr lang="pt-PT" sz="2000" dirty="0"/>
              <a:t>sob proposta do </a:t>
            </a:r>
            <a:r>
              <a:rPr lang="pt-PT" sz="2000" dirty="0" smtClean="0"/>
              <a:t>presidente.</a:t>
            </a:r>
          </a:p>
          <a:p>
            <a:pPr algn="just"/>
            <a:r>
              <a:rPr lang="pt-PT" sz="2000" dirty="0" smtClean="0"/>
              <a:t>Um </a:t>
            </a:r>
            <a:r>
              <a:rPr lang="pt-PT" sz="2000" dirty="0"/>
              <a:t>vereador a tempo inteiro </a:t>
            </a:r>
            <a:r>
              <a:rPr lang="pt-PT" sz="2000" dirty="0" smtClean="0"/>
              <a:t>corresponde a </a:t>
            </a:r>
            <a:r>
              <a:rPr lang="pt-PT" sz="2000" dirty="0"/>
              <a:t>dois a meio tempo. O </a:t>
            </a:r>
            <a:r>
              <a:rPr lang="pt-PT" sz="2000" dirty="0" smtClean="0"/>
              <a:t>presidente </a:t>
            </a:r>
            <a:r>
              <a:rPr lang="pt-PT" sz="2000" dirty="0"/>
              <a:t>escolhe os vereadores a tempo inteiro e a meio tempo, fixa as suas funções e determina o regime do </a:t>
            </a:r>
            <a:r>
              <a:rPr lang="pt-PT" sz="2000" dirty="0" smtClean="0"/>
              <a:t>respectivo </a:t>
            </a:r>
            <a:r>
              <a:rPr lang="pt-PT" sz="2000" dirty="0"/>
              <a:t>exercício. (artigos 57º e 58º).</a:t>
            </a:r>
          </a:p>
          <a:p>
            <a:pPr algn="just"/>
            <a:endParaRPr lang="pt-PT" sz="2000"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24</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extLst>
      <p:ext uri="{BB962C8B-B14F-4D97-AF65-F5344CB8AC3E}">
        <p14:creationId xmlns:p14="http://schemas.microsoft.com/office/powerpoint/2010/main" xmlns="" val="284341237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PT" sz="2400" dirty="0"/>
              <a:t>Municípios - Atribuições, organização e competência dos seus órgãos (Leis nºs 159 e 169/99)</a:t>
            </a:r>
          </a:p>
        </p:txBody>
      </p:sp>
      <p:sp>
        <p:nvSpPr>
          <p:cNvPr id="3" name="Marcador de Posição de Conteúdo 2"/>
          <p:cNvSpPr>
            <a:spLocks noGrp="1"/>
          </p:cNvSpPr>
          <p:nvPr>
            <p:ph sz="quarter" idx="1"/>
          </p:nvPr>
        </p:nvSpPr>
        <p:spPr/>
        <p:txBody>
          <a:bodyPr>
            <a:noAutofit/>
          </a:bodyPr>
          <a:lstStyle/>
          <a:p>
            <a:pPr algn="just"/>
            <a:r>
              <a:rPr lang="pt-PT" sz="2000" dirty="0" smtClean="0"/>
              <a:t>A câmara </a:t>
            </a:r>
            <a:r>
              <a:rPr lang="pt-PT" sz="2000" dirty="0"/>
              <a:t>está em sessão </a:t>
            </a:r>
            <a:r>
              <a:rPr lang="pt-PT" sz="2000" dirty="0" smtClean="0"/>
              <a:t>permanente (a assembleia </a:t>
            </a:r>
            <a:r>
              <a:rPr lang="pt-PT" sz="2000" dirty="0"/>
              <a:t>só </a:t>
            </a:r>
            <a:r>
              <a:rPr lang="pt-PT" sz="2000" dirty="0" smtClean="0"/>
              <a:t>reúne durante </a:t>
            </a:r>
            <a:r>
              <a:rPr lang="pt-PT" sz="2000" dirty="0"/>
              <a:t>os períodos </a:t>
            </a:r>
            <a:r>
              <a:rPr lang="pt-PT" sz="2000" dirty="0" smtClean="0"/>
              <a:t>das cinco sessões anuais, ou extraordinariamente). A </a:t>
            </a:r>
            <a:r>
              <a:rPr lang="pt-PT" sz="2000" dirty="0"/>
              <a:t>sessão da </a:t>
            </a:r>
            <a:r>
              <a:rPr lang="pt-PT" sz="2000" dirty="0" smtClean="0"/>
              <a:t>câmara </a:t>
            </a:r>
            <a:r>
              <a:rPr lang="pt-PT" sz="2000" dirty="0"/>
              <a:t>dura todo o ano, reunindo uma vez por semana, </a:t>
            </a:r>
            <a:r>
              <a:rPr lang="pt-PT" sz="2000" dirty="0" smtClean="0"/>
              <a:t>salvo reuniões extraordinárias, ou </a:t>
            </a:r>
            <a:r>
              <a:rPr lang="pt-PT" sz="2000" dirty="0"/>
              <a:t>se </a:t>
            </a:r>
            <a:r>
              <a:rPr lang="pt-PT" sz="2000" dirty="0" smtClean="0"/>
              <a:t>decidir que </a:t>
            </a:r>
            <a:r>
              <a:rPr lang="pt-PT" sz="2000" dirty="0"/>
              <a:t>as reuniões se realizem </a:t>
            </a:r>
            <a:r>
              <a:rPr lang="pt-PT" sz="2000" dirty="0" smtClean="0"/>
              <a:t>quinzenalmente. As </a:t>
            </a:r>
            <a:r>
              <a:rPr lang="pt-PT" sz="2000" dirty="0"/>
              <a:t>competências da </a:t>
            </a:r>
            <a:r>
              <a:rPr lang="pt-PT" sz="2000" dirty="0" smtClean="0"/>
              <a:t>câmara (cf.  artigos 62º a 64º) agrupam-se </a:t>
            </a:r>
            <a:r>
              <a:rPr lang="pt-PT" sz="2000" dirty="0"/>
              <a:t>em sete tipos de funções:</a:t>
            </a:r>
          </a:p>
          <a:p>
            <a:pPr algn="just"/>
            <a:r>
              <a:rPr lang="pt-PT" sz="2000" dirty="0"/>
              <a:t>- De organização e funcionamento dos serviços e gestão </a:t>
            </a:r>
            <a:r>
              <a:rPr lang="pt-PT" sz="2000" dirty="0" smtClean="0"/>
              <a:t>corrente (</a:t>
            </a:r>
            <a:r>
              <a:rPr lang="pt-PT" sz="2000" dirty="0" err="1" smtClean="0"/>
              <a:t>ex</a:t>
            </a:r>
            <a:r>
              <a:rPr lang="pt-PT" sz="2000" dirty="0"/>
              <a:t>: adquirir ou alienar imóveis, fixar tarifas e preços, nomear </a:t>
            </a:r>
            <a:r>
              <a:rPr lang="pt-PT" sz="2000" dirty="0" smtClean="0"/>
              <a:t>administrações);</a:t>
            </a:r>
          </a:p>
          <a:p>
            <a:pPr algn="just"/>
            <a:r>
              <a:rPr lang="pt-PT" sz="2000" dirty="0" smtClean="0"/>
              <a:t>- </a:t>
            </a:r>
            <a:r>
              <a:rPr lang="pt-PT" sz="2000" dirty="0"/>
              <a:t>De planeamento e </a:t>
            </a:r>
            <a:r>
              <a:rPr lang="pt-PT" sz="2000" dirty="0" smtClean="0"/>
              <a:t>desenvolvimento (</a:t>
            </a:r>
            <a:r>
              <a:rPr lang="pt-PT" sz="2000" dirty="0" err="1" smtClean="0"/>
              <a:t>ex</a:t>
            </a:r>
            <a:r>
              <a:rPr lang="pt-PT" sz="2000" dirty="0"/>
              <a:t>: </a:t>
            </a:r>
            <a:r>
              <a:rPr lang="pt-PT" sz="2000" dirty="0" smtClean="0"/>
              <a:t>elaborar </a:t>
            </a:r>
            <a:r>
              <a:rPr lang="pt-PT" sz="2000" dirty="0"/>
              <a:t>as opções do plano e proposta de orçamento </a:t>
            </a:r>
            <a:r>
              <a:rPr lang="pt-PT" sz="2000" dirty="0" smtClean="0"/>
              <a:t>e </a:t>
            </a:r>
            <a:r>
              <a:rPr lang="pt-PT" sz="2000" dirty="0"/>
              <a:t>executá-los após </a:t>
            </a:r>
            <a:r>
              <a:rPr lang="pt-PT" sz="2000" dirty="0" smtClean="0"/>
              <a:t>aprovação, criar</a:t>
            </a:r>
            <a:r>
              <a:rPr lang="pt-PT" sz="2000" dirty="0"/>
              <a:t>, construir e gerir instalações, equipamentos, serviços, redes de circulação, de transportes</a:t>
            </a:r>
            <a:r>
              <a:rPr lang="pt-PT" sz="2000" dirty="0" smtClean="0"/>
              <a:t>, etc.);</a:t>
            </a:r>
            <a:endParaRPr lang="pt-PT" sz="2000" dirty="0"/>
          </a:p>
          <a:p>
            <a:pPr algn="just"/>
            <a:r>
              <a:rPr lang="pt-PT" sz="2000" dirty="0"/>
              <a:t>- De carácter </a:t>
            </a:r>
            <a:r>
              <a:rPr lang="pt-PT" sz="2000" dirty="0" smtClean="0"/>
              <a:t>consultivo (</a:t>
            </a:r>
            <a:r>
              <a:rPr lang="pt-PT" sz="2000" dirty="0" err="1" smtClean="0"/>
              <a:t>ex</a:t>
            </a:r>
            <a:r>
              <a:rPr lang="pt-PT" sz="2000" dirty="0" smtClean="0"/>
              <a:t>: pareceres </a:t>
            </a:r>
            <a:r>
              <a:rPr lang="pt-PT" sz="2000" dirty="0"/>
              <a:t>sobre projetos de obras </a:t>
            </a:r>
            <a:r>
              <a:rPr lang="pt-PT" sz="2000" dirty="0" smtClean="0"/>
              <a:t>promovidas </a:t>
            </a:r>
            <a:r>
              <a:rPr lang="pt-PT" sz="2000" dirty="0"/>
              <a:t>pela administração central ou pela administração indireta do Estado</a:t>
            </a:r>
            <a:r>
              <a:rPr lang="pt-PT" sz="2000" dirty="0" smtClean="0"/>
              <a:t>);</a:t>
            </a:r>
            <a:endParaRPr lang="pt-PT" sz="2000" dirty="0"/>
          </a:p>
          <a:p>
            <a:endParaRPr lang="pt-PT" sz="2000"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25</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extLst>
      <p:ext uri="{BB962C8B-B14F-4D97-AF65-F5344CB8AC3E}">
        <p14:creationId xmlns:p14="http://schemas.microsoft.com/office/powerpoint/2010/main" xmlns="" val="171523211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PT" sz="2400" dirty="0"/>
              <a:t>Municípios - Atribuições, organização e competência dos seus órgãos (Leis nºs 159 e 169/99)</a:t>
            </a:r>
          </a:p>
        </p:txBody>
      </p:sp>
      <p:sp>
        <p:nvSpPr>
          <p:cNvPr id="3" name="Marcador de Posição de Conteúdo 2"/>
          <p:cNvSpPr>
            <a:spLocks noGrp="1"/>
          </p:cNvSpPr>
          <p:nvPr>
            <p:ph sz="quarter" idx="1"/>
          </p:nvPr>
        </p:nvSpPr>
        <p:spPr>
          <a:xfrm>
            <a:off x="467544" y="1628800"/>
            <a:ext cx="8229600" cy="4525963"/>
          </a:xfrm>
        </p:spPr>
        <p:txBody>
          <a:bodyPr>
            <a:normAutofit fontScale="77500" lnSpcReduction="20000"/>
          </a:bodyPr>
          <a:lstStyle/>
          <a:p>
            <a:pPr algn="just"/>
            <a:r>
              <a:rPr lang="pt-PT" dirty="0"/>
              <a:t>- De apoio a atividades de interesse </a:t>
            </a:r>
            <a:r>
              <a:rPr lang="pt-PT" dirty="0" smtClean="0"/>
              <a:t>municipal (</a:t>
            </a:r>
            <a:r>
              <a:rPr lang="pt-PT" dirty="0" err="1" smtClean="0"/>
              <a:t>ex</a:t>
            </a:r>
            <a:r>
              <a:rPr lang="pt-PT" dirty="0"/>
              <a:t>: </a:t>
            </a:r>
            <a:r>
              <a:rPr lang="pt-PT" dirty="0" smtClean="0"/>
              <a:t>deliberar </a:t>
            </a:r>
            <a:r>
              <a:rPr lang="pt-PT" dirty="0"/>
              <a:t>formas de apoio a entidades e organismos legalmente existentes, para prossecução de </a:t>
            </a:r>
            <a:r>
              <a:rPr lang="pt-PT" dirty="0" smtClean="0"/>
              <a:t>obras, </a:t>
            </a:r>
            <a:r>
              <a:rPr lang="pt-PT" dirty="0"/>
              <a:t>eventos ou atividades de interesse </a:t>
            </a:r>
            <a:r>
              <a:rPr lang="pt-PT" dirty="0" smtClean="0"/>
              <a:t>municipal, </a:t>
            </a:r>
            <a:r>
              <a:rPr lang="pt-PT" dirty="0"/>
              <a:t>de natureza social, cultural, desportiva, recreativa ou </a:t>
            </a:r>
            <a:r>
              <a:rPr lang="pt-PT" dirty="0" smtClean="0"/>
              <a:t>outra);</a:t>
            </a:r>
            <a:endParaRPr lang="pt-PT" dirty="0"/>
          </a:p>
          <a:p>
            <a:pPr algn="just"/>
            <a:r>
              <a:rPr lang="pt-PT" dirty="0"/>
              <a:t>- De licenciamento e </a:t>
            </a:r>
            <a:r>
              <a:rPr lang="pt-PT" dirty="0" smtClean="0"/>
              <a:t>fiscalização (</a:t>
            </a:r>
            <a:r>
              <a:rPr lang="pt-PT" dirty="0" err="1" smtClean="0"/>
              <a:t>ex</a:t>
            </a:r>
            <a:r>
              <a:rPr lang="pt-PT" dirty="0"/>
              <a:t>: </a:t>
            </a:r>
            <a:r>
              <a:rPr lang="pt-PT" dirty="0" smtClean="0"/>
              <a:t>concessão </a:t>
            </a:r>
            <a:r>
              <a:rPr lang="pt-PT" dirty="0"/>
              <a:t>de licenças de construção de edifícios, ordenar a demolição de construções que ameacem </a:t>
            </a:r>
            <a:r>
              <a:rPr lang="pt-PT" dirty="0" smtClean="0"/>
              <a:t>ruína);</a:t>
            </a:r>
            <a:endParaRPr lang="pt-PT" dirty="0"/>
          </a:p>
          <a:p>
            <a:pPr algn="just"/>
            <a:r>
              <a:rPr lang="pt-PT" dirty="0"/>
              <a:t>- De relacionamento com outros órgãos </a:t>
            </a:r>
            <a:r>
              <a:rPr lang="pt-PT" dirty="0" smtClean="0"/>
              <a:t>autárquicos (</a:t>
            </a:r>
            <a:r>
              <a:rPr lang="pt-PT" dirty="0" err="1" smtClean="0"/>
              <a:t>ex</a:t>
            </a:r>
            <a:r>
              <a:rPr lang="pt-PT" dirty="0"/>
              <a:t>: </a:t>
            </a:r>
            <a:r>
              <a:rPr lang="pt-PT" dirty="0" smtClean="0"/>
              <a:t>apresentar </a:t>
            </a:r>
            <a:r>
              <a:rPr lang="pt-PT" dirty="0"/>
              <a:t>propostas à </a:t>
            </a:r>
            <a:r>
              <a:rPr lang="pt-PT" dirty="0" smtClean="0"/>
              <a:t>assembleia municipal, </a:t>
            </a:r>
            <a:r>
              <a:rPr lang="pt-PT" dirty="0"/>
              <a:t>de posturas e regulamentos, com eficácia externa, de contratação de empréstimos, de taxas municipais, de delegação de competências da </a:t>
            </a:r>
            <a:r>
              <a:rPr lang="pt-PT" dirty="0" smtClean="0"/>
              <a:t>câmara </a:t>
            </a:r>
            <a:r>
              <a:rPr lang="pt-PT" dirty="0"/>
              <a:t>nas freguesias que nisso tenham interesse etc. </a:t>
            </a:r>
            <a:r>
              <a:rPr lang="pt-PT" dirty="0" smtClean="0"/>
              <a:t>);</a:t>
            </a:r>
            <a:endParaRPr lang="pt-PT" dirty="0"/>
          </a:p>
          <a:p>
            <a:pPr algn="just"/>
            <a:r>
              <a:rPr lang="pt-PT" dirty="0"/>
              <a:t>- De âmbito </a:t>
            </a:r>
            <a:r>
              <a:rPr lang="pt-PT" dirty="0" smtClean="0"/>
              <a:t>residual (</a:t>
            </a:r>
            <a:r>
              <a:rPr lang="pt-PT" dirty="0" err="1" smtClean="0"/>
              <a:t>ex</a:t>
            </a:r>
            <a:r>
              <a:rPr lang="pt-PT" dirty="0"/>
              <a:t>: </a:t>
            </a:r>
            <a:r>
              <a:rPr lang="pt-PT" dirty="0" smtClean="0"/>
              <a:t>propor </a:t>
            </a:r>
            <a:r>
              <a:rPr lang="pt-PT" dirty="0"/>
              <a:t>a declaração de utilidade pública para efeitos de expropriação, exercer as demais competências legalmente conferidas, tendo em vista a prossecução normal das atribuições do </a:t>
            </a:r>
            <a:r>
              <a:rPr lang="pt-PT" dirty="0" smtClean="0"/>
              <a:t>município);</a:t>
            </a:r>
            <a:endParaRPr lang="pt-PT" dirty="0"/>
          </a:p>
          <a:p>
            <a:pPr algn="just"/>
            <a:r>
              <a:rPr lang="pt-PT" dirty="0"/>
              <a:t>A competência da </a:t>
            </a:r>
            <a:r>
              <a:rPr lang="pt-PT" dirty="0" smtClean="0"/>
              <a:t>câmara é, </a:t>
            </a:r>
            <a:r>
              <a:rPr lang="pt-PT" dirty="0"/>
              <a:t>em </a:t>
            </a:r>
            <a:r>
              <a:rPr lang="pt-PT" dirty="0" smtClean="0"/>
              <a:t>regra, </a:t>
            </a:r>
            <a:r>
              <a:rPr lang="pt-PT" dirty="0"/>
              <a:t>exercida </a:t>
            </a:r>
            <a:r>
              <a:rPr lang="pt-PT" dirty="0" smtClean="0"/>
              <a:t>coletivamente, </a:t>
            </a:r>
            <a:r>
              <a:rPr lang="pt-PT" dirty="0"/>
              <a:t>reunida em </a:t>
            </a:r>
            <a:r>
              <a:rPr lang="pt-PT" dirty="0" smtClean="0"/>
              <a:t>colégio, mas há várias </a:t>
            </a:r>
            <a:r>
              <a:rPr lang="pt-PT" dirty="0"/>
              <a:t>exceções:</a:t>
            </a:r>
          </a:p>
          <a:p>
            <a:endParaRPr lang="pt-PT"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26</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extLst>
      <p:ext uri="{BB962C8B-B14F-4D97-AF65-F5344CB8AC3E}">
        <p14:creationId xmlns:p14="http://schemas.microsoft.com/office/powerpoint/2010/main" xmlns="" val="268446870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PT" sz="2400" dirty="0"/>
              <a:t>Municípios - Atribuições, organização e competência dos seus órgãos (Leis nºs 159 e 169/99)</a:t>
            </a:r>
          </a:p>
        </p:txBody>
      </p:sp>
      <p:sp>
        <p:nvSpPr>
          <p:cNvPr id="3" name="Marcador de Posição de Conteúdo 2"/>
          <p:cNvSpPr>
            <a:spLocks noGrp="1"/>
          </p:cNvSpPr>
          <p:nvPr>
            <p:ph sz="quarter" idx="1"/>
          </p:nvPr>
        </p:nvSpPr>
        <p:spPr/>
        <p:txBody>
          <a:bodyPr>
            <a:noAutofit/>
          </a:bodyPr>
          <a:lstStyle/>
          <a:p>
            <a:pPr algn="just"/>
            <a:r>
              <a:rPr lang="pt-PT" sz="2000" dirty="0" smtClean="0"/>
              <a:t>A </a:t>
            </a:r>
            <a:r>
              <a:rPr lang="pt-PT" sz="2000" dirty="0"/>
              <a:t>competência </a:t>
            </a:r>
            <a:r>
              <a:rPr lang="pt-PT" sz="2000" dirty="0" smtClean="0"/>
              <a:t>da câmara (cf. Art.º 65º a 68º) pode ser exercida parcialmente: pelo presidente, </a:t>
            </a:r>
            <a:r>
              <a:rPr lang="pt-PT" sz="2000" dirty="0"/>
              <a:t>por delegação da </a:t>
            </a:r>
            <a:r>
              <a:rPr lang="pt-PT" sz="2000" dirty="0" smtClean="0"/>
              <a:t>câmara, salvo </a:t>
            </a:r>
            <a:r>
              <a:rPr lang="pt-PT" sz="2000" dirty="0"/>
              <a:t>quanto a matérias de maior </a:t>
            </a:r>
            <a:r>
              <a:rPr lang="pt-PT" sz="2000" dirty="0" smtClean="0"/>
              <a:t>relevância ou por  </a:t>
            </a:r>
            <a:r>
              <a:rPr lang="pt-PT" sz="2000" dirty="0"/>
              <a:t>vereadores, mediante subdelegação do </a:t>
            </a:r>
            <a:r>
              <a:rPr lang="pt-PT" sz="2000" dirty="0" smtClean="0"/>
              <a:t>presidente.</a:t>
            </a:r>
            <a:endParaRPr lang="pt-PT" sz="2000" dirty="0"/>
          </a:p>
          <a:p>
            <a:pPr algn="just"/>
            <a:r>
              <a:rPr lang="pt-PT" sz="2000" dirty="0" smtClean="0"/>
              <a:t>Mas também, por </a:t>
            </a:r>
            <a:r>
              <a:rPr lang="pt-PT" sz="2000" dirty="0"/>
              <a:t>uma ou mais juntas de freguesia, através da delegação de </a:t>
            </a:r>
            <a:r>
              <a:rPr lang="pt-PT" sz="2000" dirty="0" smtClean="0"/>
              <a:t>competências. </a:t>
            </a:r>
            <a:r>
              <a:rPr lang="pt-PT" sz="2000" dirty="0"/>
              <a:t>A delegação incide sobre as atividades, incluindo investimentos, constantes das opções do plano e orçamento (</a:t>
            </a:r>
            <a:r>
              <a:rPr lang="pt-PT" sz="2000" dirty="0" err="1"/>
              <a:t>ex</a:t>
            </a:r>
            <a:r>
              <a:rPr lang="pt-PT" sz="2000" dirty="0"/>
              <a:t>: conservação e reparação de escolas do ensino básico e do ensino </a:t>
            </a:r>
            <a:r>
              <a:rPr lang="pt-PT" sz="2000" dirty="0" smtClean="0"/>
              <a:t>pré-escolar).</a:t>
            </a:r>
          </a:p>
          <a:p>
            <a:pPr algn="just"/>
            <a:r>
              <a:rPr lang="pt-PT" sz="2000" dirty="0" smtClean="0"/>
              <a:t>Finalmente, o presidente, </a:t>
            </a:r>
            <a:r>
              <a:rPr lang="pt-PT" sz="2000" dirty="0"/>
              <a:t>mesmo sem delegação pode exercer quaisquer competências da </a:t>
            </a:r>
            <a:r>
              <a:rPr lang="pt-PT" sz="2000" dirty="0" smtClean="0"/>
              <a:t>câmara, caso </a:t>
            </a:r>
            <a:r>
              <a:rPr lang="pt-PT" sz="2000" dirty="0"/>
              <a:t>circunstâncias excecionais e urgentes o exijam e não seja possível reunir extraordinariamente a </a:t>
            </a:r>
            <a:r>
              <a:rPr lang="pt-PT" sz="2000" dirty="0" smtClean="0"/>
              <a:t>câmara. </a:t>
            </a:r>
            <a:r>
              <a:rPr lang="pt-PT" sz="2000" dirty="0"/>
              <a:t>Neste caso os atos praticados ficam sujeitos a ratificação da </a:t>
            </a:r>
            <a:r>
              <a:rPr lang="pt-PT" sz="2000" dirty="0" smtClean="0"/>
              <a:t>câmara, </a:t>
            </a:r>
            <a:r>
              <a:rPr lang="pt-PT" sz="2000" dirty="0"/>
              <a:t>na primeira reunião realizada após a sua prática, sob pena de anulabilidade</a:t>
            </a:r>
            <a:r>
              <a:rPr lang="pt-PT" sz="2000" dirty="0" smtClean="0"/>
              <a:t>.</a:t>
            </a:r>
          </a:p>
          <a:p>
            <a:pPr algn="just">
              <a:buNone/>
            </a:pPr>
            <a:r>
              <a:rPr lang="pt-PT" sz="2000" dirty="0"/>
              <a:t/>
            </a:r>
            <a:br>
              <a:rPr lang="pt-PT" sz="2000" dirty="0"/>
            </a:br>
            <a:endParaRPr lang="pt-PT" sz="2000"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27</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extLst>
      <p:ext uri="{BB962C8B-B14F-4D97-AF65-F5344CB8AC3E}">
        <p14:creationId xmlns:p14="http://schemas.microsoft.com/office/powerpoint/2010/main" xmlns="" val="232936170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PT" sz="3600" dirty="0" smtClean="0"/>
              <a:t>Conselhos Municipais</a:t>
            </a:r>
            <a:endParaRPr lang="pt-PT" sz="3600" dirty="0"/>
          </a:p>
        </p:txBody>
      </p:sp>
      <p:sp>
        <p:nvSpPr>
          <p:cNvPr id="3" name="Marcador de Posição de Conteúdo 2"/>
          <p:cNvSpPr>
            <a:spLocks noGrp="1"/>
          </p:cNvSpPr>
          <p:nvPr>
            <p:ph sz="quarter" idx="1"/>
          </p:nvPr>
        </p:nvSpPr>
        <p:spPr/>
        <p:txBody>
          <a:bodyPr>
            <a:noAutofit/>
          </a:bodyPr>
          <a:lstStyle/>
          <a:p>
            <a:pPr algn="just"/>
            <a:r>
              <a:rPr lang="pt-PT" sz="2000" dirty="0" smtClean="0"/>
              <a:t>A Lei prevê a existência de  três </a:t>
            </a:r>
            <a:r>
              <a:rPr lang="pt-PT" sz="2000" dirty="0"/>
              <a:t>c</a:t>
            </a:r>
            <a:r>
              <a:rPr lang="pt-PT" sz="2000" dirty="0" smtClean="0"/>
              <a:t>onselhos municipais:</a:t>
            </a:r>
            <a:endParaRPr lang="pt-PT" sz="2000" dirty="0"/>
          </a:p>
          <a:p>
            <a:pPr algn="just"/>
            <a:r>
              <a:rPr lang="pt-PT" sz="2000" dirty="0" smtClean="0"/>
              <a:t>O conselho municipal </a:t>
            </a:r>
            <a:r>
              <a:rPr lang="pt-PT" sz="2000" dirty="0"/>
              <a:t>de </a:t>
            </a:r>
            <a:r>
              <a:rPr lang="pt-PT" sz="2000" dirty="0" smtClean="0"/>
              <a:t>educação, </a:t>
            </a:r>
            <a:r>
              <a:rPr lang="pt-PT" sz="2000" dirty="0"/>
              <a:t>criado pela Lei nº 7/2003, de 15 de </a:t>
            </a:r>
            <a:r>
              <a:rPr lang="pt-PT" sz="2000" dirty="0" smtClean="0"/>
              <a:t>Janeiro. </a:t>
            </a:r>
            <a:r>
              <a:rPr lang="pt-PT" sz="2000" dirty="0"/>
              <a:t>As </a:t>
            </a:r>
            <a:r>
              <a:rPr lang="pt-PT" sz="2000" dirty="0" smtClean="0"/>
              <a:t>principais </a:t>
            </a:r>
            <a:r>
              <a:rPr lang="pt-PT" sz="2000" dirty="0"/>
              <a:t>competências </a:t>
            </a:r>
            <a:r>
              <a:rPr lang="pt-PT" sz="2000" dirty="0" smtClean="0"/>
              <a:t>deste órgão consultivo, prendem-se </a:t>
            </a:r>
            <a:r>
              <a:rPr lang="pt-PT" sz="2000" dirty="0"/>
              <a:t>com os pareceres relativos à elaboração e atualização da Carta Educativa, coordenação do sistema educativo com as áreas da saúde, emprego, ação social e segurança escolar.</a:t>
            </a:r>
          </a:p>
          <a:p>
            <a:pPr algn="just"/>
            <a:r>
              <a:rPr lang="pt-PT" sz="2000" dirty="0" smtClean="0"/>
              <a:t>O conselho municipal </a:t>
            </a:r>
            <a:r>
              <a:rPr lang="pt-PT" sz="2000" dirty="0"/>
              <a:t>de </a:t>
            </a:r>
            <a:r>
              <a:rPr lang="pt-PT" sz="2000" dirty="0" smtClean="0"/>
              <a:t>segurança, </a:t>
            </a:r>
            <a:r>
              <a:rPr lang="pt-PT" sz="2000" dirty="0"/>
              <a:t>com funções de natureza consultiva, de articulação, informação e cooperação, criado pela Lei nº 33/98 de 18 de </a:t>
            </a:r>
            <a:r>
              <a:rPr lang="pt-PT" sz="2000" dirty="0" smtClean="0"/>
              <a:t>Julho, destina-se a contribuir </a:t>
            </a:r>
            <a:r>
              <a:rPr lang="pt-PT" sz="2000" dirty="0"/>
              <a:t>para o aprofundamento do conhecimento da situação de segurança na área do município, através da consulta entre todas as entidades que o constituem;</a:t>
            </a:r>
          </a:p>
          <a:p>
            <a:pPr algn="just"/>
            <a:r>
              <a:rPr lang="pt-PT" sz="2000" dirty="0" smtClean="0"/>
              <a:t>O conselho municipal </a:t>
            </a:r>
            <a:r>
              <a:rPr lang="pt-PT" sz="2000" dirty="0"/>
              <a:t>de </a:t>
            </a:r>
            <a:r>
              <a:rPr lang="pt-PT" sz="2000" dirty="0" smtClean="0"/>
              <a:t>juventude, é o órgão </a:t>
            </a:r>
            <a:r>
              <a:rPr lang="pt-PT" sz="2000" dirty="0"/>
              <a:t>consultivo do município sobre matérias relacionadas com a política de juventude (Artigo </a:t>
            </a:r>
            <a:r>
              <a:rPr lang="pt-PT" sz="2000" dirty="0" smtClean="0"/>
              <a:t>2º da Lei </a:t>
            </a:r>
            <a:r>
              <a:rPr lang="pt-PT" sz="2000" dirty="0"/>
              <a:t>n.º 8/2009, de 18 de Fevereiro).</a:t>
            </a:r>
          </a:p>
          <a:p>
            <a:pPr marL="0" indent="0">
              <a:buNone/>
            </a:pPr>
            <a:endParaRPr lang="pt-PT" sz="2000"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28</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extLst>
      <p:ext uri="{BB962C8B-B14F-4D97-AF65-F5344CB8AC3E}">
        <p14:creationId xmlns:p14="http://schemas.microsoft.com/office/powerpoint/2010/main" xmlns="" val="203453540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PT" dirty="0" smtClean="0"/>
              <a:t>Estatuto dos Eleitos Locais</a:t>
            </a:r>
            <a:br>
              <a:rPr lang="pt-PT" dirty="0" smtClean="0"/>
            </a:br>
            <a:r>
              <a:rPr lang="pt-PT" dirty="0" smtClean="0"/>
              <a:t>Deveres</a:t>
            </a:r>
            <a:endParaRPr lang="pt-PT" dirty="0"/>
          </a:p>
        </p:txBody>
      </p:sp>
      <p:sp>
        <p:nvSpPr>
          <p:cNvPr id="3" name="Marcador de Posição de Conteúdo 2"/>
          <p:cNvSpPr>
            <a:spLocks noGrp="1"/>
          </p:cNvSpPr>
          <p:nvPr>
            <p:ph sz="quarter" idx="1"/>
          </p:nvPr>
        </p:nvSpPr>
        <p:spPr>
          <a:xfrm>
            <a:off x="467544" y="1484784"/>
            <a:ext cx="8229600" cy="4752528"/>
          </a:xfrm>
        </p:spPr>
        <p:txBody>
          <a:bodyPr>
            <a:normAutofit fontScale="25000" lnSpcReduction="20000"/>
          </a:bodyPr>
          <a:lstStyle/>
          <a:p>
            <a:pPr algn="just"/>
            <a:endParaRPr lang="pt-PT" sz="8000" dirty="0" smtClean="0"/>
          </a:p>
          <a:p>
            <a:pPr algn="just"/>
            <a:r>
              <a:rPr lang="pt-PT" sz="8000" dirty="0" smtClean="0"/>
              <a:t>O Estatuto dos Eleitos Locais consta da </a:t>
            </a:r>
            <a:r>
              <a:rPr lang="pt-PT" sz="8000" dirty="0"/>
              <a:t>Lei nº 29/87, de </a:t>
            </a:r>
            <a:r>
              <a:rPr lang="pt-PT" sz="8000" dirty="0" smtClean="0"/>
              <a:t>30.6 e define o regime de desempenho de funções bem como os deveres </a:t>
            </a:r>
            <a:r>
              <a:rPr lang="pt-PT" sz="8000" dirty="0"/>
              <a:t>e </a:t>
            </a:r>
            <a:r>
              <a:rPr lang="pt-PT" sz="8000" dirty="0" smtClean="0"/>
              <a:t>direitos dos membros </a:t>
            </a:r>
            <a:r>
              <a:rPr lang="pt-PT" sz="8000" dirty="0"/>
              <a:t>dos órgãos deliberativo e executivos dos municípios e </a:t>
            </a:r>
            <a:r>
              <a:rPr lang="pt-PT" sz="8000" dirty="0" smtClean="0"/>
              <a:t>freguesias.</a:t>
            </a:r>
          </a:p>
          <a:p>
            <a:pPr algn="just"/>
            <a:r>
              <a:rPr lang="pt-PT" sz="8000" dirty="0" smtClean="0"/>
              <a:t>No </a:t>
            </a:r>
            <a:r>
              <a:rPr lang="pt-PT" sz="8000" dirty="0"/>
              <a:t>exercício das suas funções, os eleitos locais, de acordo com o artigo </a:t>
            </a:r>
            <a:r>
              <a:rPr lang="pt-PT" sz="8000" dirty="0" smtClean="0"/>
              <a:t>4º., estão </a:t>
            </a:r>
            <a:r>
              <a:rPr lang="pt-PT" sz="8000" dirty="0"/>
              <a:t>vinculados ao cumprimento </a:t>
            </a:r>
            <a:r>
              <a:rPr lang="pt-PT" sz="8000" dirty="0" smtClean="0"/>
              <a:t>de um conjunto de princípios:</a:t>
            </a:r>
            <a:endParaRPr lang="pt-PT" sz="8000" dirty="0"/>
          </a:p>
          <a:p>
            <a:pPr algn="just"/>
            <a:r>
              <a:rPr lang="pt-PT" sz="8000" dirty="0" smtClean="0"/>
              <a:t>Em </a:t>
            </a:r>
            <a:r>
              <a:rPr lang="pt-PT" sz="8000" dirty="0"/>
              <a:t>matéria de legalidade e direitos dos </a:t>
            </a:r>
            <a:r>
              <a:rPr lang="pt-PT" sz="8000" dirty="0" smtClean="0"/>
              <a:t>cidadãos, destaca-se a observância escrupulosa das </a:t>
            </a:r>
            <a:r>
              <a:rPr lang="pt-PT" sz="8000" dirty="0"/>
              <a:t>normas legais e regulamentares aplicáveis aos atos por </a:t>
            </a:r>
            <a:r>
              <a:rPr lang="pt-PT" sz="8000" dirty="0" smtClean="0"/>
              <a:t>si praticados </a:t>
            </a:r>
            <a:r>
              <a:rPr lang="pt-PT" sz="8000" dirty="0"/>
              <a:t>ou pelos órgãos a que </a:t>
            </a:r>
            <a:r>
              <a:rPr lang="pt-PT" sz="8000" dirty="0" smtClean="0"/>
              <a:t>pertencem;</a:t>
            </a:r>
            <a:endParaRPr lang="pt-PT" sz="8000" dirty="0"/>
          </a:p>
          <a:p>
            <a:pPr algn="just"/>
            <a:r>
              <a:rPr lang="pt-PT" sz="8000" dirty="0" smtClean="0"/>
              <a:t>Em </a:t>
            </a:r>
            <a:r>
              <a:rPr lang="pt-PT" sz="8000" dirty="0"/>
              <a:t>matéria de prossecução do interesse </a:t>
            </a:r>
            <a:r>
              <a:rPr lang="pt-PT" sz="8000" dirty="0" smtClean="0"/>
              <a:t>público, por exemplo, salvaguardando </a:t>
            </a:r>
            <a:r>
              <a:rPr lang="pt-PT" sz="8000" dirty="0"/>
              <a:t>e </a:t>
            </a:r>
            <a:r>
              <a:rPr lang="pt-PT" sz="8000" dirty="0" smtClean="0"/>
              <a:t>defendendo </a:t>
            </a:r>
            <a:r>
              <a:rPr lang="pt-PT" sz="8000" dirty="0"/>
              <a:t>os interesses públicos do Estado e da respetiva </a:t>
            </a:r>
            <a:r>
              <a:rPr lang="pt-PT" sz="8000" dirty="0" smtClean="0"/>
              <a:t>autarquia e respeitar </a:t>
            </a:r>
            <a:r>
              <a:rPr lang="pt-PT" sz="8000" dirty="0"/>
              <a:t>o fim público dos poderes em que se encontram </a:t>
            </a:r>
            <a:r>
              <a:rPr lang="pt-PT" sz="8000" dirty="0" smtClean="0"/>
              <a:t>investidos, não patrocinando </a:t>
            </a:r>
            <a:r>
              <a:rPr lang="pt-PT" sz="8000" dirty="0"/>
              <a:t>interesses particulares, próprios ou de terceiros, de qualquer </a:t>
            </a:r>
            <a:r>
              <a:rPr lang="pt-PT" sz="8000" dirty="0" smtClean="0"/>
              <a:t>natureza; </a:t>
            </a:r>
            <a:endParaRPr lang="pt-PT" sz="8000" dirty="0"/>
          </a:p>
          <a:p>
            <a:pPr algn="just"/>
            <a:r>
              <a:rPr lang="pt-PT" sz="8000" dirty="0" smtClean="0"/>
              <a:t>Em </a:t>
            </a:r>
            <a:r>
              <a:rPr lang="pt-PT" sz="8000" dirty="0"/>
              <a:t>matéria de funcionamento dos órgãos de que sejam </a:t>
            </a:r>
            <a:r>
              <a:rPr lang="pt-PT" sz="8000" dirty="0" smtClean="0"/>
              <a:t>titulares devem participar </a:t>
            </a:r>
            <a:r>
              <a:rPr lang="pt-PT" sz="8000" dirty="0"/>
              <a:t>nas reuniões ordinárias e extraordinárias dos órgãos </a:t>
            </a:r>
            <a:r>
              <a:rPr lang="pt-PT" sz="8000" dirty="0" smtClean="0"/>
              <a:t>autárquicos e participar </a:t>
            </a:r>
            <a:r>
              <a:rPr lang="pt-PT" sz="8000" dirty="0"/>
              <a:t>em todos os organismos onde </a:t>
            </a:r>
            <a:r>
              <a:rPr lang="pt-PT" sz="8000" dirty="0" smtClean="0"/>
              <a:t>estejam </a:t>
            </a:r>
            <a:r>
              <a:rPr lang="pt-PT" sz="8000" dirty="0"/>
              <a:t>em representação do município ou </a:t>
            </a:r>
            <a:r>
              <a:rPr lang="pt-PT" sz="8000" dirty="0" smtClean="0"/>
              <a:t>da freguesia.</a:t>
            </a:r>
          </a:p>
          <a:p>
            <a:endParaRPr lang="pt-PT"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29</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extLst>
      <p:ext uri="{BB962C8B-B14F-4D97-AF65-F5344CB8AC3E}">
        <p14:creationId xmlns:p14="http://schemas.microsoft.com/office/powerpoint/2010/main" xmlns="" val="10689954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PT" sz="3200" dirty="0" smtClean="0"/>
              <a:t>O que é o Poder Local?</a:t>
            </a:r>
            <a:endParaRPr lang="pt-PT" sz="3200" dirty="0"/>
          </a:p>
        </p:txBody>
      </p:sp>
      <p:sp>
        <p:nvSpPr>
          <p:cNvPr id="3" name="Marcador de Posição de Conteúdo 2"/>
          <p:cNvSpPr>
            <a:spLocks noGrp="1"/>
          </p:cNvSpPr>
          <p:nvPr>
            <p:ph sz="quarter" idx="1"/>
          </p:nvPr>
        </p:nvSpPr>
        <p:spPr/>
        <p:txBody>
          <a:bodyPr>
            <a:normAutofit lnSpcReduction="10000"/>
          </a:bodyPr>
          <a:lstStyle/>
          <a:p>
            <a:pPr algn="just">
              <a:lnSpc>
                <a:spcPct val="80000"/>
              </a:lnSpc>
              <a:buNone/>
            </a:pPr>
            <a:endParaRPr lang="pt-PT" sz="2000" dirty="0" smtClean="0"/>
          </a:p>
          <a:p>
            <a:pPr algn="just"/>
            <a:r>
              <a:rPr lang="pt-PT" sz="2000" dirty="0" smtClean="0"/>
              <a:t>A vida em comunidade gera necessidades coletivas cuja satisfação é de interesse público.</a:t>
            </a:r>
          </a:p>
          <a:p>
            <a:pPr algn="just"/>
            <a:r>
              <a:rPr lang="pt-PT" sz="2000" dirty="0" smtClean="0"/>
              <a:t>O Estado organiza-se para satisfação de tais necessidades primárias (Paz, Justiça, Segurança) e secundárias (Educação, Segurança Social, Ambiente, Urbanismo).</a:t>
            </a:r>
          </a:p>
          <a:p>
            <a:pPr algn="just"/>
            <a:r>
              <a:rPr lang="pt-PT" sz="2000" dirty="0" smtClean="0"/>
              <a:t>No primeiro caso, através dos órgãos de soberania, no segundo, mediante a atividade da administração pública.</a:t>
            </a:r>
          </a:p>
          <a:p>
            <a:pPr algn="just"/>
            <a:r>
              <a:rPr lang="pt-PT" sz="2000" dirty="0" smtClean="0"/>
              <a:t>A atividade da administração pública, no quadro da organização do Poder Político de um Estado Centralizado,  é assegurada por órgãos, serviços e agentes dependentes direta ou indiretamente do Governo ( era assim na vigência da Constituição de 1933).</a:t>
            </a:r>
          </a:p>
          <a:p>
            <a:pPr algn="just"/>
            <a:r>
              <a:rPr lang="pt-PT" sz="2000" dirty="0" smtClean="0"/>
              <a:t>A Constituição da República Portuguesa (CRP) de 1976, rompeu com esta lógica centralista estabelecendo dois níveis de exercício descentralizado do poder político:  Regiões Autónomas (Título VII ) e Poder Local (Título VIII).</a:t>
            </a:r>
          </a:p>
          <a:p>
            <a:endParaRPr lang="pt-PT"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3</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PT" dirty="0" smtClean="0"/>
              <a:t>Estatuto dos Eleitos Locais </a:t>
            </a:r>
            <a:br>
              <a:rPr lang="pt-PT" dirty="0" smtClean="0"/>
            </a:br>
            <a:r>
              <a:rPr lang="pt-PT" dirty="0" smtClean="0"/>
              <a:t>Direitos </a:t>
            </a:r>
            <a:endParaRPr lang="pt-PT" dirty="0"/>
          </a:p>
        </p:txBody>
      </p:sp>
      <p:sp>
        <p:nvSpPr>
          <p:cNvPr id="3" name="Marcador de Posição de Conteúdo 2"/>
          <p:cNvSpPr>
            <a:spLocks noGrp="1"/>
          </p:cNvSpPr>
          <p:nvPr>
            <p:ph sz="quarter" idx="1"/>
          </p:nvPr>
        </p:nvSpPr>
        <p:spPr>
          <a:xfrm>
            <a:off x="467544" y="1628800"/>
            <a:ext cx="8229600" cy="4525963"/>
          </a:xfrm>
        </p:spPr>
        <p:txBody>
          <a:bodyPr>
            <a:noAutofit/>
          </a:bodyPr>
          <a:lstStyle/>
          <a:p>
            <a:pPr algn="just"/>
            <a:r>
              <a:rPr lang="pt-PT" sz="2000" dirty="0" smtClean="0"/>
              <a:t>Os </a:t>
            </a:r>
            <a:r>
              <a:rPr lang="pt-PT" sz="2000" dirty="0"/>
              <a:t>eleitos locais </a:t>
            </a:r>
            <a:r>
              <a:rPr lang="pt-PT" sz="2000" dirty="0" smtClean="0"/>
              <a:t>em regime de permanência têm direito a </a:t>
            </a:r>
            <a:r>
              <a:rPr lang="pt-PT" sz="2000" dirty="0"/>
              <a:t>uma remuneração ou compensação </a:t>
            </a:r>
            <a:r>
              <a:rPr lang="pt-PT" sz="2000" dirty="0" smtClean="0"/>
              <a:t>mensal, subsídio de refeição, segurança social</a:t>
            </a:r>
            <a:r>
              <a:rPr lang="pt-PT" sz="2000" dirty="0"/>
              <a:t>,</a:t>
            </a:r>
            <a:r>
              <a:rPr lang="pt-PT" sz="2000" dirty="0" smtClean="0"/>
              <a:t> férias e </a:t>
            </a:r>
            <a:r>
              <a:rPr lang="pt-PT" sz="2000" dirty="0"/>
              <a:t>ao uso e porte de arma de </a:t>
            </a:r>
            <a:r>
              <a:rPr lang="pt-PT" sz="2000" dirty="0" smtClean="0"/>
              <a:t>defesa, bem como, a proteção na </a:t>
            </a:r>
            <a:r>
              <a:rPr lang="pt-PT" sz="2000" dirty="0"/>
              <a:t>maternidade </a:t>
            </a:r>
            <a:r>
              <a:rPr lang="pt-PT" sz="2000" dirty="0" smtClean="0"/>
              <a:t>e paternidade.</a:t>
            </a:r>
            <a:endParaRPr lang="pt-PT" sz="2000" dirty="0"/>
          </a:p>
          <a:p>
            <a:pPr algn="just"/>
            <a:r>
              <a:rPr lang="pt-PT" sz="2000" dirty="0" smtClean="0"/>
              <a:t>Os eleitos locais em geral têm direito a </a:t>
            </a:r>
            <a:r>
              <a:rPr lang="pt-PT" sz="2000" dirty="0"/>
              <a:t>cartão especial de identificação, a </a:t>
            </a:r>
            <a:r>
              <a:rPr lang="pt-PT" sz="2000" dirty="0" smtClean="0"/>
              <a:t>protecção </a:t>
            </a:r>
            <a:r>
              <a:rPr lang="pt-PT" sz="2000" dirty="0"/>
              <a:t>em caso de acidente</a:t>
            </a:r>
            <a:r>
              <a:rPr lang="pt-PT" sz="2000" dirty="0" smtClean="0"/>
              <a:t>;</a:t>
            </a:r>
            <a:r>
              <a:rPr lang="pt-PT" sz="2000" dirty="0"/>
              <a:t> a senhas de presença, a ajudas de custo e subsídio de </a:t>
            </a:r>
            <a:r>
              <a:rPr lang="pt-PT" sz="2000" dirty="0" smtClean="0"/>
              <a:t>transporte. Quando </a:t>
            </a:r>
            <a:r>
              <a:rPr lang="pt-PT" sz="2000" dirty="0"/>
              <a:t>em serviço ou em representação da </a:t>
            </a:r>
            <a:r>
              <a:rPr lang="pt-PT" sz="2000" dirty="0" smtClean="0"/>
              <a:t>autarquia, têm igualmente direito a </a:t>
            </a:r>
            <a:r>
              <a:rPr lang="pt-PT" sz="2000" dirty="0"/>
              <a:t>viatura </a:t>
            </a:r>
            <a:r>
              <a:rPr lang="pt-PT" sz="2000" dirty="0" smtClean="0"/>
              <a:t>municipal, a </a:t>
            </a:r>
            <a:r>
              <a:rPr lang="pt-PT" sz="2000" dirty="0"/>
              <a:t>livre circulação em lugares públicos </a:t>
            </a:r>
            <a:r>
              <a:rPr lang="pt-PT" sz="2000" dirty="0" smtClean="0"/>
              <a:t>de acesso condicionado e </a:t>
            </a:r>
            <a:r>
              <a:rPr lang="pt-PT" sz="2000" dirty="0"/>
              <a:t>a</a:t>
            </a:r>
            <a:r>
              <a:rPr lang="pt-PT" sz="2000" dirty="0" smtClean="0"/>
              <a:t> </a:t>
            </a:r>
            <a:r>
              <a:rPr lang="pt-PT" sz="2000" dirty="0"/>
              <a:t>passaporte </a:t>
            </a:r>
            <a:r>
              <a:rPr lang="pt-PT" sz="2000" dirty="0" smtClean="0"/>
              <a:t>especial (este último exclusivo do presidente de câmara ou substitutos legais). Beneficiam, ainda, da protecção </a:t>
            </a:r>
            <a:r>
              <a:rPr lang="pt-PT" sz="2000" dirty="0"/>
              <a:t>conferida pela lei penal aos titulares de cargos </a:t>
            </a:r>
            <a:r>
              <a:rPr lang="pt-PT" sz="2000" dirty="0" smtClean="0"/>
              <a:t>públicos, do </a:t>
            </a:r>
            <a:r>
              <a:rPr lang="pt-PT" sz="2000" dirty="0"/>
              <a:t>apoio nos processos judiciais que tenham como causa o exercício das </a:t>
            </a:r>
            <a:r>
              <a:rPr lang="pt-PT" sz="2000" dirty="0" smtClean="0"/>
              <a:t>respectivas funções podendo solicitar </a:t>
            </a:r>
            <a:r>
              <a:rPr lang="pt-PT" sz="2000" dirty="0"/>
              <a:t>o auxílio de quaisquer autoridades, sempre que o exijam os interesses da </a:t>
            </a:r>
            <a:r>
              <a:rPr lang="pt-PT" sz="2000" dirty="0" smtClean="0"/>
              <a:t>respectiva autarquia (</a:t>
            </a:r>
            <a:r>
              <a:rPr lang="pt-PT" sz="2000" dirty="0"/>
              <a:t>cf. Art.º 4º). </a:t>
            </a:r>
            <a:endParaRPr lang="pt-PT" sz="2000" dirty="0" smtClean="0"/>
          </a:p>
          <a:p>
            <a:endParaRPr lang="pt-PT" sz="2000"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30</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extLst>
      <p:ext uri="{BB962C8B-B14F-4D97-AF65-F5344CB8AC3E}">
        <p14:creationId xmlns:p14="http://schemas.microsoft.com/office/powerpoint/2010/main" xmlns="" val="311763547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PT" dirty="0" smtClean="0"/>
              <a:t>Código do Procedimento Administrativo</a:t>
            </a:r>
            <a:endParaRPr lang="pt-PT" dirty="0"/>
          </a:p>
        </p:txBody>
      </p:sp>
      <p:sp>
        <p:nvSpPr>
          <p:cNvPr id="3" name="Marcador de Posição de Conteúdo 2"/>
          <p:cNvSpPr>
            <a:spLocks noGrp="1"/>
          </p:cNvSpPr>
          <p:nvPr>
            <p:ph sz="quarter" idx="1"/>
          </p:nvPr>
        </p:nvSpPr>
        <p:spPr>
          <a:xfrm>
            <a:off x="539552" y="1700808"/>
            <a:ext cx="8229600" cy="4525963"/>
          </a:xfrm>
        </p:spPr>
        <p:txBody>
          <a:bodyPr>
            <a:noAutofit/>
          </a:bodyPr>
          <a:lstStyle/>
          <a:p>
            <a:pPr algn="just"/>
            <a:r>
              <a:rPr lang="pt-PT" sz="2000" dirty="0" smtClean="0"/>
              <a:t>O Código de Procedimento Administrativo dá cumprimento ao disposto no  </a:t>
            </a:r>
            <a:r>
              <a:rPr lang="pt-PT" sz="2000" dirty="0"/>
              <a:t>nº 5 do </a:t>
            </a:r>
            <a:r>
              <a:rPr lang="pt-PT" sz="2000" dirty="0" smtClean="0"/>
              <a:t>artigo </a:t>
            </a:r>
            <a:r>
              <a:rPr lang="pt-PT" sz="2000" dirty="0"/>
              <a:t>267.º </a:t>
            </a:r>
            <a:r>
              <a:rPr lang="pt-PT" sz="2000" dirty="0" smtClean="0"/>
              <a:t>da Constituição,  segundo o qual o </a:t>
            </a:r>
            <a:r>
              <a:rPr lang="pt-PT" sz="2000" dirty="0"/>
              <a:t>processamento da atividade administrativa é objeto de lei </a:t>
            </a:r>
            <a:r>
              <a:rPr lang="pt-PT" sz="2000" dirty="0" smtClean="0"/>
              <a:t>especial.</a:t>
            </a:r>
          </a:p>
          <a:p>
            <a:pPr algn="just"/>
            <a:r>
              <a:rPr lang="pt-PT" sz="2000" dirty="0" smtClean="0"/>
              <a:t>Aplica-se </a:t>
            </a:r>
            <a:r>
              <a:rPr lang="pt-PT" sz="2000" dirty="0"/>
              <a:t>a todos os órgãos da Administração Pública, incluindo os órgãos das autarquias locais e suas associações e federações (art.º </a:t>
            </a:r>
            <a:r>
              <a:rPr lang="pt-PT" sz="2000" dirty="0" smtClean="0"/>
              <a:t>2º) e contém, na sua primeira parte, </a:t>
            </a:r>
            <a:r>
              <a:rPr lang="pt-PT" sz="2000" dirty="0"/>
              <a:t>os princípios gerais da Administração Pública, cuja existência decorre expressa ou implicitamente da Constituição, </a:t>
            </a:r>
            <a:r>
              <a:rPr lang="pt-PT" sz="2000" dirty="0" smtClean="0"/>
              <a:t>com destaque para o princípio </a:t>
            </a:r>
            <a:r>
              <a:rPr lang="pt-PT" sz="2000" dirty="0"/>
              <a:t>da legalidade (art.º 3º), </a:t>
            </a:r>
            <a:r>
              <a:rPr lang="pt-PT" sz="2000" i="1" dirty="0"/>
              <a:t>“os órgãos da administração devem atuar em obediência à lei e ao direito, dentro dos limites dos poderes que lhes estejam atribuídos e em conformidades com os fins para que os mesmos poderes lhes foram </a:t>
            </a:r>
            <a:r>
              <a:rPr lang="pt-PT" sz="2000" i="1" dirty="0" smtClean="0"/>
              <a:t>conferidos” </a:t>
            </a:r>
            <a:r>
              <a:rPr lang="pt-PT" sz="2000" dirty="0" smtClean="0"/>
              <a:t>e para o princípio </a:t>
            </a:r>
            <a:r>
              <a:rPr lang="pt-PT" sz="2000" dirty="0"/>
              <a:t>da prossecução do interesse público e da proteção dos interesses do cidadão (art.º 4º) - </a:t>
            </a:r>
            <a:r>
              <a:rPr lang="pt-PT" sz="2000" i="1" dirty="0"/>
              <a:t>“compete aos órgãos prosseguir o interesse público, no respeito pelos direitos e interesses legalmente protegidos dos cidadãos</a:t>
            </a:r>
            <a:r>
              <a:rPr lang="pt-PT" sz="2000" i="1" dirty="0" smtClean="0"/>
              <a:t>”.</a:t>
            </a:r>
            <a:endParaRPr lang="pt-PT" sz="2000" i="1"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31</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extLst>
      <p:ext uri="{BB962C8B-B14F-4D97-AF65-F5344CB8AC3E}">
        <p14:creationId xmlns:p14="http://schemas.microsoft.com/office/powerpoint/2010/main" xmlns="" val="225486612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PT" sz="3600" dirty="0" smtClean="0"/>
              <a:t/>
            </a:r>
            <a:br>
              <a:rPr lang="pt-PT" sz="3600" dirty="0" smtClean="0"/>
            </a:br>
            <a:r>
              <a:rPr lang="pt-PT" sz="3600" dirty="0"/>
              <a:t/>
            </a:r>
            <a:br>
              <a:rPr lang="pt-PT" sz="3600" dirty="0"/>
            </a:br>
            <a:r>
              <a:rPr lang="pt-PT" sz="3600" dirty="0" smtClean="0"/>
              <a:t/>
            </a:r>
            <a:br>
              <a:rPr lang="pt-PT" sz="3600" dirty="0" smtClean="0"/>
            </a:br>
            <a:r>
              <a:rPr lang="pt-PT" sz="3600" dirty="0"/>
              <a:t/>
            </a:r>
            <a:br>
              <a:rPr lang="pt-PT" sz="3600" dirty="0"/>
            </a:br>
            <a:r>
              <a:rPr lang="pt-PT" sz="3600" dirty="0" smtClean="0"/>
              <a:t/>
            </a:r>
            <a:br>
              <a:rPr lang="pt-PT" sz="3600" dirty="0" smtClean="0"/>
            </a:br>
            <a:r>
              <a:rPr lang="pt-PT" sz="3600" dirty="0" smtClean="0"/>
              <a:t/>
            </a:r>
            <a:br>
              <a:rPr lang="pt-PT" sz="3600" dirty="0" smtClean="0"/>
            </a:br>
            <a:r>
              <a:rPr lang="pt-PT" sz="3600" dirty="0" smtClean="0"/>
              <a:t/>
            </a:r>
            <a:br>
              <a:rPr lang="pt-PT" sz="3600" dirty="0" smtClean="0"/>
            </a:br>
            <a:r>
              <a:rPr lang="pt-PT" sz="3600" dirty="0" smtClean="0"/>
              <a:t/>
            </a:r>
            <a:br>
              <a:rPr lang="pt-PT" sz="3600" dirty="0" smtClean="0"/>
            </a:br>
            <a:r>
              <a:rPr lang="pt-PT" dirty="0" smtClean="0"/>
              <a:t>Código do Procedimento Administrativo</a:t>
            </a:r>
            <a:endParaRPr lang="pt-PT" dirty="0"/>
          </a:p>
        </p:txBody>
      </p:sp>
      <p:sp>
        <p:nvSpPr>
          <p:cNvPr id="3" name="Marcador de Posição de Conteúdo 2"/>
          <p:cNvSpPr>
            <a:spLocks noGrp="1"/>
          </p:cNvSpPr>
          <p:nvPr>
            <p:ph sz="quarter" idx="1"/>
          </p:nvPr>
        </p:nvSpPr>
        <p:spPr/>
        <p:txBody>
          <a:bodyPr>
            <a:normAutofit fontScale="85000" lnSpcReduction="20000"/>
          </a:bodyPr>
          <a:lstStyle/>
          <a:p>
            <a:pPr algn="just"/>
            <a:endParaRPr lang="pt-PT" sz="2200" dirty="0" smtClean="0"/>
          </a:p>
          <a:p>
            <a:pPr algn="just"/>
            <a:r>
              <a:rPr lang="pt-PT" sz="2400" dirty="0" smtClean="0"/>
              <a:t>O código trata, ainda, dos sujeitos dos procedimentos administrativos (os órgãos administrativos e os interessados), do procedimento propriamente dito (direito à informação, notificações e prazos e marcha do procedimento) e as formas da atividade administrativa (o regulamento, o ato administrativo e o contrato administrativo).</a:t>
            </a:r>
            <a:endParaRPr lang="pt-PT" sz="2400" dirty="0"/>
          </a:p>
          <a:p>
            <a:pPr algn="just"/>
            <a:r>
              <a:rPr lang="pt-PT" sz="2400" dirty="0"/>
              <a:t>A reter do </a:t>
            </a:r>
            <a:r>
              <a:rPr lang="pt-PT" sz="2400" dirty="0" smtClean="0"/>
              <a:t>código </a:t>
            </a:r>
            <a:r>
              <a:rPr lang="pt-PT" sz="2400" dirty="0"/>
              <a:t>o regime de invalidade dos </a:t>
            </a:r>
            <a:r>
              <a:rPr lang="pt-PT" sz="2400" dirty="0" smtClean="0"/>
              <a:t>actos </a:t>
            </a:r>
            <a:r>
              <a:rPr lang="pt-PT" sz="2400" dirty="0"/>
              <a:t>administrativos que podem ser nulos </a:t>
            </a:r>
            <a:r>
              <a:rPr lang="pt-PT" sz="2400" dirty="0" smtClean="0"/>
              <a:t>(não produzem quaisquer efeitos jurídicos, independentemente da declaração de nulidade) ou anuláveis (suscetíveis de impugnação perante os tribunais nos termos da legislação reguladora do contencioso administrativo </a:t>
            </a:r>
            <a:r>
              <a:rPr lang="pt-PT" sz="2400" dirty="0"/>
              <a:t>(art.º 133º e seg.). </a:t>
            </a:r>
          </a:p>
          <a:p>
            <a:pPr algn="just"/>
            <a:r>
              <a:rPr lang="pt-PT" sz="2400" dirty="0"/>
              <a:t>Finalmente, mas não menos importante, a consagração do privilégio de execução prévia. Isto é, a possibilidade da administração impor coercivamente aos particulares, nomeadamente, o cumprimento de obrigações decorrentes de um ato administrativo, sem recurso prévio aos tribunais, desde que a imposição seja feita pelas formas e nos termos previstos na lei (art.º 149º).</a:t>
            </a:r>
          </a:p>
          <a:p>
            <a:pPr algn="just"/>
            <a:endParaRPr lang="pt-PT" sz="2900" dirty="0" smtClean="0"/>
          </a:p>
          <a:p>
            <a:endParaRPr lang="pt-PT" sz="2900" dirty="0" smtClean="0"/>
          </a:p>
          <a:p>
            <a:endParaRPr lang="pt-PT"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32</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PT" sz="2800" dirty="0" smtClean="0"/>
              <a:t>Quadros de pessoal </a:t>
            </a:r>
            <a:br>
              <a:rPr lang="pt-PT" sz="2800" dirty="0" smtClean="0"/>
            </a:br>
            <a:r>
              <a:rPr lang="pt-PT" sz="2800" dirty="0" smtClean="0"/>
              <a:t>e serviços das autarquias</a:t>
            </a:r>
            <a:endParaRPr lang="pt-PT" sz="2800" dirty="0"/>
          </a:p>
        </p:txBody>
      </p:sp>
      <p:sp>
        <p:nvSpPr>
          <p:cNvPr id="3" name="Marcador de Posição de Conteúdo 2"/>
          <p:cNvSpPr>
            <a:spLocks noGrp="1"/>
          </p:cNvSpPr>
          <p:nvPr>
            <p:ph sz="quarter" idx="1"/>
          </p:nvPr>
        </p:nvSpPr>
        <p:spPr/>
        <p:txBody>
          <a:bodyPr>
            <a:normAutofit fontScale="77500" lnSpcReduction="20000"/>
          </a:bodyPr>
          <a:lstStyle/>
          <a:p>
            <a:pPr algn="just"/>
            <a:endParaRPr lang="pt-PT" dirty="0" smtClean="0"/>
          </a:p>
          <a:p>
            <a:pPr algn="just"/>
            <a:r>
              <a:rPr lang="pt-PT" dirty="0" smtClean="0"/>
              <a:t>As </a:t>
            </a:r>
            <a:r>
              <a:rPr lang="pt-PT" dirty="0"/>
              <a:t>autarquias possuem quadros de pessoal próprio, nos termos da lei, aprovados pelos </a:t>
            </a:r>
            <a:r>
              <a:rPr lang="pt-PT" dirty="0" smtClean="0"/>
              <a:t>respectivos </a:t>
            </a:r>
            <a:r>
              <a:rPr lang="pt-PT" dirty="0"/>
              <a:t>órgãos deliberativos </a:t>
            </a:r>
            <a:r>
              <a:rPr lang="pt-PT" dirty="0" smtClean="0"/>
              <a:t>(</a:t>
            </a:r>
            <a:r>
              <a:rPr lang="pt-PT" dirty="0"/>
              <a:t>cf. artigos 17º e 53º da Lei nº 169/99).</a:t>
            </a:r>
          </a:p>
          <a:p>
            <a:pPr algn="just"/>
            <a:r>
              <a:rPr lang="pt-PT" dirty="0"/>
              <a:t>Mas a preparação e a execução das decisões dos órgãos municipais, no quadro das suas competências, </a:t>
            </a:r>
            <a:r>
              <a:rPr lang="pt-PT" dirty="0" smtClean="0"/>
              <a:t>cabem </a:t>
            </a:r>
            <a:r>
              <a:rPr lang="pt-PT" dirty="0"/>
              <a:t>aos serviços, </a:t>
            </a:r>
            <a:r>
              <a:rPr lang="pt-PT" dirty="0" smtClean="0"/>
              <a:t>directamente </a:t>
            </a:r>
            <a:r>
              <a:rPr lang="pt-PT" dirty="0"/>
              <a:t>geridos por aqueles, nomeadamente, pela </a:t>
            </a:r>
            <a:r>
              <a:rPr lang="pt-PT" dirty="0" smtClean="0"/>
              <a:t>câmara </a:t>
            </a:r>
            <a:r>
              <a:rPr lang="pt-PT" dirty="0"/>
              <a:t>e </a:t>
            </a:r>
            <a:r>
              <a:rPr lang="pt-PT" dirty="0" smtClean="0"/>
              <a:t>respetivo presidente. </a:t>
            </a:r>
            <a:endParaRPr lang="pt-PT" dirty="0"/>
          </a:p>
          <a:p>
            <a:pPr algn="just"/>
            <a:r>
              <a:rPr lang="pt-PT" dirty="0" smtClean="0"/>
              <a:t>Um </a:t>
            </a:r>
            <a:r>
              <a:rPr lang="pt-PT" dirty="0"/>
              <a:t>município carece, assim, de serviços administrativos e financeiros e jurídicos, de urbanismo e ambiente, de habitação, obras, polícia </a:t>
            </a:r>
            <a:r>
              <a:rPr lang="pt-PT" dirty="0" smtClean="0"/>
              <a:t>municipal, protecção </a:t>
            </a:r>
            <a:r>
              <a:rPr lang="pt-PT" dirty="0"/>
              <a:t>civil, por forma a suportar a prossecução das atribuições por parte dos órgãos da autarquia.</a:t>
            </a:r>
          </a:p>
          <a:p>
            <a:pPr algn="just"/>
            <a:r>
              <a:rPr lang="pt-PT" dirty="0"/>
              <a:t>O </a:t>
            </a:r>
            <a:r>
              <a:rPr lang="pt-PT" dirty="0" smtClean="0"/>
              <a:t>regime </a:t>
            </a:r>
            <a:r>
              <a:rPr lang="pt-PT" dirty="0"/>
              <a:t>da organização dos serviços das autarquias locais consta do Decreto-Lei n.º 305/2009, de 23 de Outubro, </a:t>
            </a:r>
            <a:r>
              <a:rPr lang="pt-PT" dirty="0" smtClean="0"/>
              <a:t>encontrando-se actualmente </a:t>
            </a:r>
            <a:r>
              <a:rPr lang="pt-PT" dirty="0"/>
              <a:t>em fase de revisão. </a:t>
            </a:r>
          </a:p>
          <a:p>
            <a:pPr algn="just"/>
            <a:r>
              <a:rPr lang="pt-PT" dirty="0"/>
              <a:t>Os serviços municipais são criados pela </a:t>
            </a:r>
            <a:r>
              <a:rPr lang="pt-PT" dirty="0" smtClean="0"/>
              <a:t>assembleia municipal, </a:t>
            </a:r>
            <a:r>
              <a:rPr lang="pt-PT" dirty="0"/>
              <a:t>sob proposta da </a:t>
            </a:r>
            <a:r>
              <a:rPr lang="pt-PT" dirty="0" smtClean="0"/>
              <a:t>câmara </a:t>
            </a:r>
            <a:r>
              <a:rPr lang="pt-PT" dirty="0"/>
              <a:t>(art.º 53º, nº2 al. l) e 64º, nº6 al. a ) da Lei nº 169/99</a:t>
            </a:r>
            <a:r>
              <a:rPr lang="pt-PT" dirty="0" smtClean="0"/>
              <a:t>).</a:t>
            </a:r>
            <a:endParaRPr lang="pt-PT" dirty="0"/>
          </a:p>
          <a:p>
            <a:pPr algn="just"/>
            <a:endParaRPr lang="pt-PT"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33</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extLst>
      <p:ext uri="{BB962C8B-B14F-4D97-AF65-F5344CB8AC3E}">
        <p14:creationId xmlns:p14="http://schemas.microsoft.com/office/powerpoint/2010/main" xmlns="" val="343558524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PT" sz="2800" dirty="0" smtClean="0"/>
              <a:t>Serviços municipalizados</a:t>
            </a:r>
            <a:endParaRPr lang="pt-PT" sz="2800" dirty="0"/>
          </a:p>
        </p:txBody>
      </p:sp>
      <p:sp>
        <p:nvSpPr>
          <p:cNvPr id="3" name="Marcador de Posição de Conteúdo 2"/>
          <p:cNvSpPr>
            <a:spLocks noGrp="1"/>
          </p:cNvSpPr>
          <p:nvPr>
            <p:ph sz="quarter" idx="1"/>
          </p:nvPr>
        </p:nvSpPr>
        <p:spPr/>
        <p:txBody>
          <a:bodyPr>
            <a:noAutofit/>
          </a:bodyPr>
          <a:lstStyle/>
          <a:p>
            <a:pPr algn="just"/>
            <a:endParaRPr lang="pt-PT" sz="2000" dirty="0" smtClean="0"/>
          </a:p>
          <a:p>
            <a:pPr algn="just"/>
            <a:r>
              <a:rPr lang="pt-PT" sz="2000" dirty="0" smtClean="0"/>
              <a:t>A </a:t>
            </a:r>
            <a:r>
              <a:rPr lang="pt-PT" sz="2000" dirty="0"/>
              <a:t>lei permite, no quadro da administração </a:t>
            </a:r>
            <a:r>
              <a:rPr lang="pt-PT" sz="2000" dirty="0" smtClean="0"/>
              <a:t>municipal, </a:t>
            </a:r>
            <a:r>
              <a:rPr lang="pt-PT" sz="2000" dirty="0"/>
              <a:t>com origem no Código Administrativo de 1940 (artigos 164º e seg.) a existência de serviços sem personalidade jurídica mas com organização autónoma e um conselho de administração privativo, os denominados serviços </a:t>
            </a:r>
            <a:r>
              <a:rPr lang="pt-PT" sz="2000" dirty="0" smtClean="0"/>
              <a:t>municipalizados</a:t>
            </a:r>
            <a:r>
              <a:rPr lang="pt-PT" sz="2000" dirty="0"/>
              <a:t>.</a:t>
            </a:r>
          </a:p>
          <a:p>
            <a:pPr algn="just"/>
            <a:r>
              <a:rPr lang="pt-PT" sz="2000" dirty="0" smtClean="0"/>
              <a:t>Prevê-se </a:t>
            </a:r>
            <a:r>
              <a:rPr lang="pt-PT" sz="2000" dirty="0"/>
              <a:t>que as </a:t>
            </a:r>
            <a:r>
              <a:rPr lang="pt-PT" sz="2000" dirty="0" smtClean="0"/>
              <a:t>câmaras </a:t>
            </a:r>
            <a:r>
              <a:rPr lang="pt-PT" sz="2000" dirty="0"/>
              <a:t>possam explorar serviços públicos que </a:t>
            </a:r>
            <a:r>
              <a:rPr lang="pt-PT" sz="2000" dirty="0" smtClean="0"/>
              <a:t>tenham, por exemplo, </a:t>
            </a:r>
            <a:r>
              <a:rPr lang="pt-PT" sz="2000" dirty="0"/>
              <a:t>por </a:t>
            </a:r>
            <a:r>
              <a:rPr lang="pt-PT" sz="2000" dirty="0" smtClean="0"/>
              <a:t>objecto, </a:t>
            </a:r>
            <a:r>
              <a:rPr lang="pt-PT" sz="2000" dirty="0"/>
              <a:t>a</a:t>
            </a:r>
            <a:r>
              <a:rPr lang="pt-PT" sz="2000" dirty="0" smtClean="0"/>
              <a:t> </a:t>
            </a:r>
            <a:r>
              <a:rPr lang="pt-PT" sz="2000" dirty="0"/>
              <a:t>captação, condução e distribuição de água </a:t>
            </a:r>
            <a:r>
              <a:rPr lang="pt-PT" sz="2000" dirty="0" smtClean="0"/>
              <a:t>potável ou o </a:t>
            </a:r>
            <a:r>
              <a:rPr lang="pt-PT" sz="2000" dirty="0"/>
              <a:t>transporte colectivo de pessoas e mercadorias</a:t>
            </a:r>
            <a:r>
              <a:rPr lang="pt-PT" sz="2000" dirty="0" smtClean="0"/>
              <a:t>.</a:t>
            </a:r>
            <a:endParaRPr lang="pt-PT" sz="2000" dirty="0"/>
          </a:p>
          <a:p>
            <a:pPr algn="just"/>
            <a:r>
              <a:rPr lang="pt-PT" sz="2000" dirty="0" smtClean="0"/>
              <a:t>São </a:t>
            </a:r>
            <a:r>
              <a:rPr lang="pt-PT" sz="2000" dirty="0"/>
              <a:t>criados por deliberação da </a:t>
            </a:r>
            <a:r>
              <a:rPr lang="pt-PT" sz="2000" dirty="0" smtClean="0"/>
              <a:t>assembleia municipal, </a:t>
            </a:r>
            <a:r>
              <a:rPr lang="pt-PT" sz="2000" dirty="0"/>
              <a:t>sob proposta da </a:t>
            </a:r>
            <a:r>
              <a:rPr lang="pt-PT" sz="2000" dirty="0" smtClean="0"/>
              <a:t>câmara </a:t>
            </a:r>
            <a:r>
              <a:rPr lang="pt-PT" sz="2000" dirty="0"/>
              <a:t>(art.º 53º, nº2, al. l) e 64º, nº 6 al. a) da Lei 169/99), podendo ser transformados em empresas municipais .</a:t>
            </a:r>
          </a:p>
          <a:p>
            <a:pPr algn="just"/>
            <a:endParaRPr lang="pt-PT" sz="2000"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34</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extLst>
      <p:ext uri="{BB962C8B-B14F-4D97-AF65-F5344CB8AC3E}">
        <p14:creationId xmlns:p14="http://schemas.microsoft.com/office/powerpoint/2010/main" xmlns="" val="372136269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PT" sz="2800" dirty="0" smtClean="0"/>
              <a:t>Sector </a:t>
            </a:r>
            <a:r>
              <a:rPr lang="pt-PT" sz="2800" dirty="0"/>
              <a:t>Empresarial </a:t>
            </a:r>
            <a:r>
              <a:rPr lang="pt-PT" sz="2800" dirty="0" smtClean="0"/>
              <a:t>Local</a:t>
            </a:r>
            <a:br>
              <a:rPr lang="pt-PT" sz="2800" dirty="0" smtClean="0"/>
            </a:br>
            <a:r>
              <a:rPr lang="pt-PT" sz="2800" dirty="0" smtClean="0"/>
              <a:t>Lei </a:t>
            </a:r>
            <a:r>
              <a:rPr lang="pt-PT" sz="2800" dirty="0"/>
              <a:t>n.º 53-F/2006, de 29 de Dezembro</a:t>
            </a:r>
          </a:p>
        </p:txBody>
      </p:sp>
      <p:sp>
        <p:nvSpPr>
          <p:cNvPr id="3" name="Marcador de Posição de Conteúdo 2"/>
          <p:cNvSpPr>
            <a:spLocks noGrp="1"/>
          </p:cNvSpPr>
          <p:nvPr>
            <p:ph sz="quarter" idx="1"/>
          </p:nvPr>
        </p:nvSpPr>
        <p:spPr/>
        <p:txBody>
          <a:bodyPr>
            <a:normAutofit fontScale="25000" lnSpcReduction="20000"/>
          </a:bodyPr>
          <a:lstStyle/>
          <a:p>
            <a:endParaRPr lang="pt-PT" dirty="0"/>
          </a:p>
          <a:p>
            <a:pPr algn="just"/>
            <a:r>
              <a:rPr lang="pt-PT" sz="8000" dirty="0" smtClean="0"/>
              <a:t>O Poder Local dispõe, também, </a:t>
            </a:r>
            <a:r>
              <a:rPr lang="pt-PT" sz="8000" dirty="0"/>
              <a:t>de uma administração </a:t>
            </a:r>
            <a:r>
              <a:rPr lang="pt-PT" sz="8000" dirty="0" err="1" smtClean="0"/>
              <a:t>indirecta</a:t>
            </a:r>
            <a:r>
              <a:rPr lang="pt-PT" sz="8000" dirty="0" smtClean="0"/>
              <a:t> </a:t>
            </a:r>
            <a:r>
              <a:rPr lang="pt-PT" sz="8000" dirty="0"/>
              <a:t>para o exercício das </a:t>
            </a:r>
            <a:r>
              <a:rPr lang="pt-PT" sz="8000" dirty="0" smtClean="0"/>
              <a:t>respectivas atribuições.</a:t>
            </a:r>
            <a:endParaRPr lang="pt-PT" sz="8000" dirty="0"/>
          </a:p>
          <a:p>
            <a:pPr algn="just"/>
            <a:r>
              <a:rPr lang="pt-PT" sz="8000" dirty="0"/>
              <a:t>O regime jurídico do sector empresarial </a:t>
            </a:r>
            <a:r>
              <a:rPr lang="pt-PT" sz="8000" dirty="0" smtClean="0"/>
              <a:t>local prevê </a:t>
            </a:r>
            <a:r>
              <a:rPr lang="pt-PT" sz="8000" dirty="0"/>
              <a:t>a existência de empresas municipais, intermunicipais e metropolitanas, constituídas nos termos da lei comercial, nas quais os municípios, associações </a:t>
            </a:r>
            <a:r>
              <a:rPr lang="pt-PT" sz="8000" dirty="0" smtClean="0"/>
              <a:t>destes e </a:t>
            </a:r>
            <a:r>
              <a:rPr lang="pt-PT" sz="8000" dirty="0"/>
              <a:t>áreas metropolitanas </a:t>
            </a:r>
            <a:r>
              <a:rPr lang="pt-PT" sz="8000" dirty="0" smtClean="0"/>
              <a:t>podem </a:t>
            </a:r>
            <a:r>
              <a:rPr lang="pt-PT" sz="8000" dirty="0"/>
              <a:t>exercer </a:t>
            </a:r>
            <a:r>
              <a:rPr lang="pt-PT" sz="8000" dirty="0" smtClean="0"/>
              <a:t>uma </a:t>
            </a:r>
            <a:r>
              <a:rPr lang="pt-PT" sz="8000" dirty="0"/>
              <a:t>influência dominante em função </a:t>
            </a:r>
            <a:r>
              <a:rPr lang="pt-PT" sz="8000" dirty="0" smtClean="0"/>
              <a:t>de: detenção </a:t>
            </a:r>
            <a:r>
              <a:rPr lang="pt-PT" sz="8000" dirty="0"/>
              <a:t>da maioria do capital social ou dos direitos de </a:t>
            </a:r>
            <a:r>
              <a:rPr lang="pt-PT" sz="8000" dirty="0" smtClean="0"/>
              <a:t>voto ou de designação </a:t>
            </a:r>
            <a:r>
              <a:rPr lang="pt-PT" sz="8000" dirty="0"/>
              <a:t>ou </a:t>
            </a:r>
            <a:r>
              <a:rPr lang="pt-PT" sz="8000" dirty="0" smtClean="0"/>
              <a:t>destituição da </a:t>
            </a:r>
            <a:r>
              <a:rPr lang="pt-PT" sz="8000" dirty="0"/>
              <a:t>maioria dos membros do órgão de administração ou de fiscalização.</a:t>
            </a:r>
          </a:p>
          <a:p>
            <a:pPr algn="just"/>
            <a:r>
              <a:rPr lang="pt-PT" sz="8000" dirty="0"/>
              <a:t>A</a:t>
            </a:r>
            <a:r>
              <a:rPr lang="pt-PT" sz="8000" dirty="0" smtClean="0"/>
              <a:t> </a:t>
            </a:r>
            <a:r>
              <a:rPr lang="pt-PT" sz="8000" dirty="0"/>
              <a:t>lei </a:t>
            </a:r>
            <a:r>
              <a:rPr lang="pt-PT" sz="8000" dirty="0" smtClean="0"/>
              <a:t>prevê, igualmente, </a:t>
            </a:r>
            <a:r>
              <a:rPr lang="pt-PT" sz="8000" dirty="0"/>
              <a:t>a existência de entidades empresariais locais, com natureza jurídica pública </a:t>
            </a:r>
            <a:r>
              <a:rPr lang="pt-PT" sz="8000" dirty="0" smtClean="0"/>
              <a:t>e </a:t>
            </a:r>
            <a:r>
              <a:rPr lang="pt-PT" sz="8000" dirty="0"/>
              <a:t>com capital </a:t>
            </a:r>
            <a:r>
              <a:rPr lang="pt-PT" sz="8000" dirty="0" smtClean="0"/>
              <a:t>estatutário, </a:t>
            </a:r>
            <a:r>
              <a:rPr lang="pt-PT" sz="8000" dirty="0"/>
              <a:t>sujeitas à tutela económica e financeira </a:t>
            </a:r>
            <a:r>
              <a:rPr lang="pt-PT" sz="8000" dirty="0" smtClean="0"/>
              <a:t>dos </a:t>
            </a:r>
            <a:r>
              <a:rPr lang="pt-PT" sz="8000" dirty="0"/>
              <a:t>órgãos executivos das </a:t>
            </a:r>
            <a:r>
              <a:rPr lang="pt-PT" sz="8000" dirty="0" smtClean="0"/>
              <a:t>entidades atrás referidas. Umas </a:t>
            </a:r>
            <a:r>
              <a:rPr lang="pt-PT" sz="8000" dirty="0"/>
              <a:t>e outras têm obrigatoriamente como </a:t>
            </a:r>
            <a:r>
              <a:rPr lang="pt-PT" sz="8000" dirty="0" smtClean="0"/>
              <a:t>objecto </a:t>
            </a:r>
            <a:r>
              <a:rPr lang="pt-PT" sz="8000" dirty="0"/>
              <a:t>a exploração de serviços de interesse geral (v.g. abastecimento de água e saneamento), a promoção do desenvolvimento local e regional (promoção e gestão de imóveis de habitação social, de equipamentos desportivos, culturais, ambientais) e a gestão de concessões (art.º 5º).</a:t>
            </a:r>
          </a:p>
          <a:p>
            <a:pPr marL="0" indent="0">
              <a:buNone/>
            </a:pPr>
            <a:r>
              <a:rPr lang="pt-PT" sz="8000" dirty="0"/>
              <a:t>		</a:t>
            </a:r>
          </a:p>
          <a:p>
            <a:endParaRPr lang="pt-PT" sz="8000"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35</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extLst>
      <p:ext uri="{BB962C8B-B14F-4D97-AF65-F5344CB8AC3E}">
        <p14:creationId xmlns:p14="http://schemas.microsoft.com/office/powerpoint/2010/main" xmlns="" val="372894840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PT" sz="2800" dirty="0" smtClean="0"/>
              <a:t>Finanças Locais</a:t>
            </a:r>
            <a:br>
              <a:rPr lang="pt-PT" sz="2800" dirty="0" smtClean="0"/>
            </a:br>
            <a:r>
              <a:rPr lang="pt-PT" sz="2800" dirty="0" smtClean="0"/>
              <a:t>Lei </a:t>
            </a:r>
            <a:r>
              <a:rPr lang="pt-PT" sz="2800" dirty="0"/>
              <a:t>nº 2/2007, de 15 de Janeiro </a:t>
            </a:r>
          </a:p>
        </p:txBody>
      </p:sp>
      <p:sp>
        <p:nvSpPr>
          <p:cNvPr id="3" name="Marcador de Posição de Conteúdo 2"/>
          <p:cNvSpPr>
            <a:spLocks noGrp="1"/>
          </p:cNvSpPr>
          <p:nvPr>
            <p:ph sz="quarter" idx="1"/>
          </p:nvPr>
        </p:nvSpPr>
        <p:spPr/>
        <p:txBody>
          <a:bodyPr>
            <a:normAutofit fontScale="32500" lnSpcReduction="20000"/>
          </a:bodyPr>
          <a:lstStyle/>
          <a:p>
            <a:pPr algn="just"/>
            <a:endParaRPr lang="pt-PT" sz="6200" dirty="0" smtClean="0"/>
          </a:p>
          <a:p>
            <a:pPr algn="just"/>
            <a:r>
              <a:rPr lang="pt-PT" sz="6200" dirty="0" smtClean="0"/>
              <a:t>A autonomia financeira das autarquias e o seu regime consta da </a:t>
            </a:r>
            <a:r>
              <a:rPr lang="pt-PT" sz="6200" dirty="0"/>
              <a:t>Lei das Finanças Locais (LFL), </a:t>
            </a:r>
            <a:r>
              <a:rPr lang="pt-PT" sz="6200" dirty="0" smtClean="0"/>
              <a:t>e </a:t>
            </a:r>
            <a:r>
              <a:rPr lang="pt-PT" sz="6200" dirty="0"/>
              <a:t>aí se diz que o regime financeiro tem de estar em coerência com o quadro de atribuições e competências (art.º 2º). Mais atribuições requerem, assim, mais financiamento</a:t>
            </a:r>
            <a:r>
              <a:rPr lang="pt-PT" sz="6200" dirty="0" smtClean="0"/>
              <a:t>.</a:t>
            </a:r>
            <a:endParaRPr lang="pt-PT" sz="6200" dirty="0"/>
          </a:p>
          <a:p>
            <a:pPr algn="just"/>
            <a:r>
              <a:rPr lang="pt-PT" sz="6200" dirty="0"/>
              <a:t>A autonomia financeira dos municípios e das freguesias traduz-se, nomeadamente, </a:t>
            </a:r>
            <a:r>
              <a:rPr lang="pt-PT" sz="6200" dirty="0" smtClean="0"/>
              <a:t>na competência </a:t>
            </a:r>
            <a:r>
              <a:rPr lang="pt-PT" sz="6200" dirty="0"/>
              <a:t>dos </a:t>
            </a:r>
            <a:r>
              <a:rPr lang="pt-PT" sz="6200" dirty="0" smtClean="0"/>
              <a:t>respetivos órgãos para elaborar, aprovar </a:t>
            </a:r>
            <a:r>
              <a:rPr lang="pt-PT" sz="6200" dirty="0"/>
              <a:t>e </a:t>
            </a:r>
            <a:r>
              <a:rPr lang="pt-PT" sz="6200" dirty="0" smtClean="0"/>
              <a:t>modificar </a:t>
            </a:r>
            <a:r>
              <a:rPr lang="pt-PT" sz="6200" dirty="0"/>
              <a:t>as opções do plano e orçamento, elaborar e aprovar os documentos de prestação de contas, exercer poderes tributários, lançar taxas, ordenar e processar as despesas legalmente autorizadas e gerir o seu património</a:t>
            </a:r>
            <a:r>
              <a:rPr lang="pt-PT" sz="6200" dirty="0" smtClean="0"/>
              <a:t>.</a:t>
            </a:r>
            <a:endParaRPr lang="pt-PT" sz="6200" dirty="0"/>
          </a:p>
          <a:p>
            <a:pPr algn="just"/>
            <a:r>
              <a:rPr lang="pt-PT" sz="6200" dirty="0"/>
              <a:t>Contudo é de relevar que as deliberações dos órgãos autárquicos, sob pena de nulidade, terão de se conformar sempre com a lei no que concerne ao exercício dos poderes tributários, lançamento de </a:t>
            </a:r>
            <a:r>
              <a:rPr lang="pt-PT" sz="6200" dirty="0" smtClean="0"/>
              <a:t>taxas que a lei não preveja </a:t>
            </a:r>
            <a:r>
              <a:rPr lang="pt-PT" sz="6200" dirty="0"/>
              <a:t>ou realização de despesas que não sejam legalmente </a:t>
            </a:r>
            <a:r>
              <a:rPr lang="pt-PT" sz="6200" dirty="0" smtClean="0"/>
              <a:t>permitidas (art.º </a:t>
            </a:r>
            <a:r>
              <a:rPr lang="pt-PT" sz="6200" dirty="0"/>
              <a:t>3º, </a:t>
            </a:r>
            <a:r>
              <a:rPr lang="pt-PT" sz="6200" dirty="0" smtClean="0"/>
              <a:t>nº 3 e 4 </a:t>
            </a:r>
            <a:r>
              <a:rPr lang="pt-PT" sz="6200" dirty="0"/>
              <a:t>da LFL</a:t>
            </a:r>
            <a:r>
              <a:rPr lang="pt-PT" sz="6200" dirty="0" smtClean="0"/>
              <a:t>).</a:t>
            </a:r>
            <a:endParaRPr lang="pt-PT" sz="6200" dirty="0"/>
          </a:p>
          <a:p>
            <a:endParaRPr lang="pt-PT"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36</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extLst>
      <p:ext uri="{BB962C8B-B14F-4D97-AF65-F5344CB8AC3E}">
        <p14:creationId xmlns:p14="http://schemas.microsoft.com/office/powerpoint/2010/main" xmlns="" val="91001746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PT" sz="2400" dirty="0"/>
              <a:t>Regime </a:t>
            </a:r>
            <a:r>
              <a:rPr lang="pt-PT" sz="2400" dirty="0" smtClean="0"/>
              <a:t>Geral das </a:t>
            </a:r>
            <a:r>
              <a:rPr lang="pt-PT" sz="2400" dirty="0"/>
              <a:t>Taxas das Autarquias Locais </a:t>
            </a:r>
            <a:br>
              <a:rPr lang="pt-PT" sz="2400" dirty="0"/>
            </a:br>
            <a:r>
              <a:rPr lang="pt-PT" sz="2400" dirty="0"/>
              <a:t>Lei n.º 53-E/2006, e 29 de Dezembro</a:t>
            </a:r>
          </a:p>
        </p:txBody>
      </p:sp>
      <p:sp>
        <p:nvSpPr>
          <p:cNvPr id="3" name="Marcador de Posição de Conteúdo 2"/>
          <p:cNvSpPr>
            <a:spLocks noGrp="1"/>
          </p:cNvSpPr>
          <p:nvPr>
            <p:ph sz="quarter" idx="1"/>
          </p:nvPr>
        </p:nvSpPr>
        <p:spPr/>
        <p:txBody>
          <a:bodyPr>
            <a:normAutofit fontScale="25000" lnSpcReduction="20000"/>
          </a:bodyPr>
          <a:lstStyle/>
          <a:p>
            <a:pPr algn="just"/>
            <a:r>
              <a:rPr lang="pt-PT" sz="8000" dirty="0"/>
              <a:t>A</a:t>
            </a:r>
            <a:r>
              <a:rPr lang="pt-PT" sz="8000" dirty="0" smtClean="0"/>
              <a:t>s </a:t>
            </a:r>
            <a:r>
              <a:rPr lang="pt-PT" sz="8000" dirty="0"/>
              <a:t>taxas das autarquias locais são tributos que </a:t>
            </a:r>
            <a:r>
              <a:rPr lang="pt-PT" sz="8000" dirty="0" smtClean="0"/>
              <a:t>incidem </a:t>
            </a:r>
            <a:r>
              <a:rPr lang="pt-PT" sz="8000" dirty="0"/>
              <a:t>sobre utilidades prestadas aos particulares ou geradas pela </a:t>
            </a:r>
            <a:r>
              <a:rPr lang="pt-PT" sz="8000" dirty="0" smtClean="0"/>
              <a:t>actividade dos </a:t>
            </a:r>
            <a:r>
              <a:rPr lang="pt-PT" sz="8000" dirty="0"/>
              <a:t>municípios, </a:t>
            </a:r>
            <a:r>
              <a:rPr lang="pt-PT" sz="8000" dirty="0" smtClean="0"/>
              <a:t>por exemplo: pela realização de infra-estruturas urbanísticas;  </a:t>
            </a:r>
            <a:r>
              <a:rPr lang="pt-PT" sz="8000" dirty="0"/>
              <a:t>p</a:t>
            </a:r>
            <a:r>
              <a:rPr lang="pt-PT" sz="8000" dirty="0" smtClean="0"/>
              <a:t>ela </a:t>
            </a:r>
            <a:r>
              <a:rPr lang="pt-PT" sz="8000" dirty="0"/>
              <a:t>concessão de </a:t>
            </a:r>
            <a:r>
              <a:rPr lang="pt-PT" sz="8000" dirty="0" smtClean="0"/>
              <a:t>licenças e </a:t>
            </a:r>
            <a:r>
              <a:rPr lang="pt-PT" sz="8000" dirty="0"/>
              <a:t>prática de </a:t>
            </a:r>
            <a:r>
              <a:rPr lang="pt-PT" sz="8000" dirty="0" smtClean="0"/>
              <a:t>actos administrativos; pela </a:t>
            </a:r>
            <a:r>
              <a:rPr lang="pt-PT" sz="8000" dirty="0"/>
              <a:t>utilização </a:t>
            </a:r>
            <a:r>
              <a:rPr lang="pt-PT" sz="8000" dirty="0" smtClean="0"/>
              <a:t>de </a:t>
            </a:r>
            <a:r>
              <a:rPr lang="pt-PT" sz="8000" dirty="0"/>
              <a:t>bens do domínio público e privado </a:t>
            </a:r>
            <a:r>
              <a:rPr lang="pt-PT" sz="8000" dirty="0" smtClean="0"/>
              <a:t>municipal.</a:t>
            </a:r>
            <a:endParaRPr lang="pt-PT" sz="8000" dirty="0"/>
          </a:p>
          <a:p>
            <a:pPr algn="just"/>
            <a:r>
              <a:rPr lang="pt-PT" sz="8000" dirty="0" smtClean="0"/>
              <a:t>As </a:t>
            </a:r>
            <a:r>
              <a:rPr lang="pt-PT" sz="8000" dirty="0"/>
              <a:t>taxas municipais podem também incidir sobre a realização de </a:t>
            </a:r>
            <a:r>
              <a:rPr lang="pt-PT" sz="8000" dirty="0" smtClean="0"/>
              <a:t>actividades dos </a:t>
            </a:r>
            <a:r>
              <a:rPr lang="pt-PT" sz="8000" dirty="0"/>
              <a:t>particulares geradoras de impacto ambiental </a:t>
            </a:r>
            <a:r>
              <a:rPr lang="pt-PT" sz="8000" dirty="0" smtClean="0"/>
              <a:t>negativo (ex. taxas de publicidade).</a:t>
            </a:r>
            <a:endParaRPr lang="pt-PT" sz="8000" dirty="0"/>
          </a:p>
          <a:p>
            <a:pPr algn="just"/>
            <a:r>
              <a:rPr lang="pt-PT" sz="8000" dirty="0" smtClean="0"/>
              <a:t>As </a:t>
            </a:r>
            <a:r>
              <a:rPr lang="pt-PT" sz="8000" dirty="0"/>
              <a:t>taxas das freguesias incidem sobre utilidades prestadas aos particulares ou geradas pela </a:t>
            </a:r>
            <a:r>
              <a:rPr lang="pt-PT" sz="8000" dirty="0" smtClean="0"/>
              <a:t>actividade </a:t>
            </a:r>
            <a:r>
              <a:rPr lang="pt-PT" sz="8000" dirty="0"/>
              <a:t>das freguesias, </a:t>
            </a:r>
            <a:r>
              <a:rPr lang="pt-PT" sz="8000" dirty="0" smtClean="0"/>
              <a:t>por exemplo:  </a:t>
            </a:r>
            <a:r>
              <a:rPr lang="pt-PT" sz="8000" dirty="0"/>
              <a:t>p</a:t>
            </a:r>
            <a:r>
              <a:rPr lang="pt-PT" sz="8000" dirty="0" smtClean="0"/>
              <a:t>ela </a:t>
            </a:r>
            <a:r>
              <a:rPr lang="pt-PT" sz="8000" dirty="0"/>
              <a:t>concessão de licenças, prática de </a:t>
            </a:r>
            <a:r>
              <a:rPr lang="pt-PT" sz="8000" dirty="0" smtClean="0"/>
              <a:t>actos </a:t>
            </a:r>
            <a:r>
              <a:rPr lang="pt-PT" sz="8000" dirty="0"/>
              <a:t>administrativos </a:t>
            </a:r>
            <a:r>
              <a:rPr lang="pt-PT" sz="8000" dirty="0" smtClean="0"/>
              <a:t>e utilização </a:t>
            </a:r>
            <a:r>
              <a:rPr lang="pt-PT" sz="8000" dirty="0"/>
              <a:t>e aproveitamento do domínio público e privado das </a:t>
            </a:r>
            <a:r>
              <a:rPr lang="pt-PT" sz="8000" dirty="0" smtClean="0"/>
              <a:t>freguesias</a:t>
            </a:r>
            <a:r>
              <a:rPr lang="pt-PT" sz="8000" dirty="0"/>
              <a:t>.</a:t>
            </a:r>
          </a:p>
          <a:p>
            <a:pPr algn="just"/>
            <a:r>
              <a:rPr lang="pt-PT" sz="8000" dirty="0" smtClean="0"/>
              <a:t>As </a:t>
            </a:r>
            <a:r>
              <a:rPr lang="pt-PT" sz="8000" dirty="0"/>
              <a:t>taxas são </a:t>
            </a:r>
            <a:r>
              <a:rPr lang="pt-PT" sz="8000" dirty="0" smtClean="0"/>
              <a:t>criadas, nos termos da lei, </a:t>
            </a:r>
            <a:r>
              <a:rPr lang="pt-PT" sz="8000" dirty="0"/>
              <a:t>por regulamentos das autarquias que estabelecem as regras relativas à liquidação e cobrança daqueles tributos. As dívidas que não forem pagas voluntariamente são </a:t>
            </a:r>
            <a:r>
              <a:rPr lang="pt-PT" sz="8000" dirty="0" smtClean="0"/>
              <a:t>objecto </a:t>
            </a:r>
            <a:r>
              <a:rPr lang="pt-PT" sz="8000" dirty="0"/>
              <a:t>de cobrança coerciva através de processo de </a:t>
            </a:r>
            <a:r>
              <a:rPr lang="pt-PT" sz="8000" dirty="0" smtClean="0"/>
              <a:t>execução fiscal</a:t>
            </a:r>
            <a:r>
              <a:rPr lang="pt-PT" sz="8000" dirty="0"/>
              <a:t>, nos termos do </a:t>
            </a:r>
            <a:r>
              <a:rPr lang="pt-PT" sz="8000" dirty="0" smtClean="0"/>
              <a:t>código </a:t>
            </a:r>
            <a:r>
              <a:rPr lang="pt-PT" sz="8000" dirty="0"/>
              <a:t>do </a:t>
            </a:r>
            <a:r>
              <a:rPr lang="pt-PT" sz="8000" dirty="0" smtClean="0"/>
              <a:t>procedimento </a:t>
            </a:r>
            <a:r>
              <a:rPr lang="pt-PT" sz="8000" dirty="0"/>
              <a:t>e de processo tributário (art.º 10º e 12º</a:t>
            </a:r>
            <a:r>
              <a:rPr lang="pt-PT" sz="8000" dirty="0" smtClean="0"/>
              <a:t>).</a:t>
            </a:r>
            <a:endParaRPr lang="pt-PT" sz="8000" dirty="0"/>
          </a:p>
          <a:p>
            <a:pPr algn="just"/>
            <a:endParaRPr lang="pt-PT"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37</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extLst>
      <p:ext uri="{BB962C8B-B14F-4D97-AF65-F5344CB8AC3E}">
        <p14:creationId xmlns:p14="http://schemas.microsoft.com/office/powerpoint/2010/main" xmlns="" val="8579363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PT" sz="2400" dirty="0" smtClean="0"/>
              <a:t>Realização de Despesas e Contratos</a:t>
            </a:r>
            <a:r>
              <a:rPr lang="pt-PT" sz="2400" dirty="0"/>
              <a:t> </a:t>
            </a:r>
            <a:r>
              <a:rPr lang="pt-PT" sz="2400" dirty="0" smtClean="0"/>
              <a:t>Públicos </a:t>
            </a:r>
            <a:br>
              <a:rPr lang="pt-PT" sz="2400" dirty="0" smtClean="0"/>
            </a:br>
            <a:r>
              <a:rPr lang="pt-PT" sz="2400" dirty="0" smtClean="0"/>
              <a:t>(DL </a:t>
            </a:r>
            <a:r>
              <a:rPr lang="pt-PT" sz="2400" dirty="0"/>
              <a:t>18/2008, de 29 de </a:t>
            </a:r>
            <a:r>
              <a:rPr lang="pt-PT" sz="2400" dirty="0" smtClean="0"/>
              <a:t>Janeiro e </a:t>
            </a:r>
            <a:r>
              <a:rPr lang="pt-PT" sz="2400" dirty="0"/>
              <a:t>DL nº 197/99, de 8 de </a:t>
            </a:r>
            <a:r>
              <a:rPr lang="pt-PT" sz="2400" dirty="0" smtClean="0"/>
              <a:t>Junho)</a:t>
            </a:r>
            <a:endParaRPr lang="pt-PT" sz="2400" dirty="0"/>
          </a:p>
        </p:txBody>
      </p:sp>
      <p:sp>
        <p:nvSpPr>
          <p:cNvPr id="3" name="Marcador de Posição de Conteúdo 2"/>
          <p:cNvSpPr>
            <a:spLocks noGrp="1"/>
          </p:cNvSpPr>
          <p:nvPr>
            <p:ph sz="quarter" idx="1"/>
          </p:nvPr>
        </p:nvSpPr>
        <p:spPr>
          <a:xfrm>
            <a:off x="467544" y="1628800"/>
            <a:ext cx="8229600" cy="4525963"/>
          </a:xfrm>
        </p:spPr>
        <p:txBody>
          <a:bodyPr>
            <a:noAutofit/>
          </a:bodyPr>
          <a:lstStyle/>
          <a:p>
            <a:pPr algn="just"/>
            <a:r>
              <a:rPr lang="pt-PT" sz="2000" dirty="0"/>
              <a:t>As autarquias locais, tal como o Estado e outras pessoas </a:t>
            </a:r>
            <a:r>
              <a:rPr lang="pt-PT" sz="2000" dirty="0" smtClean="0"/>
              <a:t>colectivas </a:t>
            </a:r>
            <a:r>
              <a:rPr lang="pt-PT" sz="2000" dirty="0"/>
              <a:t>públicas, para a formação de contratos cujo </a:t>
            </a:r>
            <a:r>
              <a:rPr lang="pt-PT" sz="2000" dirty="0" smtClean="0"/>
              <a:t>objecto </a:t>
            </a:r>
            <a:r>
              <a:rPr lang="pt-PT" sz="2000" dirty="0"/>
              <a:t>abranja prestações que estão ou sejam </a:t>
            </a:r>
            <a:r>
              <a:rPr lang="pt-PT" sz="2000" dirty="0" smtClean="0"/>
              <a:t>susceptíveis </a:t>
            </a:r>
            <a:r>
              <a:rPr lang="pt-PT" sz="2000" dirty="0"/>
              <a:t>de estar submetidas à concorrência de mercado, como, empreitada de obras </a:t>
            </a:r>
            <a:r>
              <a:rPr lang="pt-PT" sz="2000" dirty="0" smtClean="0"/>
              <a:t>públicas, concessão </a:t>
            </a:r>
            <a:r>
              <a:rPr lang="pt-PT" sz="2000" dirty="0"/>
              <a:t>de serviços públicos</a:t>
            </a:r>
            <a:r>
              <a:rPr lang="pt-PT" sz="2000" dirty="0" smtClean="0"/>
              <a:t>, locação </a:t>
            </a:r>
            <a:r>
              <a:rPr lang="pt-PT" sz="2000" dirty="0"/>
              <a:t>ou aquisição de bens </a:t>
            </a:r>
            <a:r>
              <a:rPr lang="pt-PT" sz="2000" dirty="0" smtClean="0"/>
              <a:t>móveis e aquisição </a:t>
            </a:r>
            <a:r>
              <a:rPr lang="pt-PT" sz="2000" dirty="0"/>
              <a:t>de serviços </a:t>
            </a:r>
            <a:r>
              <a:rPr lang="pt-PT" sz="2000" dirty="0" smtClean="0"/>
              <a:t>devem adoptar </a:t>
            </a:r>
            <a:r>
              <a:rPr lang="pt-PT" sz="2000" dirty="0"/>
              <a:t>um </a:t>
            </a:r>
            <a:r>
              <a:rPr lang="pt-PT" sz="2000" dirty="0" smtClean="0"/>
              <a:t>dos </a:t>
            </a:r>
            <a:r>
              <a:rPr lang="pt-PT" sz="2000" dirty="0"/>
              <a:t>tipos de procedimentos regulados no Código dos Contratos </a:t>
            </a:r>
            <a:r>
              <a:rPr lang="pt-PT" sz="2000" dirty="0" smtClean="0"/>
              <a:t>Públicos (por exemplo, ajuste directo ou concurso público, cf. art.º 2º e </a:t>
            </a:r>
            <a:r>
              <a:rPr lang="pt-PT" sz="2000" dirty="0"/>
              <a:t>16.º </a:t>
            </a:r>
            <a:r>
              <a:rPr lang="pt-PT" sz="2000" dirty="0" smtClean="0"/>
              <a:t>do DL 18/2008,).</a:t>
            </a:r>
            <a:endParaRPr lang="pt-PT" sz="2000" dirty="0"/>
          </a:p>
          <a:p>
            <a:pPr algn="just"/>
            <a:r>
              <a:rPr lang="pt-PT" sz="2000" dirty="0"/>
              <a:t>Indissociável à matéria da contratação está, naturalmente a realização de </a:t>
            </a:r>
            <a:r>
              <a:rPr lang="pt-PT" sz="2000" dirty="0" smtClean="0"/>
              <a:t>despesa. São </a:t>
            </a:r>
            <a:r>
              <a:rPr lang="pt-PT" sz="2000" dirty="0"/>
              <a:t>competentes para autorizar </a:t>
            </a:r>
            <a:r>
              <a:rPr lang="pt-PT" sz="2000" dirty="0" smtClean="0"/>
              <a:t>despesas com </a:t>
            </a:r>
            <a:r>
              <a:rPr lang="pt-PT" sz="2000" dirty="0"/>
              <a:t>locação e aquisição de bens e </a:t>
            </a:r>
            <a:r>
              <a:rPr lang="pt-PT" sz="2000" dirty="0" smtClean="0"/>
              <a:t>serviços: até </a:t>
            </a:r>
            <a:r>
              <a:rPr lang="pt-PT" sz="2000" dirty="0"/>
              <a:t>30000 contos, os </a:t>
            </a:r>
            <a:r>
              <a:rPr lang="pt-PT" sz="2000" dirty="0" smtClean="0"/>
              <a:t>presidentes </a:t>
            </a:r>
            <a:r>
              <a:rPr lang="pt-PT" sz="2000" dirty="0"/>
              <a:t>de </a:t>
            </a:r>
            <a:r>
              <a:rPr lang="pt-PT" sz="2000" dirty="0" smtClean="0"/>
              <a:t>câmara; sem </a:t>
            </a:r>
            <a:r>
              <a:rPr lang="pt-PT" sz="2000" dirty="0"/>
              <a:t>limite, as </a:t>
            </a:r>
            <a:r>
              <a:rPr lang="pt-PT" sz="2000" dirty="0" smtClean="0"/>
              <a:t>câmaras </a:t>
            </a:r>
            <a:r>
              <a:rPr lang="pt-PT" sz="2000" dirty="0"/>
              <a:t>municipais, as juntas de freguesia, o conselho de administração das associações de autarquias locais e o órgão executivo de entidades equiparadas a autarquias locais </a:t>
            </a:r>
            <a:r>
              <a:rPr lang="pt-PT" sz="2000" dirty="0" smtClean="0"/>
              <a:t>(art.º </a:t>
            </a:r>
            <a:r>
              <a:rPr lang="pt-PT" sz="2000" dirty="0"/>
              <a:t>18º  - DL 197/99).</a:t>
            </a:r>
          </a:p>
          <a:p>
            <a:pPr marL="0" indent="0">
              <a:buNone/>
            </a:pPr>
            <a:r>
              <a:rPr lang="pt-PT" sz="2000" dirty="0"/>
              <a:t/>
            </a:r>
            <a:br>
              <a:rPr lang="pt-PT" sz="2000" dirty="0"/>
            </a:br>
            <a:endParaRPr lang="pt-PT" sz="2000"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38</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extLst>
      <p:ext uri="{BB962C8B-B14F-4D97-AF65-F5344CB8AC3E}">
        <p14:creationId xmlns:p14="http://schemas.microsoft.com/office/powerpoint/2010/main" xmlns="" val="108914737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PT" sz="2400" dirty="0" smtClean="0"/>
              <a:t>Urbanismo e Ordenamento do Território </a:t>
            </a:r>
            <a:br>
              <a:rPr lang="pt-PT" sz="2400" dirty="0" smtClean="0"/>
            </a:br>
            <a:r>
              <a:rPr lang="pt-PT" sz="2400" dirty="0" smtClean="0"/>
              <a:t>Regime </a:t>
            </a:r>
            <a:r>
              <a:rPr lang="pt-PT" sz="2400" dirty="0"/>
              <a:t>Jurídico </a:t>
            </a:r>
            <a:r>
              <a:rPr lang="pt-PT" sz="2400" dirty="0" smtClean="0"/>
              <a:t>dos Instrumentos </a:t>
            </a:r>
            <a:r>
              <a:rPr lang="pt-PT" sz="2400" dirty="0"/>
              <a:t>de Gestão Territorial </a:t>
            </a:r>
            <a:r>
              <a:rPr lang="pt-PT" sz="2400" dirty="0" smtClean="0"/>
              <a:t/>
            </a:r>
            <a:br>
              <a:rPr lang="pt-PT" sz="2400" dirty="0" smtClean="0"/>
            </a:br>
            <a:r>
              <a:rPr lang="pt-PT" sz="2400" dirty="0" smtClean="0"/>
              <a:t>(DL 380/99, de 22.11)</a:t>
            </a:r>
            <a:endParaRPr lang="pt-PT" sz="2400" dirty="0"/>
          </a:p>
        </p:txBody>
      </p:sp>
      <p:sp>
        <p:nvSpPr>
          <p:cNvPr id="3" name="Marcador de Posição de Conteúdo 2"/>
          <p:cNvSpPr>
            <a:spLocks noGrp="1"/>
          </p:cNvSpPr>
          <p:nvPr>
            <p:ph sz="quarter" idx="1"/>
          </p:nvPr>
        </p:nvSpPr>
        <p:spPr/>
        <p:txBody>
          <a:bodyPr>
            <a:normAutofit fontScale="92500" lnSpcReduction="10000"/>
          </a:bodyPr>
          <a:lstStyle/>
          <a:p>
            <a:endParaRPr lang="pt-PT" dirty="0" smtClean="0"/>
          </a:p>
          <a:p>
            <a:pPr algn="just"/>
            <a:r>
              <a:rPr lang="pt-PT" sz="2200" dirty="0" smtClean="0"/>
              <a:t>O Regime </a:t>
            </a:r>
            <a:r>
              <a:rPr lang="pt-PT" sz="2200" dirty="0"/>
              <a:t>Jurídico dos Instrumentos de Gestão Territorial </a:t>
            </a:r>
            <a:r>
              <a:rPr lang="pt-PT" sz="2200" dirty="0" smtClean="0"/>
              <a:t>desenvolve </a:t>
            </a:r>
            <a:r>
              <a:rPr lang="pt-PT" sz="2200" dirty="0"/>
              <a:t>as bases da política de ordenamento do território e de urbanismo</a:t>
            </a:r>
            <a:r>
              <a:rPr lang="pt-PT" sz="2200" dirty="0" smtClean="0"/>
              <a:t>, definindo </a:t>
            </a:r>
            <a:r>
              <a:rPr lang="pt-PT" sz="2200" dirty="0"/>
              <a:t>o regime de coordenação dos âmbitos nacional, regional e </a:t>
            </a:r>
            <a:r>
              <a:rPr lang="pt-PT" sz="2200" dirty="0" smtClean="0"/>
              <a:t>municipal </a:t>
            </a:r>
            <a:r>
              <a:rPr lang="pt-PT" sz="2200" dirty="0"/>
              <a:t>do sistema de gestão territorial, o regime geral de uso do solo e o regime de elaboração, aprovação, execução e avaliação dos instrumentos de gestão territorial (cf. art.º 1º</a:t>
            </a:r>
            <a:r>
              <a:rPr lang="pt-PT" sz="2200" dirty="0" smtClean="0"/>
              <a:t>).</a:t>
            </a:r>
            <a:endParaRPr lang="pt-PT" sz="2200" dirty="0"/>
          </a:p>
          <a:p>
            <a:pPr algn="just"/>
            <a:r>
              <a:rPr lang="pt-PT" sz="2200" dirty="0"/>
              <a:t>A política de ordenamento do território e de urbanismo assenta no sistema de gestão territorial, que se organiza, num quadro de </a:t>
            </a:r>
            <a:r>
              <a:rPr lang="pt-PT" sz="2200" dirty="0" smtClean="0"/>
              <a:t>interacção </a:t>
            </a:r>
            <a:r>
              <a:rPr lang="pt-PT" sz="2200" dirty="0"/>
              <a:t>coordenada, </a:t>
            </a:r>
            <a:r>
              <a:rPr lang="pt-PT" sz="2200" dirty="0" smtClean="0"/>
              <a:t>de âmbito nacional, regional e municipal.</a:t>
            </a:r>
          </a:p>
          <a:p>
            <a:pPr algn="just"/>
            <a:r>
              <a:rPr lang="pt-PT" sz="2200" dirty="0" smtClean="0"/>
              <a:t>O </a:t>
            </a:r>
            <a:r>
              <a:rPr lang="pt-PT" sz="2200" dirty="0"/>
              <a:t>âmbito </a:t>
            </a:r>
            <a:r>
              <a:rPr lang="pt-PT" sz="2200" dirty="0" smtClean="0"/>
              <a:t>municipal </a:t>
            </a:r>
            <a:r>
              <a:rPr lang="pt-PT" sz="2200" dirty="0"/>
              <a:t>é concretizado através dos seguintes instrumentos:</a:t>
            </a:r>
          </a:p>
          <a:p>
            <a:pPr algn="just"/>
            <a:r>
              <a:rPr lang="pt-PT" sz="2200" dirty="0"/>
              <a:t>a) Os planos intermunicipais de ordenamento do território;</a:t>
            </a:r>
          </a:p>
          <a:p>
            <a:pPr algn="just"/>
            <a:r>
              <a:rPr lang="pt-PT" sz="2200" dirty="0"/>
              <a:t>b) Os planos municipais de ordenamento do território, compreendendo os planos </a:t>
            </a:r>
            <a:r>
              <a:rPr lang="pt-PT" sz="2200" dirty="0" smtClean="0"/>
              <a:t>directores </a:t>
            </a:r>
            <a:r>
              <a:rPr lang="pt-PT" sz="2200" dirty="0"/>
              <a:t>municipais, os planos de urbanização e os planos de </a:t>
            </a:r>
            <a:r>
              <a:rPr lang="pt-PT" sz="2200" dirty="0" smtClean="0"/>
              <a:t>pormenor (cf</a:t>
            </a:r>
            <a:r>
              <a:rPr lang="pt-PT" sz="2200" dirty="0"/>
              <a:t>. art.º 2º</a:t>
            </a:r>
            <a:r>
              <a:rPr lang="pt-PT" sz="2200" dirty="0" smtClean="0"/>
              <a:t>).</a:t>
            </a:r>
            <a:endParaRPr lang="pt-PT" sz="2200" dirty="0"/>
          </a:p>
          <a:p>
            <a:endParaRPr lang="pt-PT" sz="3200"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39</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extLst>
      <p:ext uri="{BB962C8B-B14F-4D97-AF65-F5344CB8AC3E}">
        <p14:creationId xmlns:p14="http://schemas.microsoft.com/office/powerpoint/2010/main" xmlns="" val="38382003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PT" sz="3200" dirty="0" smtClean="0"/>
              <a:t/>
            </a:r>
            <a:br>
              <a:rPr lang="pt-PT" sz="3200" dirty="0" smtClean="0"/>
            </a:br>
            <a:r>
              <a:rPr lang="pt-PT" sz="3200" dirty="0" smtClean="0"/>
              <a:t/>
            </a:r>
            <a:br>
              <a:rPr lang="pt-PT" sz="3200" dirty="0" smtClean="0"/>
            </a:br>
            <a:r>
              <a:rPr lang="pt-PT" sz="3200" dirty="0" smtClean="0"/>
              <a:t/>
            </a:r>
            <a:br>
              <a:rPr lang="pt-PT" sz="3200" dirty="0" smtClean="0"/>
            </a:br>
            <a:r>
              <a:rPr lang="pt-PT" sz="3200" dirty="0" smtClean="0"/>
              <a:t>O Que é o Poder Local?</a:t>
            </a:r>
            <a:br>
              <a:rPr lang="pt-PT" sz="3200" dirty="0" smtClean="0"/>
            </a:br>
            <a:endParaRPr lang="pt-PT" sz="3200" dirty="0"/>
          </a:p>
        </p:txBody>
      </p:sp>
      <p:sp>
        <p:nvSpPr>
          <p:cNvPr id="3" name="Marcador de Posição de Conteúdo 2"/>
          <p:cNvSpPr>
            <a:spLocks noGrp="1"/>
          </p:cNvSpPr>
          <p:nvPr>
            <p:ph sz="quarter" idx="1"/>
          </p:nvPr>
        </p:nvSpPr>
        <p:spPr/>
        <p:txBody>
          <a:bodyPr>
            <a:normAutofit fontScale="92500" lnSpcReduction="10000"/>
          </a:bodyPr>
          <a:lstStyle/>
          <a:p>
            <a:pPr algn="just">
              <a:lnSpc>
                <a:spcPct val="80000"/>
              </a:lnSpc>
              <a:buNone/>
            </a:pPr>
            <a:endParaRPr lang="pt-PT" sz="2000" dirty="0" smtClean="0"/>
          </a:p>
          <a:p>
            <a:pPr algn="just"/>
            <a:r>
              <a:rPr lang="pt-PT" sz="2200" i="1" dirty="0" smtClean="0"/>
              <a:t>“O Estado é unitário e respeita na sua organização e funcionamento o regime autonómico insular e os princípios da subsidiariedade, da autonomia das autarquias locais e da descentralização democrática da administração pública”  </a:t>
            </a:r>
            <a:r>
              <a:rPr lang="pt-PT" sz="2200" dirty="0" smtClean="0"/>
              <a:t>(cf. Art.º 6.º da CRP).</a:t>
            </a:r>
          </a:p>
          <a:p>
            <a:pPr algn="just"/>
            <a:r>
              <a:rPr lang="pt-PT" sz="2200" dirty="0" smtClean="0"/>
              <a:t>O Poder Local traduz-se, assim, na obrigatoriedade de existência de autarquias locais, que, nos termos da Constituição e da Lei:</a:t>
            </a:r>
          </a:p>
          <a:p>
            <a:pPr algn="just"/>
            <a:r>
              <a:rPr lang="pt-PT" sz="2200" dirty="0" smtClean="0"/>
              <a:t>São dotadas de órgãos representativos, cujos membros são democraticamente eleitos (descentralização política);</a:t>
            </a:r>
          </a:p>
          <a:p>
            <a:pPr algn="just"/>
            <a:r>
              <a:rPr lang="pt-PT" sz="2200" dirty="0" smtClean="0"/>
              <a:t>Têm o direito e a capacidade efetiva de regulamentarem e gerirem  sob sua responsabilidade e no interesse das respetivas populações uma parte importante dos assuntos públicos (princípio da autonomia local – art.º 3º CEAL);</a:t>
            </a:r>
          </a:p>
          <a:p>
            <a:pPr algn="just"/>
            <a:r>
              <a:rPr lang="pt-PT" sz="2200" dirty="0" smtClean="0"/>
              <a:t>Devem exercer as atribuições e competências da Administração Pública sempre que estejam em melhor posição para as prosseguir com racionalidade, eficácia e proximidade aos cidadãos (princípio da subsidiariedade - art.º 2º, nº 2 da Lei nº 159/99, de 14-9).</a:t>
            </a:r>
          </a:p>
          <a:p>
            <a:endParaRPr lang="pt-PT" sz="2000"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4</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PT" sz="2400" dirty="0" smtClean="0"/>
              <a:t>Urbanismo e Ordenamento do território</a:t>
            </a:r>
            <a:br>
              <a:rPr lang="pt-PT" sz="2400" dirty="0" smtClean="0"/>
            </a:br>
            <a:r>
              <a:rPr lang="pt-PT" sz="2400" dirty="0" smtClean="0"/>
              <a:t>Regime Jurídico da urbanização e da edificação</a:t>
            </a:r>
            <a:br>
              <a:rPr lang="pt-PT" sz="2400" dirty="0" smtClean="0"/>
            </a:br>
            <a:r>
              <a:rPr lang="pt-PT" sz="2400" dirty="0" smtClean="0"/>
              <a:t>(DL 555/99, de 16 de dezembro)</a:t>
            </a:r>
            <a:endParaRPr lang="pt-PT" sz="2400" dirty="0"/>
          </a:p>
        </p:txBody>
      </p:sp>
      <p:sp>
        <p:nvSpPr>
          <p:cNvPr id="3" name="Marcador de Posição de Conteúdo 2"/>
          <p:cNvSpPr>
            <a:spLocks noGrp="1"/>
          </p:cNvSpPr>
          <p:nvPr>
            <p:ph sz="quarter" idx="1"/>
          </p:nvPr>
        </p:nvSpPr>
        <p:spPr/>
        <p:txBody>
          <a:bodyPr>
            <a:normAutofit fontScale="25000" lnSpcReduction="20000"/>
          </a:bodyPr>
          <a:lstStyle/>
          <a:p>
            <a:endParaRPr lang="pt-PT" dirty="0" smtClean="0"/>
          </a:p>
          <a:p>
            <a:endParaRPr lang="pt-PT" dirty="0"/>
          </a:p>
          <a:p>
            <a:pPr algn="just"/>
            <a:r>
              <a:rPr lang="pt-PT" sz="8000" dirty="0" smtClean="0"/>
              <a:t>A realização de operações urbanísticas (operações materiais de urbanização , de edificação ou de utilização do solo e das edificações nele implantadas  para fins não exclusivamente agrícolas, pecuários, florestais, mineiros ou de abastecimento de água) depende, em regra, de licença ou autorização administrativa.</a:t>
            </a:r>
          </a:p>
          <a:p>
            <a:pPr algn="just"/>
            <a:r>
              <a:rPr lang="pt-PT" sz="8000" dirty="0" smtClean="0"/>
              <a:t>Os </a:t>
            </a:r>
            <a:r>
              <a:rPr lang="pt-PT" sz="8000" dirty="0"/>
              <a:t>municípios aprovam regulamentos municipais de </a:t>
            </a:r>
            <a:r>
              <a:rPr lang="pt-PT" sz="8000" dirty="0" smtClean="0"/>
              <a:t>urbanização e </a:t>
            </a:r>
            <a:r>
              <a:rPr lang="pt-PT" sz="8000" dirty="0"/>
              <a:t>ou de </a:t>
            </a:r>
            <a:r>
              <a:rPr lang="pt-PT" sz="8000" dirty="0" smtClean="0"/>
              <a:t>edificação (cf.  Art.º 3º). </a:t>
            </a:r>
          </a:p>
          <a:p>
            <a:pPr algn="just"/>
            <a:r>
              <a:rPr lang="pt-PT" sz="8000" dirty="0" smtClean="0"/>
              <a:t>Estão, por exemplo, </a:t>
            </a:r>
            <a:r>
              <a:rPr lang="pt-PT" sz="8000" dirty="0"/>
              <a:t>sujeitas a licença </a:t>
            </a:r>
            <a:r>
              <a:rPr lang="pt-PT" sz="8000" dirty="0" smtClean="0"/>
              <a:t>administrativa da </a:t>
            </a:r>
            <a:r>
              <a:rPr lang="pt-PT" sz="8000" dirty="0"/>
              <a:t>competência da </a:t>
            </a:r>
            <a:r>
              <a:rPr lang="pt-PT" sz="8000" dirty="0" smtClean="0"/>
              <a:t>câmara municipal, </a:t>
            </a:r>
            <a:r>
              <a:rPr lang="pt-PT" sz="8000" dirty="0"/>
              <a:t>com faculdade de delegação no </a:t>
            </a:r>
            <a:r>
              <a:rPr lang="pt-PT" sz="8000" dirty="0" smtClean="0"/>
              <a:t>presidente </a:t>
            </a:r>
            <a:r>
              <a:rPr lang="pt-PT" sz="8000" dirty="0"/>
              <a:t>e de subdelegação deste nos </a:t>
            </a:r>
            <a:r>
              <a:rPr lang="pt-PT" sz="8000" dirty="0" smtClean="0"/>
              <a:t>vereadores: As </a:t>
            </a:r>
            <a:r>
              <a:rPr lang="pt-PT" sz="8000" dirty="0"/>
              <a:t>operações de </a:t>
            </a:r>
            <a:r>
              <a:rPr lang="pt-PT" sz="8000" dirty="0" smtClean="0"/>
              <a:t>loteamento; as </a:t>
            </a:r>
            <a:r>
              <a:rPr lang="pt-PT" sz="8000" dirty="0"/>
              <a:t>obras de urbanização e os trabalhos de remodelação de </a:t>
            </a:r>
            <a:r>
              <a:rPr lang="pt-PT" sz="8000" dirty="0" smtClean="0"/>
              <a:t>terrenos; as </a:t>
            </a:r>
            <a:r>
              <a:rPr lang="pt-PT" sz="8000" dirty="0"/>
              <a:t>obras de construção, de alteração ou de </a:t>
            </a:r>
            <a:r>
              <a:rPr lang="pt-PT" sz="8000" dirty="0" smtClean="0"/>
              <a:t>ampliação.</a:t>
            </a:r>
          </a:p>
          <a:p>
            <a:pPr algn="just"/>
            <a:r>
              <a:rPr lang="pt-PT" sz="8000" dirty="0" smtClean="0"/>
              <a:t>A </a:t>
            </a:r>
            <a:r>
              <a:rPr lang="pt-PT" sz="8000" dirty="0"/>
              <a:t>realização de quaisquer operações urbanísticas está sujeita a fiscalização </a:t>
            </a:r>
            <a:r>
              <a:rPr lang="pt-PT" sz="8000" dirty="0" smtClean="0"/>
              <a:t>administrativa (</a:t>
            </a:r>
            <a:r>
              <a:rPr lang="pt-PT" sz="8000" dirty="0"/>
              <a:t>que compete ao </a:t>
            </a:r>
            <a:r>
              <a:rPr lang="pt-PT" sz="8000" dirty="0" smtClean="0"/>
              <a:t>presidente </a:t>
            </a:r>
            <a:r>
              <a:rPr lang="pt-PT" sz="8000" dirty="0"/>
              <a:t>da </a:t>
            </a:r>
            <a:r>
              <a:rPr lang="pt-PT" sz="8000" dirty="0" smtClean="0"/>
              <a:t>câmara municipal, </a:t>
            </a:r>
            <a:r>
              <a:rPr lang="pt-PT" sz="8000" dirty="0"/>
              <a:t>com a faculdade de delegação em qualquer dos vereadores, sem prejuízo das competências atribuídas por lei a outras entidades</a:t>
            </a:r>
            <a:r>
              <a:rPr lang="pt-PT" sz="8000" dirty="0" smtClean="0"/>
              <a:t>).</a:t>
            </a:r>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40</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extLst>
      <p:ext uri="{BB962C8B-B14F-4D97-AF65-F5344CB8AC3E}">
        <p14:creationId xmlns:p14="http://schemas.microsoft.com/office/powerpoint/2010/main" xmlns="" val="151270390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PT" sz="2400" dirty="0" smtClean="0"/>
              <a:t>Urbanismo e Ordenamento do Território</a:t>
            </a:r>
            <a:br>
              <a:rPr lang="pt-PT" sz="2400" dirty="0" smtClean="0"/>
            </a:br>
            <a:r>
              <a:rPr lang="pt-PT" sz="2400" dirty="0" smtClean="0"/>
              <a:t>Regime </a:t>
            </a:r>
            <a:r>
              <a:rPr lang="pt-PT" sz="2400" dirty="0"/>
              <a:t>Jurídico da urbanização e da edificação</a:t>
            </a:r>
            <a:br>
              <a:rPr lang="pt-PT" sz="2400" dirty="0"/>
            </a:br>
            <a:r>
              <a:rPr lang="pt-PT" sz="2400" dirty="0"/>
              <a:t>(DL 555/99, de 16 de </a:t>
            </a:r>
            <a:r>
              <a:rPr lang="pt-PT" sz="2400" dirty="0" smtClean="0"/>
              <a:t>Dezembro</a:t>
            </a:r>
            <a:r>
              <a:rPr lang="pt-PT" sz="2400" dirty="0"/>
              <a:t>)</a:t>
            </a:r>
          </a:p>
        </p:txBody>
      </p:sp>
      <p:sp>
        <p:nvSpPr>
          <p:cNvPr id="3" name="Marcador de Posição de Conteúdo 2"/>
          <p:cNvSpPr>
            <a:spLocks noGrp="1"/>
          </p:cNvSpPr>
          <p:nvPr>
            <p:ph sz="quarter" idx="1"/>
          </p:nvPr>
        </p:nvSpPr>
        <p:spPr/>
        <p:txBody>
          <a:bodyPr>
            <a:normAutofit fontScale="32500" lnSpcReduction="20000"/>
          </a:bodyPr>
          <a:lstStyle/>
          <a:p>
            <a:pPr algn="just"/>
            <a:r>
              <a:rPr lang="pt-PT" sz="6200" dirty="0" smtClean="0"/>
              <a:t>O presidente </a:t>
            </a:r>
            <a:r>
              <a:rPr lang="pt-PT" sz="6200" dirty="0"/>
              <a:t>da </a:t>
            </a:r>
            <a:r>
              <a:rPr lang="pt-PT" sz="6200" dirty="0" smtClean="0"/>
              <a:t>câmara municipal é competente </a:t>
            </a:r>
            <a:r>
              <a:rPr lang="pt-PT" sz="6200" dirty="0"/>
              <a:t>para embargar obras de urbanização, de </a:t>
            </a:r>
            <a:r>
              <a:rPr lang="pt-PT" sz="6200" dirty="0" smtClean="0"/>
              <a:t>edificação ou </a:t>
            </a:r>
            <a:r>
              <a:rPr lang="pt-PT" sz="6200" dirty="0"/>
              <a:t>de demolição, bem como quaisquer trabalhos </a:t>
            </a:r>
            <a:r>
              <a:rPr lang="pt-PT" sz="6200" dirty="0" smtClean="0"/>
              <a:t>de remodelação </a:t>
            </a:r>
            <a:r>
              <a:rPr lang="pt-PT" sz="6200" dirty="0"/>
              <a:t>de terrenos, quando estejam a ser </a:t>
            </a:r>
            <a:r>
              <a:rPr lang="pt-PT" sz="6200" dirty="0" smtClean="0"/>
              <a:t>executadas: sem </a:t>
            </a:r>
            <a:r>
              <a:rPr lang="pt-PT" sz="6200" dirty="0"/>
              <a:t>a necessária licença ou admissão de comunicação </a:t>
            </a:r>
            <a:r>
              <a:rPr lang="pt-PT" sz="6200" dirty="0" smtClean="0"/>
              <a:t>prévia; em </a:t>
            </a:r>
            <a:r>
              <a:rPr lang="pt-PT" sz="6200" dirty="0"/>
              <a:t>desconformidade com o </a:t>
            </a:r>
            <a:r>
              <a:rPr lang="pt-PT" sz="6200" dirty="0" smtClean="0"/>
              <a:t>respectivo projecto </a:t>
            </a:r>
            <a:r>
              <a:rPr lang="pt-PT" sz="6200" dirty="0"/>
              <a:t>ou com as condições do licenciamento ou comunicação </a:t>
            </a:r>
            <a:r>
              <a:rPr lang="pt-PT" sz="6200" dirty="0" smtClean="0"/>
              <a:t>prévia admitida; em </a:t>
            </a:r>
            <a:r>
              <a:rPr lang="pt-PT" sz="6200" dirty="0"/>
              <a:t>violação das normas legais e regulamentares </a:t>
            </a:r>
            <a:r>
              <a:rPr lang="pt-PT" sz="6200" dirty="0" smtClean="0"/>
              <a:t>aplicáveis (cf.art.º102.º</a:t>
            </a:r>
            <a:r>
              <a:rPr lang="pt-PT" sz="6200" dirty="0"/>
              <a:t>).</a:t>
            </a:r>
          </a:p>
          <a:p>
            <a:pPr algn="just"/>
            <a:r>
              <a:rPr lang="pt-PT" sz="6200" dirty="0" smtClean="0"/>
              <a:t>O presidente </a:t>
            </a:r>
            <a:r>
              <a:rPr lang="pt-PT" sz="6200" dirty="0"/>
              <a:t>da </a:t>
            </a:r>
            <a:r>
              <a:rPr lang="pt-PT" sz="6200" dirty="0" smtClean="0"/>
              <a:t>câmara </a:t>
            </a:r>
            <a:r>
              <a:rPr lang="pt-PT" sz="6200" dirty="0"/>
              <a:t>pode, quando for caso disso, ordenar a demolição total ou parcial da obra </a:t>
            </a:r>
            <a:r>
              <a:rPr lang="pt-PT" sz="6200" dirty="0" smtClean="0"/>
              <a:t>ou determinar </a:t>
            </a:r>
            <a:r>
              <a:rPr lang="pt-PT" sz="6200" dirty="0"/>
              <a:t>a posse </a:t>
            </a:r>
            <a:r>
              <a:rPr lang="pt-PT" sz="6200" dirty="0" smtClean="0"/>
              <a:t>administrativa do </a:t>
            </a:r>
            <a:r>
              <a:rPr lang="pt-PT" sz="6200" dirty="0"/>
              <a:t>imóvel onde está a ser realizada a obra por forma a permitir a execução coerciva de medidas de tutela da legalidade urbanística, sem prejuízo da responsabilidade criminal, </a:t>
            </a:r>
            <a:r>
              <a:rPr lang="pt-PT" sz="6200" dirty="0" smtClean="0"/>
              <a:t>em caso </a:t>
            </a:r>
            <a:r>
              <a:rPr lang="pt-PT" sz="6200" dirty="0"/>
              <a:t>de incumprimento de qualquer dessas medidas (cf. art.º106.º e 107.º).</a:t>
            </a:r>
          </a:p>
          <a:p>
            <a:pPr algn="just"/>
            <a:r>
              <a:rPr lang="pt-PT" sz="6200" dirty="0" smtClean="0"/>
              <a:t>A câmara municipal </a:t>
            </a:r>
            <a:r>
              <a:rPr lang="pt-PT" sz="6200" dirty="0"/>
              <a:t>pode ordenar o despejo </a:t>
            </a:r>
            <a:r>
              <a:rPr lang="pt-PT" sz="6200" dirty="0" smtClean="0"/>
              <a:t>sumário dos </a:t>
            </a:r>
            <a:r>
              <a:rPr lang="pt-PT" sz="6200" dirty="0"/>
              <a:t>prédios ou parte de prédios nos quais </a:t>
            </a:r>
            <a:r>
              <a:rPr lang="pt-PT" sz="6200" dirty="0" smtClean="0"/>
              <a:t>devam realizar-se </a:t>
            </a:r>
            <a:r>
              <a:rPr lang="pt-PT" sz="6200" dirty="0"/>
              <a:t>obras de conservação ou de demolição sempre que tal se mostre necessário à execução das mesmas (cf. art.º 89.º e  92.º).</a:t>
            </a:r>
          </a:p>
          <a:p>
            <a:endParaRPr lang="pt-PT"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41</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extLst>
      <p:ext uri="{BB962C8B-B14F-4D97-AF65-F5344CB8AC3E}">
        <p14:creationId xmlns:p14="http://schemas.microsoft.com/office/powerpoint/2010/main" xmlns="" val="417103001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PT" sz="2800" dirty="0" smtClean="0"/>
              <a:t>Associações </a:t>
            </a:r>
            <a:r>
              <a:rPr lang="pt-PT" sz="2800" dirty="0"/>
              <a:t>de </a:t>
            </a:r>
            <a:r>
              <a:rPr lang="pt-PT" sz="2800" dirty="0" smtClean="0"/>
              <a:t>Freguesias</a:t>
            </a:r>
            <a:br>
              <a:rPr lang="pt-PT" sz="2800" dirty="0" smtClean="0"/>
            </a:br>
            <a:r>
              <a:rPr lang="pt-PT" sz="2800" dirty="0" smtClean="0"/>
              <a:t>Lei </a:t>
            </a:r>
            <a:r>
              <a:rPr lang="pt-PT" sz="2800" dirty="0"/>
              <a:t>n.º 175/99, de 21-09.</a:t>
            </a:r>
          </a:p>
        </p:txBody>
      </p:sp>
      <p:sp>
        <p:nvSpPr>
          <p:cNvPr id="3" name="Marcador de Posição de Conteúdo 2"/>
          <p:cNvSpPr>
            <a:spLocks noGrp="1"/>
          </p:cNvSpPr>
          <p:nvPr>
            <p:ph sz="quarter" idx="1"/>
          </p:nvPr>
        </p:nvSpPr>
        <p:spPr/>
        <p:txBody>
          <a:bodyPr>
            <a:normAutofit fontScale="77500" lnSpcReduction="20000"/>
          </a:bodyPr>
          <a:lstStyle/>
          <a:p>
            <a:pPr algn="just"/>
            <a:r>
              <a:rPr lang="pt-PT" dirty="0"/>
              <a:t>As freguesias podem constituir, nos termos da lei, associações </a:t>
            </a:r>
            <a:r>
              <a:rPr lang="pt-PT" dirty="0" smtClean="0"/>
              <a:t>de direito público para </a:t>
            </a:r>
            <a:r>
              <a:rPr lang="pt-PT" dirty="0"/>
              <a:t>administração de interesses comuns.</a:t>
            </a:r>
          </a:p>
          <a:p>
            <a:pPr algn="just"/>
            <a:r>
              <a:rPr lang="pt-PT" dirty="0" smtClean="0"/>
              <a:t>A </a:t>
            </a:r>
            <a:r>
              <a:rPr lang="pt-PT" dirty="0"/>
              <a:t>associação de freguesia é uma pessoa </a:t>
            </a:r>
            <a:r>
              <a:rPr lang="pt-PT" dirty="0" smtClean="0"/>
              <a:t>colectiva </a:t>
            </a:r>
            <a:r>
              <a:rPr lang="pt-PT" dirty="0"/>
              <a:t>de direito público criada por duas ou mais freguesias geograficamente contíguas ou inseridas no território do mesmo município para a realização de quaisquer interesses comuns e específicos no âmbito das </a:t>
            </a:r>
            <a:r>
              <a:rPr lang="pt-PT" dirty="0" smtClean="0"/>
              <a:t>respectivas </a:t>
            </a:r>
            <a:r>
              <a:rPr lang="pt-PT" dirty="0"/>
              <a:t>atribuições e competências, salvo as que pela sua natureza ou por lei devam ser asseguradas pelas freguesias.</a:t>
            </a:r>
          </a:p>
          <a:p>
            <a:pPr algn="just"/>
            <a:r>
              <a:rPr lang="pt-PT" dirty="0"/>
              <a:t>Estas associações podem dedicar-se à concertação de </a:t>
            </a:r>
            <a:r>
              <a:rPr lang="pt-PT" dirty="0" smtClean="0"/>
              <a:t>acções </a:t>
            </a:r>
            <a:r>
              <a:rPr lang="pt-PT" dirty="0"/>
              <a:t>que tenham âmbito </a:t>
            </a:r>
            <a:r>
              <a:rPr lang="pt-PT" dirty="0" err="1" smtClean="0"/>
              <a:t>interfreguesias</a:t>
            </a:r>
            <a:r>
              <a:rPr lang="pt-PT" dirty="0"/>
              <a:t>, à gestão de equipamentos de utilização coletiva comuns </a:t>
            </a:r>
            <a:r>
              <a:rPr lang="pt-PT" dirty="0" smtClean="0"/>
              <a:t>às </a:t>
            </a:r>
            <a:r>
              <a:rPr lang="pt-PT" dirty="0"/>
              <a:t>freguesias associadas e à organização e manutenção de serviços próprios (art.º 3º). Podem receber delegações da </a:t>
            </a:r>
            <a:r>
              <a:rPr lang="pt-PT" dirty="0" err="1" smtClean="0"/>
              <a:t>respectiva</a:t>
            </a:r>
            <a:r>
              <a:rPr lang="pt-PT" dirty="0" smtClean="0"/>
              <a:t> câmara municipal, </a:t>
            </a:r>
            <a:r>
              <a:rPr lang="pt-PT" dirty="0"/>
              <a:t>quando integrem exclusivamente freguesias do mesmo Município (art.º 4). </a:t>
            </a:r>
            <a:r>
              <a:rPr lang="pt-PT" dirty="0" smtClean="0"/>
              <a:t>Têm </a:t>
            </a:r>
            <a:r>
              <a:rPr lang="pt-PT" dirty="0"/>
              <a:t>dois órgãos: A </a:t>
            </a:r>
            <a:r>
              <a:rPr lang="pt-PT" dirty="0" smtClean="0"/>
              <a:t>assembleia </a:t>
            </a:r>
            <a:r>
              <a:rPr lang="pt-PT" dirty="0" err="1"/>
              <a:t>interfreguesias</a:t>
            </a:r>
            <a:r>
              <a:rPr lang="pt-PT" dirty="0"/>
              <a:t> e o Conselho de Administração.</a:t>
            </a:r>
          </a:p>
          <a:p>
            <a:pPr algn="just"/>
            <a:r>
              <a:rPr lang="pt-PT" dirty="0" smtClean="0"/>
              <a:t>Estão sujeitas </a:t>
            </a:r>
            <a:r>
              <a:rPr lang="pt-PT" dirty="0"/>
              <a:t>à tutela do </a:t>
            </a:r>
            <a:r>
              <a:rPr lang="pt-PT" dirty="0" smtClean="0"/>
              <a:t>governo</a:t>
            </a:r>
            <a:r>
              <a:rPr lang="pt-PT" dirty="0"/>
              <a:t>, à fiscalização do tribunal de </a:t>
            </a:r>
            <a:r>
              <a:rPr lang="pt-PT" dirty="0" smtClean="0"/>
              <a:t>contas </a:t>
            </a:r>
            <a:r>
              <a:rPr lang="pt-PT" dirty="0"/>
              <a:t>e as suas deliberações são impugnáveis junto dos tribunais administrativos.</a:t>
            </a:r>
          </a:p>
          <a:p>
            <a:pPr algn="just"/>
            <a:endParaRPr lang="pt-PT"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42</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extLst>
      <p:ext uri="{BB962C8B-B14F-4D97-AF65-F5344CB8AC3E}">
        <p14:creationId xmlns:p14="http://schemas.microsoft.com/office/powerpoint/2010/main" xmlns="" val="332779521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PT" sz="2800" dirty="0" smtClean="0"/>
              <a:t>Associações </a:t>
            </a:r>
            <a:r>
              <a:rPr lang="pt-PT" sz="2800" dirty="0"/>
              <a:t>de </a:t>
            </a:r>
            <a:r>
              <a:rPr lang="pt-PT" sz="2800" dirty="0" smtClean="0"/>
              <a:t>Municípios</a:t>
            </a:r>
            <a:br>
              <a:rPr lang="pt-PT" sz="2800" dirty="0" smtClean="0"/>
            </a:br>
            <a:r>
              <a:rPr lang="pt-PT" sz="2800" dirty="0" smtClean="0"/>
              <a:t>Lei </a:t>
            </a:r>
            <a:r>
              <a:rPr lang="pt-PT" sz="2800" dirty="0"/>
              <a:t>nº </a:t>
            </a:r>
            <a:r>
              <a:rPr lang="pt-PT" sz="2800" dirty="0" smtClean="0"/>
              <a:t>11/2003, de 13 de Maio</a:t>
            </a:r>
            <a:endParaRPr lang="pt-PT" sz="2800" dirty="0"/>
          </a:p>
        </p:txBody>
      </p:sp>
      <p:sp>
        <p:nvSpPr>
          <p:cNvPr id="3" name="Marcador de Posição de Conteúdo 2"/>
          <p:cNvSpPr>
            <a:spLocks noGrp="1"/>
          </p:cNvSpPr>
          <p:nvPr>
            <p:ph sz="quarter" idx="1"/>
          </p:nvPr>
        </p:nvSpPr>
        <p:spPr/>
        <p:txBody>
          <a:bodyPr>
            <a:noAutofit/>
          </a:bodyPr>
          <a:lstStyle/>
          <a:p>
            <a:pPr algn="just"/>
            <a:r>
              <a:rPr lang="pt-PT" sz="2000" dirty="0" smtClean="0"/>
              <a:t>A Lei estabelece </a:t>
            </a:r>
            <a:r>
              <a:rPr lang="pt-PT" sz="2000" dirty="0"/>
              <a:t>dois tipos de </a:t>
            </a:r>
            <a:r>
              <a:rPr lang="pt-PT" sz="2000" dirty="0" smtClean="0"/>
              <a:t>comunidades intermunicipais: </a:t>
            </a:r>
            <a:r>
              <a:rPr lang="pt-PT" sz="2000" dirty="0"/>
              <a:t>de fins gerais, </a:t>
            </a:r>
            <a:r>
              <a:rPr lang="pt-PT" sz="2000" dirty="0" smtClean="0"/>
              <a:t>constituídas </a:t>
            </a:r>
            <a:r>
              <a:rPr lang="pt-PT" sz="2000" dirty="0"/>
              <a:t>por municípios ligados por um nexo </a:t>
            </a:r>
            <a:r>
              <a:rPr lang="pt-PT" sz="2000" dirty="0" smtClean="0"/>
              <a:t>territorial ou associações de </a:t>
            </a:r>
            <a:r>
              <a:rPr lang="pt-PT" sz="2000" dirty="0"/>
              <a:t>fins </a:t>
            </a:r>
            <a:r>
              <a:rPr lang="pt-PT" sz="2000" dirty="0" smtClean="0"/>
              <a:t>específicos, criadas </a:t>
            </a:r>
            <a:r>
              <a:rPr lang="pt-PT" sz="2000" dirty="0"/>
              <a:t>para a realização de interesses específicos comuns aos municípios que a </a:t>
            </a:r>
            <a:r>
              <a:rPr lang="pt-PT" sz="2000" dirty="0" smtClean="0"/>
              <a:t>integram. Não </a:t>
            </a:r>
            <a:r>
              <a:rPr lang="pt-PT" sz="2000" dirty="0"/>
              <a:t>são autarquias locais, mas sim associações públicas.</a:t>
            </a:r>
          </a:p>
          <a:p>
            <a:pPr algn="just"/>
            <a:r>
              <a:rPr lang="pt-PT" sz="2000" dirty="0"/>
              <a:t>A</a:t>
            </a:r>
            <a:r>
              <a:rPr lang="pt-PT" sz="2000" dirty="0" smtClean="0"/>
              <a:t>s </a:t>
            </a:r>
            <a:r>
              <a:rPr lang="pt-PT" sz="2000" dirty="0"/>
              <a:t>comunidades e as associações são criadas para a prossecução </a:t>
            </a:r>
            <a:r>
              <a:rPr lang="pt-PT" sz="2000" dirty="0" smtClean="0"/>
              <a:t>de </a:t>
            </a:r>
            <a:r>
              <a:rPr lang="pt-PT" sz="2000" dirty="0"/>
              <a:t>fins </a:t>
            </a:r>
            <a:r>
              <a:rPr lang="pt-PT" sz="2000" dirty="0" smtClean="0"/>
              <a:t>públicos, como a articulação </a:t>
            </a:r>
            <a:r>
              <a:rPr lang="pt-PT" sz="2000" dirty="0"/>
              <a:t>dos investimentos </a:t>
            </a:r>
            <a:r>
              <a:rPr lang="pt-PT" sz="2000" dirty="0" smtClean="0"/>
              <a:t>de </a:t>
            </a:r>
            <a:r>
              <a:rPr lang="pt-PT" sz="2000" dirty="0"/>
              <a:t>interesse </a:t>
            </a:r>
            <a:r>
              <a:rPr lang="pt-PT" sz="2000" dirty="0" smtClean="0"/>
              <a:t>intermunicipal ou a coordenação </a:t>
            </a:r>
            <a:r>
              <a:rPr lang="pt-PT" sz="2000" dirty="0"/>
              <a:t>das </a:t>
            </a:r>
            <a:r>
              <a:rPr lang="pt-PT" sz="2000" dirty="0" smtClean="0"/>
              <a:t>actuações </a:t>
            </a:r>
            <a:r>
              <a:rPr lang="pt-PT" sz="2000" dirty="0"/>
              <a:t>entre os municípios e os serviços da administração central, em </a:t>
            </a:r>
            <a:r>
              <a:rPr lang="pt-PT" sz="2000" dirty="0" smtClean="0"/>
              <a:t>áreas</a:t>
            </a:r>
            <a:r>
              <a:rPr lang="pt-PT" sz="2000" dirty="0"/>
              <a:t>, </a:t>
            </a:r>
            <a:r>
              <a:rPr lang="pt-PT" sz="2000" dirty="0" smtClean="0"/>
              <a:t>como as de infra-estruturas </a:t>
            </a:r>
            <a:r>
              <a:rPr lang="pt-PT" sz="2000" dirty="0"/>
              <a:t>de saneamento básico e de abastecimento público; </a:t>
            </a:r>
            <a:r>
              <a:rPr lang="pt-PT" sz="2000" dirty="0" smtClean="0"/>
              <a:t>a sua organização conta com uma assembleia intermunicipal, </a:t>
            </a:r>
            <a:r>
              <a:rPr lang="pt-PT" sz="2000" dirty="0"/>
              <a:t>órgão </a:t>
            </a:r>
            <a:r>
              <a:rPr lang="pt-PT" sz="2000" dirty="0" smtClean="0"/>
              <a:t>deliberativo </a:t>
            </a:r>
            <a:r>
              <a:rPr lang="pt-PT" sz="2000" dirty="0"/>
              <a:t>e o conselho </a:t>
            </a:r>
            <a:r>
              <a:rPr lang="pt-PT" sz="2000" dirty="0" smtClean="0"/>
              <a:t>directivo</a:t>
            </a:r>
            <a:r>
              <a:rPr lang="pt-PT" sz="2000" dirty="0"/>
              <a:t>, órgão executivo, </a:t>
            </a:r>
            <a:r>
              <a:rPr lang="pt-PT" sz="2000" dirty="0" smtClean="0"/>
              <a:t>estando </a:t>
            </a:r>
            <a:r>
              <a:rPr lang="pt-PT" sz="2000" dirty="0"/>
              <a:t>sujeitas à tutela prevista para os </a:t>
            </a:r>
            <a:r>
              <a:rPr lang="pt-PT" sz="2000" dirty="0" smtClean="0"/>
              <a:t>municípios e </a:t>
            </a:r>
            <a:r>
              <a:rPr lang="pt-PT" sz="2000" dirty="0"/>
              <a:t>à fiscalização do Tribunal de </a:t>
            </a:r>
            <a:r>
              <a:rPr lang="pt-PT" sz="2000" dirty="0" smtClean="0"/>
              <a:t>Contas. Das </a:t>
            </a:r>
            <a:r>
              <a:rPr lang="pt-PT" sz="2000" dirty="0"/>
              <a:t>deliberações e decisões dos seus órgãos cabe recurso para </a:t>
            </a:r>
            <a:r>
              <a:rPr lang="pt-PT" sz="2000" dirty="0" smtClean="0"/>
              <a:t>os tribunais administrativos.</a:t>
            </a:r>
            <a:endParaRPr lang="pt-PT" sz="2000"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43</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extLst>
      <p:ext uri="{BB962C8B-B14F-4D97-AF65-F5344CB8AC3E}">
        <p14:creationId xmlns:p14="http://schemas.microsoft.com/office/powerpoint/2010/main" xmlns="" val="178483590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PT" sz="2800" dirty="0" smtClean="0"/>
              <a:t>Áreas Metropolitanas </a:t>
            </a:r>
            <a:br>
              <a:rPr lang="pt-PT" sz="2800" dirty="0" smtClean="0"/>
            </a:br>
            <a:r>
              <a:rPr lang="pt-PT" sz="2800" dirty="0" smtClean="0"/>
              <a:t>Lei 46/2008, de 27 de Agosto</a:t>
            </a:r>
            <a:endParaRPr lang="pt-PT" sz="2800" dirty="0"/>
          </a:p>
        </p:txBody>
      </p:sp>
      <p:sp>
        <p:nvSpPr>
          <p:cNvPr id="3" name="Marcador de Posição de Conteúdo 2"/>
          <p:cNvSpPr>
            <a:spLocks noGrp="1"/>
          </p:cNvSpPr>
          <p:nvPr>
            <p:ph sz="quarter" idx="1"/>
          </p:nvPr>
        </p:nvSpPr>
        <p:spPr/>
        <p:txBody>
          <a:bodyPr>
            <a:noAutofit/>
          </a:bodyPr>
          <a:lstStyle/>
          <a:p>
            <a:pPr algn="just"/>
            <a:r>
              <a:rPr lang="pt-PT" sz="2000" dirty="0" smtClean="0"/>
              <a:t>As áreas metropolitanas </a:t>
            </a:r>
            <a:r>
              <a:rPr lang="pt-PT" sz="2000" dirty="0"/>
              <a:t>de Lisboa e Porto </a:t>
            </a:r>
            <a:r>
              <a:rPr lang="pt-PT" sz="2000" dirty="0" smtClean="0"/>
              <a:t>são </a:t>
            </a:r>
            <a:r>
              <a:rPr lang="pt-PT" sz="2000" dirty="0"/>
              <a:t>formas específicas de associação de municípios (art.º </a:t>
            </a:r>
            <a:r>
              <a:rPr lang="pt-PT" sz="2000" dirty="0" smtClean="0"/>
              <a:t>2º) sujeitas </a:t>
            </a:r>
            <a:r>
              <a:rPr lang="pt-PT" sz="2000" dirty="0"/>
              <a:t>ao regime de tutela administrativa (art.º 3º) e bem assim ao regime que vigora para os Municípios no que concerne à impugnação contenciosa das deliberações dos respetivos órgãos, regime de contabilidade (POCAL) e julgamento pelo Tribunal de Contas (art.º 23º, 24º e 29º</a:t>
            </a:r>
            <a:r>
              <a:rPr lang="pt-PT" sz="2000" dirty="0" smtClean="0"/>
              <a:t>).</a:t>
            </a:r>
            <a:endParaRPr lang="pt-PT" sz="2000" dirty="0"/>
          </a:p>
          <a:p>
            <a:pPr algn="just"/>
            <a:r>
              <a:rPr lang="pt-PT" sz="2000" dirty="0" smtClean="0"/>
              <a:t>As </a:t>
            </a:r>
            <a:r>
              <a:rPr lang="pt-PT" sz="2000" dirty="0"/>
              <a:t>áreas metropolitanas de Lisboa e do Porto destinam-se à prossecução </a:t>
            </a:r>
            <a:r>
              <a:rPr lang="pt-PT" sz="2000" dirty="0" smtClean="0"/>
              <a:t>de fins públicos, como a participação </a:t>
            </a:r>
            <a:r>
              <a:rPr lang="pt-PT" sz="2000" dirty="0"/>
              <a:t>na elaboração dos planos e programas de investimentos públicos com incidência na área </a:t>
            </a:r>
            <a:r>
              <a:rPr lang="pt-PT" sz="2000" dirty="0" smtClean="0"/>
              <a:t>metropolitana ou na </a:t>
            </a:r>
            <a:r>
              <a:rPr lang="pt-PT" sz="2000" dirty="0"/>
              <a:t>gestão de programas de apoio ao desenvolvimento regional, designadamente no âmbito do Quadro de Referência Estratégico Nacional (</a:t>
            </a:r>
            <a:r>
              <a:rPr lang="pt-PT" sz="2000" dirty="0" smtClean="0"/>
              <a:t>QREN). Cabe </a:t>
            </a:r>
            <a:r>
              <a:rPr lang="pt-PT" sz="2000" dirty="0"/>
              <a:t>igualmente às áreas metropolitanas de Lisboa e do Porto assegurar a articulação das atuações entre os municípios e os serviços da administração </a:t>
            </a:r>
            <a:r>
              <a:rPr lang="pt-PT" sz="2000" dirty="0" smtClean="0"/>
              <a:t>central (cf. Art.º 4º).</a:t>
            </a:r>
            <a:endParaRPr lang="pt-PT" sz="2000"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44</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extLst>
      <p:ext uri="{BB962C8B-B14F-4D97-AF65-F5344CB8AC3E}">
        <p14:creationId xmlns:p14="http://schemas.microsoft.com/office/powerpoint/2010/main" xmlns="" val="267158273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PT" sz="2800" dirty="0" smtClean="0"/>
              <a:t>Áreas Metropolitanas </a:t>
            </a:r>
            <a:br>
              <a:rPr lang="pt-PT" sz="2800" dirty="0" smtClean="0"/>
            </a:br>
            <a:r>
              <a:rPr lang="pt-PT" sz="2800" dirty="0" smtClean="0"/>
              <a:t>Lei 46/2008, de 27 de Agosto</a:t>
            </a:r>
            <a:endParaRPr lang="pt-PT" sz="2800" dirty="0"/>
          </a:p>
        </p:txBody>
      </p:sp>
      <p:sp>
        <p:nvSpPr>
          <p:cNvPr id="3" name="Marcador de Posição de Conteúdo 2"/>
          <p:cNvSpPr>
            <a:spLocks noGrp="1"/>
          </p:cNvSpPr>
          <p:nvPr>
            <p:ph sz="quarter" idx="1"/>
          </p:nvPr>
        </p:nvSpPr>
        <p:spPr/>
        <p:txBody>
          <a:bodyPr>
            <a:normAutofit fontScale="92500" lnSpcReduction="10000"/>
          </a:bodyPr>
          <a:lstStyle/>
          <a:p>
            <a:pPr algn="just"/>
            <a:endParaRPr lang="pt-PT" sz="2800" dirty="0" smtClean="0"/>
          </a:p>
          <a:p>
            <a:pPr algn="just"/>
            <a:r>
              <a:rPr lang="pt-PT" sz="2200" dirty="0" smtClean="0"/>
              <a:t>Cabe ainda às áreas metropolitanas de Lisboa e do Porto exercer as atribuições transferidas pela administração central e o exercício em comum das competências delegadas pelos municípios que as integram bem como designar os representantes municipais em entidades públicas ou entidades empresariais sempre que tenham natureza metropolitana. </a:t>
            </a:r>
          </a:p>
          <a:p>
            <a:pPr algn="just"/>
            <a:endParaRPr lang="pt-PT" sz="2200" dirty="0" smtClean="0"/>
          </a:p>
          <a:p>
            <a:pPr algn="just"/>
            <a:r>
              <a:rPr lang="pt-PT" sz="2200" dirty="0" smtClean="0"/>
              <a:t>As áreas metropolitanas de Lisboa e do Porto são constituídas pelos seguintes órgãos:  assembleia metropolitana e junta metropolitana junto dos quais funciona uma comissão executiva metropolitana.</a:t>
            </a:r>
          </a:p>
          <a:p>
            <a:pPr algn="just">
              <a:buNone/>
            </a:pPr>
            <a:endParaRPr lang="pt-PT" sz="2200" dirty="0" smtClean="0"/>
          </a:p>
          <a:p>
            <a:pPr algn="just"/>
            <a:r>
              <a:rPr lang="pt-PT" sz="2200" dirty="0" smtClean="0"/>
              <a:t>Pode ainda funcionar junto da junta metropolitana um órgão consultivo, integrado por representantes dos serviços públicos regionais e dos interesses económicos, sociais e culturais da sua área de intervenção.</a:t>
            </a:r>
          </a:p>
          <a:p>
            <a:endParaRPr lang="pt-PT"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45</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PT" sz="2800" dirty="0" smtClean="0"/>
              <a:t>Tutela Administrativa</a:t>
            </a:r>
            <a:br>
              <a:rPr lang="pt-PT" sz="2800" dirty="0" smtClean="0"/>
            </a:br>
            <a:r>
              <a:rPr lang="pt-PT" sz="2800" dirty="0" smtClean="0"/>
              <a:t>Lei </a:t>
            </a:r>
            <a:r>
              <a:rPr lang="pt-PT" sz="2800" dirty="0"/>
              <a:t>nº 27/96, de 1 de Agosto</a:t>
            </a:r>
          </a:p>
        </p:txBody>
      </p:sp>
      <p:sp>
        <p:nvSpPr>
          <p:cNvPr id="3" name="Marcador de Posição de Conteúdo 2"/>
          <p:cNvSpPr>
            <a:spLocks noGrp="1"/>
          </p:cNvSpPr>
          <p:nvPr>
            <p:ph sz="quarter" idx="1"/>
          </p:nvPr>
        </p:nvSpPr>
        <p:spPr/>
        <p:txBody>
          <a:bodyPr>
            <a:normAutofit/>
          </a:bodyPr>
          <a:lstStyle/>
          <a:p>
            <a:pPr algn="just"/>
            <a:endParaRPr lang="pt-PT" sz="2000" dirty="0" smtClean="0"/>
          </a:p>
          <a:p>
            <a:pPr algn="just"/>
            <a:r>
              <a:rPr lang="pt-PT" sz="2000" dirty="0" smtClean="0"/>
              <a:t>As </a:t>
            </a:r>
            <a:r>
              <a:rPr lang="pt-PT" sz="2000" dirty="0"/>
              <a:t>autarquias estão sujeitas à tutela dos órgãos do Estado, mas apenas quanto à verificação da legalidade dos </a:t>
            </a:r>
            <a:r>
              <a:rPr lang="pt-PT" sz="2000" dirty="0" smtClean="0"/>
              <a:t>actos </a:t>
            </a:r>
            <a:r>
              <a:rPr lang="pt-PT" sz="2000" dirty="0"/>
              <a:t>praticados pelos órgãos autárquicos. Não há assim lugar à verificação do mérito, tendo em conta o princípio da autonomia local, nem cabe aqui qualquer recurso para os órgãos da administração central.</a:t>
            </a:r>
          </a:p>
          <a:p>
            <a:pPr algn="just"/>
            <a:r>
              <a:rPr lang="pt-PT" sz="2000" dirty="0"/>
              <a:t>O órgão tutelar é o Governo, no </a:t>
            </a:r>
            <a:r>
              <a:rPr lang="pt-PT" sz="2000" dirty="0" smtClean="0"/>
              <a:t>continente </a:t>
            </a:r>
            <a:r>
              <a:rPr lang="pt-PT" sz="2000" smtClean="0"/>
              <a:t>e pertence </a:t>
            </a:r>
            <a:r>
              <a:rPr lang="pt-PT" sz="2000" dirty="0"/>
              <a:t>aos governos regionais, no caso de autarquias das </a:t>
            </a:r>
            <a:r>
              <a:rPr lang="pt-PT" sz="2000" dirty="0" smtClean="0"/>
              <a:t>respectivas </a:t>
            </a:r>
            <a:r>
              <a:rPr lang="pt-PT" sz="2000" dirty="0"/>
              <a:t>regiões.</a:t>
            </a:r>
          </a:p>
          <a:p>
            <a:pPr algn="just"/>
            <a:r>
              <a:rPr lang="pt-PT" sz="2000" dirty="0"/>
              <a:t>Medidas tutelares restritivas da autonomia, como a dissolução dos órgãos autárquicos, têm de ser precedidas de parecer de um órgão autárquico e só poderão ter origem em </a:t>
            </a:r>
            <a:r>
              <a:rPr lang="pt-PT" sz="2000" dirty="0" smtClean="0"/>
              <a:t>acções </a:t>
            </a:r>
            <a:r>
              <a:rPr lang="pt-PT" sz="2000" dirty="0"/>
              <a:t>ou omissões ilegais graves.</a:t>
            </a:r>
          </a:p>
          <a:p>
            <a:pPr algn="just"/>
            <a:r>
              <a:rPr lang="pt-PT" sz="2000" dirty="0"/>
              <a:t>O regime jurídico da tutela administrativa consta da Lei nº 27/96, de 1 de </a:t>
            </a:r>
            <a:r>
              <a:rPr lang="pt-PT" sz="2000" dirty="0" smtClean="0"/>
              <a:t>Agosto, </a:t>
            </a:r>
            <a:r>
              <a:rPr lang="pt-PT" sz="2000" dirty="0"/>
              <a:t>segundo a qual as decisões de perda de mandato ou dissolução de órgão autárquico pertencem aos tribunais administrativos.</a:t>
            </a:r>
          </a:p>
          <a:p>
            <a:endParaRPr lang="pt-PT"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46</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extLst>
      <p:ext uri="{BB962C8B-B14F-4D97-AF65-F5344CB8AC3E}">
        <p14:creationId xmlns:p14="http://schemas.microsoft.com/office/powerpoint/2010/main" xmlns="" val="165378658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lang="pt-PT" sz="2400" dirty="0"/>
              <a:t>Lei de Organização e Processo do Tribunal de </a:t>
            </a:r>
            <a:r>
              <a:rPr lang="pt-PT" sz="2400" dirty="0" smtClean="0"/>
              <a:t>Contas</a:t>
            </a:r>
            <a:r>
              <a:rPr lang="pt-PT" sz="2400" dirty="0"/>
              <a:t/>
            </a:r>
            <a:br>
              <a:rPr lang="pt-PT" sz="2400" dirty="0"/>
            </a:br>
            <a:r>
              <a:rPr lang="pt-PT" sz="2400" dirty="0"/>
              <a:t>Lei n.º 98/97, de 26 de Agosto</a:t>
            </a:r>
          </a:p>
        </p:txBody>
      </p:sp>
      <p:sp>
        <p:nvSpPr>
          <p:cNvPr id="3" name="Marcador de Posição de Conteúdo 2"/>
          <p:cNvSpPr>
            <a:spLocks noGrp="1"/>
          </p:cNvSpPr>
          <p:nvPr>
            <p:ph sz="quarter" idx="1"/>
          </p:nvPr>
        </p:nvSpPr>
        <p:spPr/>
        <p:txBody>
          <a:bodyPr>
            <a:normAutofit fontScale="55000" lnSpcReduction="20000"/>
          </a:bodyPr>
          <a:lstStyle/>
          <a:p>
            <a:endParaRPr lang="pt-PT" dirty="0" smtClean="0"/>
          </a:p>
          <a:p>
            <a:pPr algn="just"/>
            <a:r>
              <a:rPr lang="pt-PT" sz="3600" dirty="0" smtClean="0"/>
              <a:t>O </a:t>
            </a:r>
            <a:r>
              <a:rPr lang="pt-PT" sz="3600" dirty="0"/>
              <a:t>t</a:t>
            </a:r>
            <a:r>
              <a:rPr lang="pt-PT" sz="3600" dirty="0" smtClean="0"/>
              <a:t>ribunal </a:t>
            </a:r>
            <a:r>
              <a:rPr lang="pt-PT" sz="3600" dirty="0"/>
              <a:t>de </a:t>
            </a:r>
            <a:r>
              <a:rPr lang="pt-PT" sz="3600" dirty="0" smtClean="0"/>
              <a:t>contas </a:t>
            </a:r>
            <a:r>
              <a:rPr lang="pt-PT" sz="3600" dirty="0"/>
              <a:t>fiscaliza a legalidade e regularidade das receitas e das despesas públicas, aprecia a boa gestão financeira e </a:t>
            </a:r>
            <a:r>
              <a:rPr lang="pt-PT" sz="3600" dirty="0" smtClean="0"/>
              <a:t>efectiva </a:t>
            </a:r>
            <a:r>
              <a:rPr lang="pt-PT" sz="3600" dirty="0"/>
              <a:t>responsabilidades por </a:t>
            </a:r>
            <a:r>
              <a:rPr lang="pt-PT" sz="3600" dirty="0" smtClean="0"/>
              <a:t>infracções financeiras (cf</a:t>
            </a:r>
            <a:r>
              <a:rPr lang="pt-PT" sz="3600" dirty="0"/>
              <a:t>. art.º </a:t>
            </a:r>
            <a:r>
              <a:rPr lang="pt-PT" sz="3600" dirty="0" smtClean="0"/>
              <a:t>1.º)</a:t>
            </a:r>
          </a:p>
          <a:p>
            <a:pPr algn="just"/>
            <a:r>
              <a:rPr lang="pt-PT" sz="3600" dirty="0" smtClean="0"/>
              <a:t>Para </a:t>
            </a:r>
            <a:r>
              <a:rPr lang="pt-PT" sz="3600" dirty="0"/>
              <a:t>além do Estado e de outras entidades públicas, ou maioritariamente públicas, as autarquias locais, suas associações ou federações e seus serviços, bem como as áreas metropolitanas, empresas municipais, intermunicipais e regionais estão sujeitas à jurisdição e aos poderes de controlo financeiro do Tribunal de Contas (cf. art.º 2.º).</a:t>
            </a:r>
          </a:p>
          <a:p>
            <a:pPr algn="just"/>
            <a:r>
              <a:rPr lang="pt-PT" sz="3600" dirty="0" smtClean="0"/>
              <a:t>Entre as competências do tribunal de contas, saliente-se o poder de </a:t>
            </a:r>
            <a:r>
              <a:rPr lang="pt-PT" sz="3600" dirty="0"/>
              <a:t>fiscalização prévia </a:t>
            </a:r>
            <a:r>
              <a:rPr lang="pt-PT" sz="3600" dirty="0" smtClean="0"/>
              <a:t>que tem por fim por fim verificar se os actos, contratos ou outros instrumentos geradores de despesa ou representativos de responsabilidades financeiras directas ou indirectas estão conforme às leis em vigor e se os respectivos encargos têm cabimento em verba orçamental própria. </a:t>
            </a:r>
            <a:endParaRPr lang="pt-PT" sz="3600"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47</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extLst>
      <p:ext uri="{BB962C8B-B14F-4D97-AF65-F5344CB8AC3E}">
        <p14:creationId xmlns:p14="http://schemas.microsoft.com/office/powerpoint/2010/main" xmlns="" val="138997807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lang="pt-PT" sz="2400" dirty="0"/>
              <a:t>Estatuto dos Tribunais Administrativos e </a:t>
            </a:r>
            <a:r>
              <a:rPr lang="pt-PT" sz="2400" dirty="0" smtClean="0"/>
              <a:t>Fiscais</a:t>
            </a:r>
            <a:br>
              <a:rPr lang="pt-PT" sz="2400" dirty="0" smtClean="0"/>
            </a:br>
            <a:r>
              <a:rPr lang="pt-PT" sz="2400" dirty="0" smtClean="0"/>
              <a:t>(</a:t>
            </a:r>
            <a:r>
              <a:rPr lang="pt-PT" sz="2000" dirty="0" smtClean="0"/>
              <a:t>Lei </a:t>
            </a:r>
            <a:r>
              <a:rPr lang="pt-PT" sz="2000" dirty="0"/>
              <a:t>nº 13/2002, de 19 de Fevereiro - Aprova o estatuto dos Tribunais Administrativos e Fiscais</a:t>
            </a:r>
            <a:r>
              <a:rPr lang="pt-PT" sz="2000" dirty="0" smtClean="0"/>
              <a:t>) </a:t>
            </a:r>
            <a:endParaRPr lang="pt-PT" sz="2000" dirty="0"/>
          </a:p>
        </p:txBody>
      </p:sp>
      <p:sp>
        <p:nvSpPr>
          <p:cNvPr id="3" name="Marcador de Posição de Conteúdo 2"/>
          <p:cNvSpPr>
            <a:spLocks noGrp="1"/>
          </p:cNvSpPr>
          <p:nvPr>
            <p:ph sz="quarter" idx="1"/>
          </p:nvPr>
        </p:nvSpPr>
        <p:spPr/>
        <p:txBody>
          <a:bodyPr>
            <a:noAutofit/>
          </a:bodyPr>
          <a:lstStyle/>
          <a:p>
            <a:pPr algn="just"/>
            <a:r>
              <a:rPr lang="pt-PT" sz="2000" dirty="0" smtClean="0"/>
              <a:t>Os litígios emergentes das relações jurídicas administrativas e fiscais relacionados com o poder local são da competência dos </a:t>
            </a:r>
            <a:r>
              <a:rPr lang="pt-PT" sz="2000" dirty="0"/>
              <a:t>tribunais da jurisdição administrativa e </a:t>
            </a:r>
            <a:r>
              <a:rPr lang="pt-PT" sz="2000" dirty="0" smtClean="0"/>
              <a:t>fiscal.</a:t>
            </a:r>
            <a:endParaRPr lang="pt-PT" sz="2000" dirty="0"/>
          </a:p>
          <a:p>
            <a:pPr algn="just"/>
            <a:r>
              <a:rPr lang="pt-PT" sz="2000" dirty="0" smtClean="0"/>
              <a:t>Os </a:t>
            </a:r>
            <a:r>
              <a:rPr lang="pt-PT" sz="2000" dirty="0"/>
              <a:t>tribunais da jurisdição administrativa e fiscal </a:t>
            </a:r>
            <a:r>
              <a:rPr lang="pt-PT" sz="2000" dirty="0" smtClean="0"/>
              <a:t>são órgãos de soberania, são independentes </a:t>
            </a:r>
            <a:r>
              <a:rPr lang="pt-PT" sz="2000" dirty="0"/>
              <a:t>e apenas estão sujeitos à </a:t>
            </a:r>
            <a:r>
              <a:rPr lang="pt-PT" sz="2000" dirty="0" smtClean="0"/>
              <a:t>lei, competindo-lhes, nomeadamente, a </a:t>
            </a:r>
            <a:r>
              <a:rPr lang="pt-PT" sz="2000" dirty="0"/>
              <a:t>apreciação de litígios que tenham </a:t>
            </a:r>
            <a:r>
              <a:rPr lang="pt-PT" sz="2000" dirty="0" smtClean="0"/>
              <a:t>por objecto</a:t>
            </a:r>
            <a:r>
              <a:rPr lang="pt-PT" sz="2000" dirty="0"/>
              <a:t>:</a:t>
            </a:r>
          </a:p>
          <a:p>
            <a:pPr algn="just"/>
            <a:r>
              <a:rPr lang="pt-PT" sz="2000" dirty="0" smtClean="0"/>
              <a:t>Fiscalização </a:t>
            </a:r>
            <a:r>
              <a:rPr lang="pt-PT" sz="2000" dirty="0"/>
              <a:t>da legalidade das normas e demais </a:t>
            </a:r>
            <a:r>
              <a:rPr lang="pt-PT" sz="2000" dirty="0" smtClean="0"/>
              <a:t>actos jurídicos bem como a responsabilidade </a:t>
            </a:r>
            <a:r>
              <a:rPr lang="pt-PT" sz="2000" dirty="0"/>
              <a:t>civil extracontratual das pessoas </a:t>
            </a:r>
            <a:r>
              <a:rPr lang="pt-PT" sz="2000" dirty="0" smtClean="0"/>
              <a:t>colectivas </a:t>
            </a:r>
            <a:r>
              <a:rPr lang="pt-PT" sz="2000" dirty="0"/>
              <a:t>de direito público, dos titulares de órgãos, funcionários, agentes e demais servidores públicos;</a:t>
            </a:r>
          </a:p>
          <a:p>
            <a:pPr algn="just"/>
            <a:r>
              <a:rPr lang="pt-PT" sz="2000" dirty="0" smtClean="0"/>
              <a:t>Relações </a:t>
            </a:r>
            <a:r>
              <a:rPr lang="pt-PT" sz="2000" dirty="0"/>
              <a:t>jurídicas entre pessoas </a:t>
            </a:r>
            <a:r>
              <a:rPr lang="pt-PT" sz="2000" dirty="0" smtClean="0"/>
              <a:t>colectivas </a:t>
            </a:r>
            <a:r>
              <a:rPr lang="pt-PT" sz="2000" dirty="0"/>
              <a:t>de direito público ou entre órgãos públicos, no âmbito dos interesses que lhes cumpre prosseguir;</a:t>
            </a:r>
          </a:p>
          <a:p>
            <a:pPr algn="just"/>
            <a:r>
              <a:rPr lang="pt-PT" sz="2000" dirty="0" smtClean="0"/>
              <a:t>Contencioso </a:t>
            </a:r>
            <a:r>
              <a:rPr lang="pt-PT" sz="2000" dirty="0"/>
              <a:t>eleitoral relativo a órgãos de pessoas </a:t>
            </a:r>
            <a:r>
              <a:rPr lang="pt-PT" sz="2000" dirty="0" smtClean="0"/>
              <a:t>colectivas </a:t>
            </a:r>
            <a:r>
              <a:rPr lang="pt-PT" sz="2000" dirty="0"/>
              <a:t>de direito público para que não seja competente outro </a:t>
            </a:r>
            <a:r>
              <a:rPr lang="pt-PT" sz="2000" dirty="0" smtClean="0"/>
              <a:t>tribunal.</a:t>
            </a:r>
            <a:endParaRPr lang="pt-PT" sz="2000"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48</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extLst>
      <p:ext uri="{BB962C8B-B14F-4D97-AF65-F5344CB8AC3E}">
        <p14:creationId xmlns:p14="http://schemas.microsoft.com/office/powerpoint/2010/main" xmlns="" val="200419119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pt-PT" sz="2400" dirty="0" smtClean="0"/>
              <a:t>Lista de Legislação de interesse para o </a:t>
            </a:r>
            <a:r>
              <a:rPr lang="pt-PT" sz="2400" dirty="0"/>
              <a:t>Poder Local </a:t>
            </a:r>
            <a:br>
              <a:rPr lang="pt-PT" sz="2400" dirty="0"/>
            </a:br>
            <a:endParaRPr lang="pt-PT" sz="2400" dirty="0"/>
          </a:p>
        </p:txBody>
      </p:sp>
      <p:sp>
        <p:nvSpPr>
          <p:cNvPr id="3" name="Marcador de Posição de Conteúdo 2"/>
          <p:cNvSpPr>
            <a:spLocks noGrp="1"/>
          </p:cNvSpPr>
          <p:nvPr>
            <p:ph sz="quarter" idx="1"/>
          </p:nvPr>
        </p:nvSpPr>
        <p:spPr/>
        <p:txBody>
          <a:bodyPr>
            <a:noAutofit/>
          </a:bodyPr>
          <a:lstStyle/>
          <a:p>
            <a:pPr algn="just"/>
            <a:endParaRPr lang="pt-PT" sz="1200" dirty="0"/>
          </a:p>
          <a:p>
            <a:pPr marL="560070" indent="-285750" algn="just">
              <a:spcBef>
                <a:spcPts val="0"/>
              </a:spcBef>
            </a:pPr>
            <a:r>
              <a:rPr lang="pt-PT" sz="1400" b="1" dirty="0"/>
              <a:t>1. Atribuições e competências</a:t>
            </a:r>
          </a:p>
          <a:p>
            <a:pPr indent="0" algn="just">
              <a:spcBef>
                <a:spcPts val="0"/>
              </a:spcBef>
              <a:buNone/>
            </a:pPr>
            <a:r>
              <a:rPr lang="pt-PT" sz="1400" dirty="0"/>
              <a:t>Quadro de transferência de atribuições e competências para as autarquias locais - Lei n.º 159/99, de 14 de Setembro, alterado por Decreto-Lei nº 7/2003, de 15 de Janeiro, Decreto-Lei nº 268/2003, de 28 de Outubro, Lei nº 107-B/2003, de 31 de Dezembro, Lei nº 55-B/2004, de 30 de Dezembro, Lei nº 60-A/2005, de 30 de Dezembro, Lei nº 53-A/2006, de 29 de Dezembro, Lei nº 67-A/2007, de 31 de Dezembro, Lei nº 64-A/2008, de 31 de Dezembro, Lei nº 3-B/2010, de 28 de Abril, e Lei nº 55-A/2010, de 31 de Dezembro.</a:t>
            </a:r>
          </a:p>
          <a:p>
            <a:pPr indent="0" algn="just">
              <a:spcBef>
                <a:spcPts val="0"/>
              </a:spcBef>
              <a:buNone/>
            </a:pPr>
            <a:r>
              <a:rPr lang="pt-PT" sz="1400" dirty="0"/>
              <a:t>Quadro de competências e regime jurídico de funcionamento, dos órgãos dos municípios e das freguesias - Lei nº 169/99, de 18 de Setembro, alterada pela Lei nº 5-A/2002, de 11 de Janeiro, Lei nº 67/2007, de 31 de Dezembro, e Lei Orgânica n.º 1/2011, de 30 de Novembro </a:t>
            </a:r>
          </a:p>
          <a:p>
            <a:pPr indent="0" algn="just">
              <a:spcBef>
                <a:spcPts val="0"/>
              </a:spcBef>
              <a:buNone/>
            </a:pPr>
            <a:endParaRPr lang="pt-PT" sz="1400" dirty="0"/>
          </a:p>
          <a:p>
            <a:pPr indent="0" algn="just">
              <a:spcBef>
                <a:spcPts val="0"/>
              </a:spcBef>
            </a:pPr>
            <a:r>
              <a:rPr lang="pt-PT" sz="1400" b="1" dirty="0" smtClean="0"/>
              <a:t>     2. Autonomia </a:t>
            </a:r>
            <a:r>
              <a:rPr lang="pt-PT" sz="1400" b="1" dirty="0"/>
              <a:t>Local </a:t>
            </a:r>
            <a:r>
              <a:rPr lang="pt-PT" sz="1400" dirty="0" smtClean="0"/>
              <a:t>- Carta </a:t>
            </a:r>
            <a:r>
              <a:rPr lang="pt-PT" sz="1400" dirty="0"/>
              <a:t>Europeia de Autonomia Local – ratificada pelo Decreto do </a:t>
            </a:r>
            <a:r>
              <a:rPr lang="pt-PT" sz="1400" dirty="0" smtClean="0"/>
              <a:t>presidente </a:t>
            </a:r>
            <a:r>
              <a:rPr lang="pt-PT" sz="1400" dirty="0"/>
              <a:t>da república nº 58/90, de 23 de Outubro.</a:t>
            </a:r>
          </a:p>
          <a:p>
            <a:pPr indent="0" algn="just">
              <a:spcBef>
                <a:spcPts val="0"/>
              </a:spcBef>
            </a:pPr>
            <a:endParaRPr lang="pt-PT" sz="1400" dirty="0"/>
          </a:p>
          <a:p>
            <a:pPr indent="0" algn="just">
              <a:spcBef>
                <a:spcPts val="0"/>
              </a:spcBef>
            </a:pPr>
            <a:r>
              <a:rPr lang="pt-PT" sz="1400" dirty="0" smtClean="0"/>
              <a:t>     3. </a:t>
            </a:r>
            <a:r>
              <a:rPr lang="pt-PT" sz="1400" b="1" dirty="0" smtClean="0"/>
              <a:t>Código </a:t>
            </a:r>
            <a:r>
              <a:rPr lang="pt-PT" sz="1400" b="1" dirty="0"/>
              <a:t>do Procedimento Administrativo - </a:t>
            </a:r>
            <a:r>
              <a:rPr lang="pt-PT" sz="1400" dirty="0"/>
              <a:t>Decreto-Lei nº 442/91, de 15 de Novembro alterado </a:t>
            </a:r>
            <a:r>
              <a:rPr lang="pt-PT" sz="1400" dirty="0" smtClean="0"/>
              <a:t>    por</a:t>
            </a:r>
            <a:r>
              <a:rPr lang="pt-PT" sz="1400" dirty="0"/>
              <a:t>: Declaração de </a:t>
            </a:r>
            <a:r>
              <a:rPr lang="pt-PT" sz="1400" dirty="0" err="1"/>
              <a:t>Retificação</a:t>
            </a:r>
            <a:r>
              <a:rPr lang="pt-PT" sz="1400" dirty="0"/>
              <a:t> nº 265/91, de 31 de Dezembro; Declaração de </a:t>
            </a:r>
            <a:r>
              <a:rPr lang="pt-PT" sz="1400" dirty="0" err="1"/>
              <a:t>Retificação</a:t>
            </a:r>
            <a:r>
              <a:rPr lang="pt-PT" sz="1400" dirty="0"/>
              <a:t> nº 22-A/92, de 29 de Fevereiro; Decreto-Lei nº 6/96, de 31 de Janeiro; Decreto-Lei nº 18/2008, de 29 de Janeiro, e Lei nº 30/2008, de 10 de Julho. </a:t>
            </a:r>
          </a:p>
          <a:p>
            <a:pPr algn="just"/>
            <a:endParaRPr lang="pt-PT" sz="1400" dirty="0"/>
          </a:p>
          <a:p>
            <a:pPr algn="just"/>
            <a:endParaRPr lang="pt-PT" sz="1200"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49</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extLst>
      <p:ext uri="{BB962C8B-B14F-4D97-AF65-F5344CB8AC3E}">
        <p14:creationId xmlns:p14="http://schemas.microsoft.com/office/powerpoint/2010/main" xmlns="" val="39514519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PT" dirty="0" smtClean="0"/>
              <a:t>Carta Europeia de Autonomia Local</a:t>
            </a:r>
            <a:br>
              <a:rPr lang="pt-PT" dirty="0" smtClean="0"/>
            </a:br>
            <a:r>
              <a:rPr lang="pt-PT" dirty="0" smtClean="0"/>
              <a:t>Dec. PR 58/90, de 23-10</a:t>
            </a:r>
            <a:endParaRPr lang="pt-PT" dirty="0"/>
          </a:p>
        </p:txBody>
      </p:sp>
      <p:sp>
        <p:nvSpPr>
          <p:cNvPr id="3" name="Marcador de Posição de Conteúdo 2"/>
          <p:cNvSpPr>
            <a:spLocks noGrp="1"/>
          </p:cNvSpPr>
          <p:nvPr>
            <p:ph sz="quarter" idx="1"/>
          </p:nvPr>
        </p:nvSpPr>
        <p:spPr/>
        <p:txBody>
          <a:bodyPr>
            <a:normAutofit fontScale="70000" lnSpcReduction="20000"/>
          </a:bodyPr>
          <a:lstStyle/>
          <a:p>
            <a:pPr algn="just"/>
            <a:endParaRPr lang="pt-PT" sz="2800" dirty="0" smtClean="0"/>
          </a:p>
          <a:p>
            <a:pPr algn="just"/>
            <a:r>
              <a:rPr lang="pt-PT" sz="2800" dirty="0" smtClean="0"/>
              <a:t>Ao assinarem, a 15 de Outubro de 1985, a Carta Europeia de Autonomia Local, os Estados membros do Conselho de Europa, consideraram:</a:t>
            </a:r>
          </a:p>
          <a:p>
            <a:pPr algn="just"/>
            <a:r>
              <a:rPr lang="pt-PT" sz="2800" dirty="0" smtClean="0"/>
              <a:t>Que as autarquias locais são um dos principais fundamentos do regime democrático; </a:t>
            </a:r>
          </a:p>
          <a:p>
            <a:pPr algn="just"/>
            <a:r>
              <a:rPr lang="pt-PT" sz="2800" dirty="0" smtClean="0"/>
              <a:t>Que é ao nível local que o direito dos cidadãos a participarem na gestão dos assuntos públicos, pode ser mais diretamente exercido; </a:t>
            </a:r>
          </a:p>
          <a:p>
            <a:pPr algn="just"/>
            <a:r>
              <a:rPr lang="pt-PT" sz="2800" dirty="0" smtClean="0"/>
              <a:t>A existência de autarquias investidas de responsabilidades efetivas permite uma administração mais eficaz e próxima dos cidadãos; </a:t>
            </a:r>
          </a:p>
          <a:p>
            <a:pPr algn="just"/>
            <a:r>
              <a:rPr lang="pt-PT" sz="2800" dirty="0" smtClean="0"/>
              <a:t>A defesa e o reforço da autonomia local nos diferentes países da Europa contribui de forma importante para a construção de uma Europa baseada nos princípios da democracia e da descentralização do poder; </a:t>
            </a:r>
          </a:p>
          <a:p>
            <a:pPr algn="just"/>
            <a:r>
              <a:rPr lang="pt-PT" sz="2800" dirty="0" smtClean="0"/>
              <a:t>Que tal supõe a existência de autarquias locais dotadas de órgãos de decisão constituídos democraticamente e beneficiando de ampla autonomia quanto às competências, modalidades do seu exercício e meios necessários ao cumprimento da sua missão.</a:t>
            </a:r>
          </a:p>
          <a:p>
            <a:endParaRPr lang="pt-PT" dirty="0"/>
          </a:p>
        </p:txBody>
      </p:sp>
      <p:sp>
        <p:nvSpPr>
          <p:cNvPr id="5" name="Marcador de Posição do Número do Diapositivo 4"/>
          <p:cNvSpPr>
            <a:spLocks noGrp="1"/>
          </p:cNvSpPr>
          <p:nvPr>
            <p:ph type="sldNum" sz="quarter" idx="12"/>
          </p:nvPr>
        </p:nvSpPr>
        <p:spPr/>
        <p:txBody>
          <a:bodyPr/>
          <a:lstStyle/>
          <a:p>
            <a:fld id="{609754FF-1E00-4191-AC9B-25F0F5B5EA9C}" type="slidenum">
              <a:rPr lang="pt-PT" smtClean="0"/>
              <a:pPr/>
              <a:t>5</a:t>
            </a:fld>
            <a:endParaRPr lang="pt-PT"/>
          </a:p>
        </p:txBody>
      </p:sp>
      <p:sp>
        <p:nvSpPr>
          <p:cNvPr id="6" name="Marcador de Posição do Rodapé 5"/>
          <p:cNvSpPr>
            <a:spLocks noGrp="1"/>
          </p:cNvSpPr>
          <p:nvPr>
            <p:ph type="ftr" sz="quarter" idx="11"/>
          </p:nvPr>
        </p:nvSpPr>
        <p:spPr/>
        <p:txBody>
          <a:bodyPr/>
          <a:lstStyle/>
          <a:p>
            <a:r>
              <a:rPr lang="pt-PT" smtClean="0"/>
              <a:t>2ª Universidade do Poder Local </a:t>
            </a:r>
            <a:endParaRPr lang="pt-PT"/>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e Conteúdo 2"/>
          <p:cNvSpPr>
            <a:spLocks noGrp="1"/>
          </p:cNvSpPr>
          <p:nvPr>
            <p:ph sz="quarter" idx="1"/>
          </p:nvPr>
        </p:nvSpPr>
        <p:spPr/>
        <p:txBody>
          <a:bodyPr>
            <a:normAutofit fontScale="55000" lnSpcReduction="20000"/>
          </a:bodyPr>
          <a:lstStyle/>
          <a:p>
            <a:r>
              <a:rPr lang="pt-PT" b="1" dirty="0" smtClean="0"/>
              <a:t>4. Criação </a:t>
            </a:r>
            <a:r>
              <a:rPr lang="pt-PT" b="1" dirty="0"/>
              <a:t>de Autarquias </a:t>
            </a:r>
          </a:p>
          <a:p>
            <a:endParaRPr lang="pt-PT" dirty="0"/>
          </a:p>
          <a:p>
            <a:r>
              <a:rPr lang="pt-PT" dirty="0"/>
              <a:t>Criação e extinção de autarquias locais – Lei nº 11/82, de 2 de Junho.</a:t>
            </a:r>
          </a:p>
          <a:p>
            <a:r>
              <a:rPr lang="pt-PT" dirty="0"/>
              <a:t>Regime jurídico da criação de Freguesias - Lei nº 8/93, de 5 de Março</a:t>
            </a:r>
          </a:p>
          <a:p>
            <a:r>
              <a:rPr lang="pt-PT" dirty="0"/>
              <a:t>Lei-Quadro da Criação de Municípios – Lei nº 142/85, de 18 de Novembro.</a:t>
            </a:r>
          </a:p>
          <a:p>
            <a:r>
              <a:rPr lang="pt-PT" dirty="0"/>
              <a:t>Regime de instalação de novos municípios – Lei nº 48/99, de 16 de Junho.</a:t>
            </a:r>
          </a:p>
          <a:p>
            <a:r>
              <a:rPr lang="pt-PT" dirty="0"/>
              <a:t>Classificação dos Municípios – Decreto-Lei nº 77/84, de 8 de Março. </a:t>
            </a:r>
          </a:p>
          <a:p>
            <a:r>
              <a:rPr lang="pt-PT" dirty="0"/>
              <a:t>Lei-Quadro das regiões Administrativas – Lei nº 56/91, de 13 de Agosto.</a:t>
            </a:r>
          </a:p>
          <a:p>
            <a:r>
              <a:rPr lang="pt-PT" dirty="0"/>
              <a:t>Lei de Criação das Regiões Administrativas – Lei nº 19/98, de 28 de Abril</a:t>
            </a:r>
            <a:r>
              <a:rPr lang="pt-PT" dirty="0" smtClean="0"/>
              <a:t>.</a:t>
            </a:r>
          </a:p>
          <a:p>
            <a:r>
              <a:rPr lang="pt-PT" dirty="0" smtClean="0"/>
              <a:t>Lei que aprova o regime jurídico da reorganização administrativa territorial – Lei nº 22/2012, de 30 de Maio</a:t>
            </a:r>
            <a:endParaRPr lang="pt-PT" dirty="0"/>
          </a:p>
          <a:p>
            <a:endParaRPr lang="pt-PT" dirty="0"/>
          </a:p>
          <a:p>
            <a:r>
              <a:rPr lang="pt-PT" b="1" dirty="0" smtClean="0"/>
              <a:t>5. Associações </a:t>
            </a:r>
            <a:r>
              <a:rPr lang="pt-PT" b="1" dirty="0"/>
              <a:t>e outras formas de organização das autarquias </a:t>
            </a:r>
          </a:p>
          <a:p>
            <a:endParaRPr lang="pt-PT" dirty="0"/>
          </a:p>
          <a:p>
            <a:r>
              <a:rPr lang="pt-PT" dirty="0"/>
              <a:t>Associações representativas dos Municípios e das Freguesias - Lei nº 54/98, de 10 de Agosto </a:t>
            </a:r>
          </a:p>
          <a:p>
            <a:r>
              <a:rPr lang="pt-PT" dirty="0"/>
              <a:t>Áreas Metropolitanas - Lei 46/2008, de 27 de Agosto, estabelece o regime das Áreas Metropolitanas de Lisboa e Porto</a:t>
            </a:r>
          </a:p>
          <a:p>
            <a:r>
              <a:rPr lang="pt-PT" dirty="0"/>
              <a:t>Comunidades intermunicipais de direito público – Lei 11/2003, de 13 de Maio.</a:t>
            </a:r>
          </a:p>
          <a:p>
            <a:r>
              <a:rPr lang="pt-PT" dirty="0"/>
              <a:t>Associações de Freguesias de Direito Público – Lei nº 175/99, de 21 de Setembro.</a:t>
            </a:r>
          </a:p>
          <a:p>
            <a:endParaRPr lang="pt-PT"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50</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extLst>
      <p:ext uri="{BB962C8B-B14F-4D97-AF65-F5344CB8AC3E}">
        <p14:creationId xmlns:p14="http://schemas.microsoft.com/office/powerpoint/2010/main" xmlns="" val="206022063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e Conteúdo 2"/>
          <p:cNvSpPr>
            <a:spLocks noGrp="1"/>
          </p:cNvSpPr>
          <p:nvPr>
            <p:ph sz="quarter" idx="1"/>
          </p:nvPr>
        </p:nvSpPr>
        <p:spPr>
          <a:xfrm>
            <a:off x="755576" y="1340768"/>
            <a:ext cx="7772400" cy="4572000"/>
          </a:xfrm>
        </p:spPr>
        <p:txBody>
          <a:bodyPr>
            <a:noAutofit/>
          </a:bodyPr>
          <a:lstStyle/>
          <a:p>
            <a:pPr>
              <a:buNone/>
            </a:pPr>
            <a:endParaRPr lang="pt-PT" sz="1400" b="1" dirty="0" smtClean="0"/>
          </a:p>
          <a:p>
            <a:pPr algn="just"/>
            <a:r>
              <a:rPr lang="pt-PT" sz="1400" b="1" dirty="0" smtClean="0"/>
              <a:t>6. Contratação </a:t>
            </a:r>
            <a:r>
              <a:rPr lang="pt-PT" sz="1400" b="1" dirty="0"/>
              <a:t>Pública e realização de despesas</a:t>
            </a:r>
          </a:p>
          <a:p>
            <a:pPr algn="just"/>
            <a:endParaRPr lang="pt-PT" sz="1400" dirty="0"/>
          </a:p>
          <a:p>
            <a:pPr algn="just"/>
            <a:r>
              <a:rPr lang="pt-PT" sz="1400" dirty="0"/>
              <a:t>Código Dos Contratos Públicos - Aprovado pelo Decreto-Lei nº 18/2008, de 29 de Janeiro, republicado por Decreto-Lei nº 278/2009, de 2 de Outubro e alterado por Lei n.º 3/2010, de 27 de Abril, por </a:t>
            </a:r>
            <a:r>
              <a:rPr lang="pt-PT" sz="1400" dirty="0" smtClean="0"/>
              <a:t>Decreto-Lei </a:t>
            </a:r>
            <a:r>
              <a:rPr lang="pt-PT" sz="1400" dirty="0"/>
              <a:t>n.º 131/2010, de 14 de Dezembro, Lei n.º 64-B/2011, de 30 de Dezembro. </a:t>
            </a:r>
          </a:p>
          <a:p>
            <a:pPr algn="just"/>
            <a:r>
              <a:rPr lang="pt-PT" sz="1400" dirty="0"/>
              <a:t>Regime Jurídico de Realização de Despesas Públicas e da Contratação Pública - Decreto-Lei nº 197/99, de 8 de Junho, alterado por Decreto-Lei n.º 245/2003, de 7 de Outubro; Decreto-Lei n.º 1/2005, de 4 de Janeiro; Decreto-Lei n.º 43/2005, de 22 de Fevereiro; Decreto-Lei nº 18/2008, de 29 de Janeiro, Decreto-Lei n.º 40/2011, de 22 de Março, e Resolução da </a:t>
            </a:r>
            <a:r>
              <a:rPr lang="pt-PT" sz="1400" dirty="0" smtClean="0"/>
              <a:t>assembleia </a:t>
            </a:r>
            <a:r>
              <a:rPr lang="pt-PT" sz="1400" dirty="0"/>
              <a:t>da República n.º 86/2011, de 11 de Abril.</a:t>
            </a:r>
          </a:p>
          <a:p>
            <a:pPr algn="just"/>
            <a:endParaRPr lang="pt-PT" sz="1400" dirty="0"/>
          </a:p>
          <a:p>
            <a:pPr algn="just"/>
            <a:r>
              <a:rPr lang="pt-PT" sz="1400" b="1" dirty="0" smtClean="0"/>
              <a:t>7. Eleições </a:t>
            </a:r>
            <a:r>
              <a:rPr lang="pt-PT" sz="1400" b="1" dirty="0"/>
              <a:t>para as autarquias</a:t>
            </a:r>
          </a:p>
          <a:p>
            <a:pPr algn="just"/>
            <a:r>
              <a:rPr lang="pt-PT" sz="1400" dirty="0"/>
              <a:t>Lei orgânica da eleição dos titulares dos órgãos das autarquias locais - Lei Orgânica n.º 1/2001 de 14 de Agosto, aletrado por Declaração de </a:t>
            </a:r>
            <a:r>
              <a:rPr lang="pt-PT" sz="1400" dirty="0" err="1"/>
              <a:t>Retificação</a:t>
            </a:r>
            <a:r>
              <a:rPr lang="pt-PT" sz="1400" dirty="0"/>
              <a:t> n.º 20-A/2001, de 12 de Outubro; Lei Orgânica n.º 5-A/2001 de 26 de Novembro; Lei Orgânica n.º 3/2005 de 29 de Agosto; Lei Orgânica n.º 3/2010, de 15 de Dezembro, e Lei Orgânica nº 1/2011, de 30 de Novembro. - Lei nº 97/89, de 15 de Dezembro;</a:t>
            </a:r>
          </a:p>
          <a:p>
            <a:pPr algn="just"/>
            <a:endParaRPr lang="pt-PT" sz="1400" dirty="0"/>
          </a:p>
          <a:p>
            <a:pPr marL="0" indent="0" algn="just">
              <a:buNone/>
            </a:pPr>
            <a:r>
              <a:rPr lang="pt-PT" sz="1400" dirty="0"/>
              <a:t>	</a:t>
            </a:r>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51</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extLst>
      <p:ext uri="{BB962C8B-B14F-4D97-AF65-F5344CB8AC3E}">
        <p14:creationId xmlns:p14="http://schemas.microsoft.com/office/powerpoint/2010/main" xmlns="" val="1090633097"/>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e Conteúdo 2"/>
          <p:cNvSpPr>
            <a:spLocks noGrp="1"/>
          </p:cNvSpPr>
          <p:nvPr>
            <p:ph sz="quarter" idx="1"/>
          </p:nvPr>
        </p:nvSpPr>
        <p:spPr/>
        <p:txBody>
          <a:bodyPr>
            <a:normAutofit fontScale="47500" lnSpcReduction="20000"/>
          </a:bodyPr>
          <a:lstStyle/>
          <a:p>
            <a:pPr algn="just"/>
            <a:r>
              <a:rPr lang="pt-PT" sz="2900" b="1" dirty="0" smtClean="0"/>
              <a:t>8. Eleitos </a:t>
            </a:r>
            <a:r>
              <a:rPr lang="pt-PT" sz="2900" b="1" dirty="0"/>
              <a:t>Locais</a:t>
            </a:r>
          </a:p>
          <a:p>
            <a:pPr algn="just"/>
            <a:r>
              <a:rPr lang="pt-PT" dirty="0"/>
              <a:t>Controle público da riqueza dos titulares de cargos políticos -Lei n.º 4/83 de 2 de Abril alterada pela Lei n.º 38/83 de 25 de Outubro, Lei n.º 25/95, de 18 de Agosto, Lei n.º 19/2008, de 21 de Abril, Lei n.º 30/2008, de 10 de Julho e Lei n.º 38/2010, de 2 de Setembro. </a:t>
            </a:r>
          </a:p>
          <a:p>
            <a:pPr algn="just"/>
            <a:r>
              <a:rPr lang="pt-PT" dirty="0"/>
              <a:t>Estatuto dos eleitos locais - Lei n.º 29/87 de 30 de Junho, alterado por Lei nº 1/91, de 10 de Janeiro; Lei nº 11/91, de 17 de Maio; Lei nº 11/96, de 18 de Abril; Lei nº 127/97, de 11 de Dezembro; Lei nº 50/99, de 24 de Junho; Lei nº 86/2001, de 10 de Agosto; Lei nº 22/2004, de 17 de Junho; Lei nº 52-A/2005, de 10 de Outubro, e Lei nº 53-F/2006, de 29 de Dezembro.</a:t>
            </a:r>
          </a:p>
          <a:p>
            <a:pPr algn="just"/>
            <a:r>
              <a:rPr lang="pt-PT" dirty="0"/>
              <a:t>Limites à renovação sucessiva de mandatos dos </a:t>
            </a:r>
            <a:r>
              <a:rPr lang="pt-PT" dirty="0" smtClean="0"/>
              <a:t>presidentes </a:t>
            </a:r>
            <a:r>
              <a:rPr lang="pt-PT" dirty="0"/>
              <a:t>dos órgãos executivos das autarquias locais – Lei nº 46/2005, de 29 de Agosto.</a:t>
            </a:r>
          </a:p>
          <a:p>
            <a:pPr algn="just"/>
            <a:r>
              <a:rPr lang="pt-PT" dirty="0"/>
              <a:t>Regime de gestão limitada dos órgãos das autarquias locais e seus titulares – Lei nº 47/2005, de 29 de Agosto.</a:t>
            </a:r>
          </a:p>
          <a:p>
            <a:pPr algn="just"/>
            <a:r>
              <a:rPr lang="pt-PT" dirty="0"/>
              <a:t>Regime Jurídico de Incompatibilidades e Impedimentos dos Titulares de Cargos Políticos e Altos Cargos Públicos - Lei n.º 64/93, de 26 de Agosto, alterada pela Lei n.º 39-B/94, de 27 de Dezembro, (Declaração de Rectificação n.º 2/95, de 15 de Abril) Lei n.º 28/95, de 18 de Agosto2, Lei n.º 12/96, de 18 de Abril, Lei n.º 42/96, de 31 de Agosto, Lei n.º 12/98, de 24 de Fevereiro3, Decreto-Lei n.º 71/2007, de 27 de Março, Lei n.º 30/2008, de 10 de Julho, e Lei Orgânica n.º 1/2011, de 30 de Novembro.</a:t>
            </a:r>
          </a:p>
          <a:p>
            <a:pPr algn="just"/>
            <a:r>
              <a:rPr lang="pt-PT" dirty="0"/>
              <a:t>Crimes de Responsabilidade dos Titulares de Cargos Políticos - Lei n.º 34/87, de 16 de Julho, alterada pela Lei n.º 108/2001, de 28 de Novembro, Lei n.º 30/2008, de 10 de Julho, Lei n.º 41/2010, de 3 de Setembro e Lei n.º 4/2011, de 16 de Fevereiro. </a:t>
            </a:r>
          </a:p>
          <a:p>
            <a:pPr algn="just"/>
            <a:r>
              <a:rPr lang="pt-PT" dirty="0"/>
              <a:t>Regime da responsabilidade civil extracontratual do estado e demais entidades públicas - Lei n.º 67/2007, de 31 de Dezembro. </a:t>
            </a:r>
          </a:p>
          <a:p>
            <a:pPr algn="just"/>
            <a:endParaRPr lang="pt-PT" dirty="0"/>
          </a:p>
          <a:p>
            <a:pPr algn="just"/>
            <a:r>
              <a:rPr lang="pt-PT" sz="2900" b="1" dirty="0" smtClean="0"/>
              <a:t>9.Empresas </a:t>
            </a:r>
            <a:r>
              <a:rPr lang="pt-PT" sz="2900" b="1" dirty="0"/>
              <a:t>municipais</a:t>
            </a:r>
          </a:p>
          <a:p>
            <a:pPr algn="just"/>
            <a:r>
              <a:rPr lang="pt-PT" dirty="0"/>
              <a:t>Regime jurídico do sector empresarial local - Lei </a:t>
            </a:r>
            <a:r>
              <a:rPr lang="pt-PT" dirty="0" err="1"/>
              <a:t>n.o</a:t>
            </a:r>
            <a:r>
              <a:rPr lang="pt-PT" dirty="0"/>
              <a:t> 53-F/2006, de 29 de Dezembro </a:t>
            </a:r>
          </a:p>
          <a:p>
            <a:pPr algn="just"/>
            <a:r>
              <a:rPr lang="pt-PT" dirty="0"/>
              <a:t>Estatuto do gestor público - Decreto-Lei n º 71/2007, de 27 de Março, alterado pela Lei nº 64-A/2008, de 31 de Dezembro, pelo Decreto-Lei n.º 8/2012, de 18 de Janeiro e Declaração de </a:t>
            </a:r>
            <a:r>
              <a:rPr lang="pt-PT" dirty="0" err="1"/>
              <a:t>Retificação</a:t>
            </a:r>
            <a:r>
              <a:rPr lang="pt-PT" dirty="0"/>
              <a:t> n.º 2/2012, de 25 de Janeiro. </a:t>
            </a:r>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52</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extLst>
      <p:ext uri="{BB962C8B-B14F-4D97-AF65-F5344CB8AC3E}">
        <p14:creationId xmlns:p14="http://schemas.microsoft.com/office/powerpoint/2010/main" xmlns="" val="1275475918"/>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e Conteúdo 2"/>
          <p:cNvSpPr>
            <a:spLocks noGrp="1"/>
          </p:cNvSpPr>
          <p:nvPr>
            <p:ph sz="quarter" idx="1"/>
          </p:nvPr>
        </p:nvSpPr>
        <p:spPr/>
        <p:txBody>
          <a:bodyPr>
            <a:normAutofit fontScale="55000" lnSpcReduction="20000"/>
          </a:bodyPr>
          <a:lstStyle/>
          <a:p>
            <a:pPr algn="just"/>
            <a:r>
              <a:rPr lang="pt-PT" b="1" dirty="0" smtClean="0"/>
              <a:t>10. </a:t>
            </a:r>
            <a:r>
              <a:rPr lang="pt-PT" sz="2500" b="1" dirty="0" smtClean="0"/>
              <a:t>Expropriações</a:t>
            </a:r>
            <a:endParaRPr lang="pt-PT" sz="2500" b="1" dirty="0"/>
          </a:p>
          <a:p>
            <a:pPr algn="just"/>
            <a:r>
              <a:rPr lang="pt-PT" dirty="0"/>
              <a:t>Código das Expropriações - aprovado pela Lei nº 168/99, de 18 de Setembro, alterado pela  Lei nº 13/2002, de 19 de Fevereiro – Rectificada pela Declaração de Rectificação nº 18/2002, de 12 de Abril; Lei n.º 4-A/2003, de 19 de Fevereiro; Lei nº 67-A/2007, de 31 de Dezembro; Lei nº 30/2008, de 10 de Julho, e Lei nº 56/2008, de 4 de Setembro. </a:t>
            </a:r>
          </a:p>
          <a:p>
            <a:endParaRPr lang="pt-PT" dirty="0"/>
          </a:p>
          <a:p>
            <a:r>
              <a:rPr lang="pt-PT" b="1" dirty="0" smtClean="0"/>
              <a:t>11. Finanças </a:t>
            </a:r>
            <a:r>
              <a:rPr lang="pt-PT" b="1" dirty="0"/>
              <a:t>Locais</a:t>
            </a:r>
          </a:p>
          <a:p>
            <a:pPr algn="just"/>
            <a:r>
              <a:rPr lang="pt-PT" dirty="0"/>
              <a:t>Lei de Enquadramento Orçamental - Lei n.º 91/2001, de 20 de Agosto alterado por diversos diplomas e republicado pela Lei n.º 52/2011, de 13 de Outubro.</a:t>
            </a:r>
          </a:p>
          <a:p>
            <a:pPr algn="just"/>
            <a:r>
              <a:rPr lang="pt-PT" dirty="0"/>
              <a:t>Lei das finanças locais - Lei nº 2/2007, de 15 de Janeiro alterada pela Declaração de </a:t>
            </a:r>
            <a:r>
              <a:rPr lang="pt-PT" dirty="0" err="1"/>
              <a:t>Retificação</a:t>
            </a:r>
            <a:r>
              <a:rPr lang="pt-PT" dirty="0"/>
              <a:t> nº 14/2007, publicada no Diário da República, Série I, nº 33, de 15 de Fevereiro; Lei nº 22-A/2007, de 29 de Junho; Lei nº 67-A/2007, de 31 de Dezembro, Lei nº 3-B/2010, de 28 de Abril (Orçamento de Estado para 2010); Lei nº 55-A/2010, de 31 de Dezembro (Orçamento de Estado para 2011); Lei n.º 64-B/2011, de 30 de Dezembro (Orçamento de Estado para 2012). </a:t>
            </a:r>
          </a:p>
          <a:p>
            <a:pPr algn="just"/>
            <a:r>
              <a:rPr lang="pt-PT" dirty="0" smtClean="0"/>
              <a:t>“Lei </a:t>
            </a:r>
            <a:r>
              <a:rPr lang="pt-PT" dirty="0"/>
              <a:t>dos </a:t>
            </a:r>
            <a:r>
              <a:rPr lang="pt-PT" dirty="0" smtClean="0"/>
              <a:t>Compromissos” </a:t>
            </a:r>
            <a:r>
              <a:rPr lang="pt-PT" dirty="0"/>
              <a:t>– Lei n.º 8/2012, de 21 de </a:t>
            </a:r>
            <a:r>
              <a:rPr lang="pt-PT" dirty="0" err="1"/>
              <a:t>fevereiro</a:t>
            </a:r>
            <a:r>
              <a:rPr lang="pt-PT" dirty="0"/>
              <a:t>, aprova as regras aplicáveis à assunção de compromissos e aos pagamentos em atraso das entidades públicas</a:t>
            </a:r>
          </a:p>
          <a:p>
            <a:pPr algn="just"/>
            <a:r>
              <a:rPr lang="pt-PT" dirty="0"/>
              <a:t>POCAL - Decreto-Lei n.º 54-A/99, de 22 de Fevereiro - aprova o Plano Oficial de Contabilidade das Autarquias Locais (POCAL)</a:t>
            </a:r>
          </a:p>
          <a:p>
            <a:pPr algn="just"/>
            <a:r>
              <a:rPr lang="pt-PT" dirty="0"/>
              <a:t>Regime Geral das Taxas das Autarquias Locais - Lei n.º 53-E/2006, e 29 de Dezembro alterado por Lei nº 64-A/2008, de 31 de Dezembro e Lei nº 117/2009, de 29 de Dezembro. </a:t>
            </a:r>
          </a:p>
          <a:p>
            <a:endParaRPr lang="pt-PT" dirty="0"/>
          </a:p>
          <a:p>
            <a:endParaRPr lang="pt-PT"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53</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extLst>
      <p:ext uri="{BB962C8B-B14F-4D97-AF65-F5344CB8AC3E}">
        <p14:creationId xmlns:p14="http://schemas.microsoft.com/office/powerpoint/2010/main" xmlns="" val="3153177145"/>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e Conteúdo 2"/>
          <p:cNvSpPr>
            <a:spLocks noGrp="1"/>
          </p:cNvSpPr>
          <p:nvPr>
            <p:ph sz="quarter" idx="1"/>
          </p:nvPr>
        </p:nvSpPr>
        <p:spPr/>
        <p:txBody>
          <a:bodyPr>
            <a:normAutofit fontScale="40000" lnSpcReduction="20000"/>
          </a:bodyPr>
          <a:lstStyle/>
          <a:p>
            <a:pPr algn="just"/>
            <a:r>
              <a:rPr lang="pt-PT" sz="3500" b="1" dirty="0" smtClean="0"/>
              <a:t>12. Ordenamento </a:t>
            </a:r>
            <a:r>
              <a:rPr lang="pt-PT" sz="3500" b="1" dirty="0"/>
              <a:t>do Território e Urbanismo e licenciamento e fiscalização de </a:t>
            </a:r>
            <a:r>
              <a:rPr lang="pt-PT" sz="3500" b="1" dirty="0" err="1"/>
              <a:t>atividades</a:t>
            </a:r>
            <a:r>
              <a:rPr lang="pt-PT" sz="3500" b="1" dirty="0"/>
              <a:t> diversas</a:t>
            </a:r>
          </a:p>
          <a:p>
            <a:pPr algn="just"/>
            <a:r>
              <a:rPr lang="pt-PT" sz="3500" dirty="0"/>
              <a:t>Regime Jurídico dos Instrumentos de Gestão Territorial - aprovado pelo Decreto- Lei nº 380/99, de 22 de Setembro, alterado por: Decreto-Lei nº 53/2000, de 7 de Abril; Decreto-Lei nº 310/2003, de 10 de Dezembro; Lei nº 58/2005, de 29 de Dezembro; Lei nº 56/2007, de 31 de Agosto, e Decreto-Lei nº 316/2007, de 19 de Setembro, </a:t>
            </a:r>
            <a:r>
              <a:rPr lang="pt-PT" sz="3500" dirty="0" err="1"/>
              <a:t>retificado</a:t>
            </a:r>
            <a:r>
              <a:rPr lang="pt-PT" sz="3500" dirty="0"/>
              <a:t> pela Declaração de </a:t>
            </a:r>
            <a:r>
              <a:rPr lang="pt-PT" sz="3500" dirty="0" err="1"/>
              <a:t>Retificação</a:t>
            </a:r>
            <a:r>
              <a:rPr lang="pt-PT" sz="3500" dirty="0"/>
              <a:t> nº 104/2007, de 6 de Novembro; Decreto-Lei nº 46/2009, de 20 de Fevereiro; Decreto-Lei nº 181/2009, de 7 de Agosto; Decreto-Lei n.º 2/2011, de 6 de Janeiro.</a:t>
            </a:r>
          </a:p>
          <a:p>
            <a:pPr algn="just"/>
            <a:r>
              <a:rPr lang="pt-PT" sz="3500" dirty="0"/>
              <a:t>Regime Jurídico da Urbanização E Edificação - Decreto-Lei nº 555/99, de 16 de Dezembro alterado por Declaração de Rectificação nº 5-B/2000, de 29-02; Decreto-Lei nº 177/2001, de 04-06, rectificado pela Declaração de Rectificação nº 13-T/2001, de 30-06; Lei nº 15/2002, de 22-02; Lei nº 4-A/2003, de 19-02; Decreto-Lei nº 157/2006, de 08-08; Lei nº 60/2007, de 4 de Setembro; Decreto-Lei nº 18/2008, de 29 de Janeiro; Decreto-Lei nº 116/2008, de 4 de Julho; Decreto-Lei n.º 26/2010, de 30 de Março e Lei n.º 28/2010, de 2 de Setembro.</a:t>
            </a:r>
          </a:p>
          <a:p>
            <a:pPr algn="just"/>
            <a:r>
              <a:rPr lang="pt-PT" sz="3500" dirty="0"/>
              <a:t>Regime Jurídico do Licenciamento e Fiscalização de Atividades pelas </a:t>
            </a:r>
            <a:r>
              <a:rPr lang="pt-PT" sz="3500" dirty="0" smtClean="0"/>
              <a:t>câmaras </a:t>
            </a:r>
            <a:r>
              <a:rPr lang="pt-PT" sz="3500" dirty="0"/>
              <a:t>Municipais -Decreto-Lei n.º 310/2002 de 18 de Dezembro, alterado por Decreto-Lei n.º 156/2004, 30 de Junho; Decreto-Lei n.º 9/2007, de 17 de Janeiro; Decreto-Lei n.º 114/2008, de 1 de Julho, e Decreto-Lei n.º 48/2011, de 1 de Abril. </a:t>
            </a:r>
          </a:p>
          <a:p>
            <a:pPr algn="just"/>
            <a:r>
              <a:rPr lang="pt-PT" sz="3500" b="1" dirty="0" smtClean="0"/>
              <a:t>13. Referendo </a:t>
            </a:r>
            <a:r>
              <a:rPr lang="pt-PT" sz="3500" b="1" dirty="0"/>
              <a:t>Local</a:t>
            </a:r>
          </a:p>
          <a:p>
            <a:pPr algn="just"/>
            <a:r>
              <a:rPr lang="pt-PT" sz="3500" dirty="0"/>
              <a:t>Regime Jurídico do Referendo Local - Lei Orgânica n.º 4/2000 de 24 de Agosto</a:t>
            </a:r>
          </a:p>
          <a:p>
            <a:endParaRPr lang="pt-PT" sz="3500" dirty="0"/>
          </a:p>
          <a:p>
            <a:endParaRPr lang="pt-PT" dirty="0"/>
          </a:p>
          <a:p>
            <a:endParaRPr lang="pt-PT"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54</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extLst>
      <p:ext uri="{BB962C8B-B14F-4D97-AF65-F5344CB8AC3E}">
        <p14:creationId xmlns:p14="http://schemas.microsoft.com/office/powerpoint/2010/main" xmlns="" val="4104167686"/>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e Conteúdo 2"/>
          <p:cNvSpPr>
            <a:spLocks noGrp="1"/>
          </p:cNvSpPr>
          <p:nvPr>
            <p:ph sz="quarter" idx="1"/>
          </p:nvPr>
        </p:nvSpPr>
        <p:spPr/>
        <p:txBody>
          <a:bodyPr>
            <a:normAutofit/>
          </a:bodyPr>
          <a:lstStyle/>
          <a:p>
            <a:r>
              <a:rPr lang="pt-PT" sz="1400" b="1" dirty="0" smtClean="0"/>
              <a:t>14. Serviços </a:t>
            </a:r>
            <a:r>
              <a:rPr lang="pt-PT" sz="1400" b="1" dirty="0"/>
              <a:t>e pessoal das autarquias</a:t>
            </a:r>
          </a:p>
          <a:p>
            <a:pPr algn="just"/>
            <a:r>
              <a:rPr lang="pt-PT" sz="1400" dirty="0"/>
              <a:t>Regime da organização dos serviços das autarquias locais - Decreto-Lei n.º 305/2009, de 23 de Outubro.</a:t>
            </a:r>
          </a:p>
          <a:p>
            <a:pPr algn="just"/>
            <a:r>
              <a:rPr lang="pt-PT" sz="1400" dirty="0"/>
              <a:t>Regulamento do regime do contrato de trabalho em funções públicas - Lei n.º 59/2008, de 11 de Setembro alterado pelo Decreto-Lei n.º 124/2010, de 17 de Novembro.</a:t>
            </a:r>
          </a:p>
          <a:p>
            <a:pPr algn="just"/>
            <a:r>
              <a:rPr lang="pt-PT" sz="1400" dirty="0"/>
              <a:t>Estatuto do pessoal dirigente dos serviços e organismos da administração central, regional e local do Estado - Lei n.º 2/2004, de 15 de Janeiro.</a:t>
            </a:r>
          </a:p>
          <a:p>
            <a:pPr algn="just"/>
            <a:r>
              <a:rPr lang="pt-PT" sz="1400" dirty="0"/>
              <a:t>Adaptação à Administração Local do Estatuto do Pessoal Dirigente - Decreto-Lei n.º 93/2004 de 20 de Abril, alterado pelo Decreto-Lei n.º 104/2006, de 7 de Junho, e Decreto-Lei n.º 305/2009, de 23 de Outubro. </a:t>
            </a:r>
          </a:p>
          <a:p>
            <a:pPr algn="just"/>
            <a:r>
              <a:rPr lang="pt-PT" sz="1400" b="1" dirty="0" smtClean="0"/>
              <a:t>15.Tutela</a:t>
            </a:r>
            <a:endParaRPr lang="pt-PT" sz="1400" b="1" dirty="0"/>
          </a:p>
          <a:p>
            <a:pPr algn="just"/>
            <a:r>
              <a:rPr lang="pt-PT" sz="1400" dirty="0"/>
              <a:t>Regime jurídico da tutela administrativa - Lei nº 27/96, de 1 de Agosto, alterado por Lei Orgânica n.º 1/2011, de 30 de Novembro – início de vigência 1 de Dezembro de 2011</a:t>
            </a:r>
            <a:r>
              <a:rPr lang="pt-PT" sz="1400" dirty="0" smtClean="0"/>
              <a:t>.</a:t>
            </a:r>
          </a:p>
          <a:p>
            <a:endParaRPr lang="pt-PT" dirty="0"/>
          </a:p>
          <a:p>
            <a:endParaRPr lang="pt-PT" dirty="0" smtClean="0"/>
          </a:p>
          <a:p>
            <a:endParaRPr lang="pt-PT" dirty="0"/>
          </a:p>
          <a:p>
            <a:endParaRPr lang="pt-PT" dirty="0"/>
          </a:p>
          <a:p>
            <a:endParaRPr lang="pt-PT"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55</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extLst>
      <p:ext uri="{BB962C8B-B14F-4D97-AF65-F5344CB8AC3E}">
        <p14:creationId xmlns:p14="http://schemas.microsoft.com/office/powerpoint/2010/main" xmlns="" val="186712564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e Conteúdo 2"/>
          <p:cNvSpPr>
            <a:spLocks noGrp="1"/>
          </p:cNvSpPr>
          <p:nvPr>
            <p:ph sz="quarter" idx="1"/>
          </p:nvPr>
        </p:nvSpPr>
        <p:spPr/>
        <p:txBody>
          <a:bodyPr>
            <a:normAutofit fontScale="55000" lnSpcReduction="20000"/>
          </a:bodyPr>
          <a:lstStyle/>
          <a:p>
            <a:pPr algn="just"/>
            <a:r>
              <a:rPr lang="pt-PT" b="1" dirty="0" smtClean="0"/>
              <a:t>16. Código </a:t>
            </a:r>
            <a:r>
              <a:rPr lang="pt-PT" b="1" dirty="0"/>
              <a:t>do Processo nos Tribunais Administrativos e Fiscais </a:t>
            </a:r>
          </a:p>
          <a:p>
            <a:pPr algn="just"/>
            <a:r>
              <a:rPr lang="pt-PT" dirty="0" smtClean="0"/>
              <a:t>Lei </a:t>
            </a:r>
            <a:r>
              <a:rPr lang="pt-PT" dirty="0"/>
              <a:t>nº 15/2002, de 22 de Fevereiro - Aprova o Código de Processo nos Tribunais Administrativos. </a:t>
            </a:r>
          </a:p>
          <a:p>
            <a:pPr algn="just"/>
            <a:r>
              <a:rPr lang="pt-PT" dirty="0"/>
              <a:t>Lei nº 4-A/2003, de 19 de Fevereiro - (...) Republica, em anexo, o Código de Processo nos Tribunais Administrativos</a:t>
            </a:r>
          </a:p>
          <a:p>
            <a:pPr algn="just"/>
            <a:r>
              <a:rPr lang="pt-PT" dirty="0"/>
              <a:t>Lei nº 107-D/2003, de 31 de Dezembro - Alteração à Lei nº 4-A/2003</a:t>
            </a:r>
          </a:p>
          <a:p>
            <a:pPr algn="just"/>
            <a:endParaRPr lang="pt-PT" dirty="0"/>
          </a:p>
          <a:p>
            <a:pPr algn="just"/>
            <a:r>
              <a:rPr lang="pt-PT" b="1" dirty="0" smtClean="0"/>
              <a:t>17. Estatuto </a:t>
            </a:r>
            <a:r>
              <a:rPr lang="pt-PT" b="1" dirty="0"/>
              <a:t>dos Tribunais Administrativos e Fiscais </a:t>
            </a:r>
          </a:p>
          <a:p>
            <a:pPr algn="just"/>
            <a:endParaRPr lang="pt-PT" dirty="0"/>
          </a:p>
          <a:p>
            <a:pPr algn="just"/>
            <a:r>
              <a:rPr lang="pt-PT" dirty="0"/>
              <a:t>Lei nº 13/2002, de 19 de Fevereiro - Aprova o estatuto dos Tribunais Administrativos e Fiscais. </a:t>
            </a:r>
          </a:p>
          <a:p>
            <a:pPr algn="just"/>
            <a:r>
              <a:rPr lang="pt-PT" dirty="0"/>
              <a:t>Declaração de Rectificação nº 14/2002, de 20 de Março</a:t>
            </a:r>
          </a:p>
          <a:p>
            <a:pPr algn="just"/>
            <a:r>
              <a:rPr lang="pt-PT" dirty="0"/>
              <a:t>Declaração de Rectificação nº 18/2002, de 12 de Abril </a:t>
            </a:r>
          </a:p>
          <a:p>
            <a:pPr algn="just"/>
            <a:r>
              <a:rPr lang="pt-PT" dirty="0"/>
              <a:t>Lei nº 4-A/2003, de 19 de Fevereiro - Primeira alteração à Lei nº 13/2002, de 19 de Fevereiro.</a:t>
            </a:r>
          </a:p>
          <a:p>
            <a:pPr algn="just"/>
            <a:r>
              <a:rPr lang="pt-PT" dirty="0"/>
              <a:t>Lei nº 107-D/2003, de 31 de Dezembro - Segunda alteração à Lei nº 13/2002, de 19 de Fevereiro.</a:t>
            </a:r>
          </a:p>
          <a:p>
            <a:pPr algn="just"/>
            <a:r>
              <a:rPr lang="pt-PT" dirty="0"/>
              <a:t>Lei nº 2/2008, de 14 de Janeiro - Quarta alteração à Lei nº 13/2002</a:t>
            </a:r>
          </a:p>
          <a:p>
            <a:pPr algn="just"/>
            <a:r>
              <a:rPr lang="pt-PT" dirty="0"/>
              <a:t>Lei nº 26/2008, de 27 de Junho - Nona alteração à Lei nº 21/85</a:t>
            </a:r>
          </a:p>
          <a:p>
            <a:pPr algn="just"/>
            <a:r>
              <a:rPr lang="pt-PT" dirty="0"/>
              <a:t>Lei nº 52/2008, de 28 de Agosto - Aprova a Lei de Organização e Funcionamento dos Tribunais Judiciais</a:t>
            </a:r>
          </a:p>
          <a:p>
            <a:pPr algn="just"/>
            <a:r>
              <a:rPr lang="pt-PT" dirty="0" err="1"/>
              <a:t>Dec</a:t>
            </a:r>
            <a:r>
              <a:rPr lang="pt-PT" dirty="0"/>
              <a:t>-Lei nº166/2009, 31 de Julho - Alteração ao Estatuto dos Tribunais Administrativos e Fiscais</a:t>
            </a:r>
          </a:p>
          <a:p>
            <a:endParaRPr lang="pt-PT" dirty="0"/>
          </a:p>
          <a:p>
            <a:endParaRPr lang="pt-PT" dirty="0"/>
          </a:p>
          <a:p>
            <a:endParaRPr lang="pt-PT" dirty="0"/>
          </a:p>
          <a:p>
            <a:endParaRPr lang="pt-PT" dirty="0"/>
          </a:p>
          <a:p>
            <a:endParaRPr lang="pt-PT"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56</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extLst>
      <p:ext uri="{BB962C8B-B14F-4D97-AF65-F5344CB8AC3E}">
        <p14:creationId xmlns:p14="http://schemas.microsoft.com/office/powerpoint/2010/main" xmlns="" val="32262178"/>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e Conteúdo 2"/>
          <p:cNvSpPr>
            <a:spLocks noGrp="1"/>
          </p:cNvSpPr>
          <p:nvPr>
            <p:ph sz="quarter" idx="1"/>
          </p:nvPr>
        </p:nvSpPr>
        <p:spPr/>
        <p:txBody>
          <a:bodyPr>
            <a:normAutofit/>
          </a:bodyPr>
          <a:lstStyle/>
          <a:p>
            <a:pPr algn="just"/>
            <a:r>
              <a:rPr lang="pt-PT" sz="1400" b="1" dirty="0" smtClean="0"/>
              <a:t>18. Lei </a:t>
            </a:r>
            <a:r>
              <a:rPr lang="pt-PT" sz="1400" b="1" dirty="0"/>
              <a:t>de Organização e Processo do Tribunal de Contas </a:t>
            </a:r>
            <a:r>
              <a:rPr lang="pt-PT" sz="1400" dirty="0"/>
              <a:t>- Lei n.º 98/97, de 26 de </a:t>
            </a:r>
            <a:r>
              <a:rPr lang="pt-PT" sz="1400" dirty="0" smtClean="0"/>
              <a:t>Agosto</a:t>
            </a:r>
            <a:endParaRPr lang="pt-PT" sz="1400" dirty="0"/>
          </a:p>
          <a:p>
            <a:pPr algn="just"/>
            <a:r>
              <a:rPr lang="pt-PT" sz="1400" dirty="0"/>
              <a:t>Alterada </a:t>
            </a:r>
            <a:r>
              <a:rPr lang="pt-PT" sz="1400" dirty="0" smtClean="0"/>
              <a:t>por: Lei </a:t>
            </a:r>
            <a:r>
              <a:rPr lang="pt-PT" sz="1400" dirty="0"/>
              <a:t>n.º 2/2012, de </a:t>
            </a:r>
            <a:r>
              <a:rPr lang="pt-PT" sz="1400" dirty="0" smtClean="0"/>
              <a:t>02/01- </a:t>
            </a:r>
            <a:r>
              <a:rPr lang="pt-PT" sz="1400" dirty="0"/>
              <a:t>Lei n.º 61/2011, de </a:t>
            </a:r>
            <a:r>
              <a:rPr lang="pt-PT" sz="1400" dirty="0" smtClean="0"/>
              <a:t>07/12- </a:t>
            </a:r>
            <a:r>
              <a:rPr lang="pt-PT" sz="1400" dirty="0"/>
              <a:t>Lei n.º 3-B/2010, de </a:t>
            </a:r>
            <a:r>
              <a:rPr lang="pt-PT" sz="1400" dirty="0" smtClean="0"/>
              <a:t>28/04 - </a:t>
            </a:r>
            <a:r>
              <a:rPr lang="pt-PT" sz="1400" dirty="0"/>
              <a:t>Lei n.º 35/2007, de </a:t>
            </a:r>
            <a:r>
              <a:rPr lang="pt-PT" sz="1400" dirty="0" smtClean="0"/>
              <a:t>13/08 - </a:t>
            </a:r>
            <a:r>
              <a:rPr lang="pt-PT" sz="1400" dirty="0" err="1"/>
              <a:t>Rect</a:t>
            </a:r>
            <a:r>
              <a:rPr lang="pt-PT" sz="1400" dirty="0"/>
              <a:t>. n.º 72/2006, de </a:t>
            </a:r>
            <a:r>
              <a:rPr lang="pt-PT" sz="1400" dirty="0" smtClean="0"/>
              <a:t>06/10- </a:t>
            </a:r>
            <a:r>
              <a:rPr lang="pt-PT" sz="1400" dirty="0"/>
              <a:t>Lei n.º 48/2006, de </a:t>
            </a:r>
            <a:r>
              <a:rPr lang="pt-PT" sz="1400" dirty="0" smtClean="0"/>
              <a:t>29/08 - </a:t>
            </a:r>
            <a:r>
              <a:rPr lang="pt-PT" sz="1400" dirty="0" err="1"/>
              <a:t>Rect</a:t>
            </a:r>
            <a:r>
              <a:rPr lang="pt-PT" sz="1400" dirty="0"/>
              <a:t>. n.º 5/2005, de </a:t>
            </a:r>
            <a:r>
              <a:rPr lang="pt-PT" sz="1400" dirty="0" smtClean="0"/>
              <a:t>14/02 - </a:t>
            </a:r>
            <a:r>
              <a:rPr lang="pt-PT" sz="1400" dirty="0"/>
              <a:t>Lei n.º 55-B/2004, de </a:t>
            </a:r>
            <a:r>
              <a:rPr lang="pt-PT" sz="1400" dirty="0" smtClean="0"/>
              <a:t>30/12 - </a:t>
            </a:r>
            <a:r>
              <a:rPr lang="pt-PT" sz="1400" dirty="0"/>
              <a:t>Lei n.º 1/2001, de </a:t>
            </a:r>
            <a:r>
              <a:rPr lang="pt-PT" sz="1400" dirty="0" smtClean="0"/>
              <a:t>04/01 - </a:t>
            </a:r>
            <a:r>
              <a:rPr lang="pt-PT" sz="1400" dirty="0" err="1"/>
              <a:t>Rect</a:t>
            </a:r>
            <a:r>
              <a:rPr lang="pt-PT" sz="1400" dirty="0"/>
              <a:t>. n.º 1/99, de </a:t>
            </a:r>
            <a:r>
              <a:rPr lang="pt-PT" sz="1400" dirty="0" smtClean="0"/>
              <a:t>16/01 - </a:t>
            </a:r>
            <a:r>
              <a:rPr lang="pt-PT" sz="1400" dirty="0"/>
              <a:t>Lei n.º 87-B/98, de 31/12</a:t>
            </a:r>
          </a:p>
          <a:p>
            <a:pPr algn="just"/>
            <a:endParaRPr lang="pt-PT" sz="1400" b="1" dirty="0" smtClean="0"/>
          </a:p>
          <a:p>
            <a:pPr algn="just"/>
            <a:r>
              <a:rPr lang="pt-PT" sz="1400" b="1" dirty="0" smtClean="0"/>
              <a:t>19.</a:t>
            </a:r>
            <a:r>
              <a:rPr lang="pt-PT" sz="1400" dirty="0" smtClean="0"/>
              <a:t> </a:t>
            </a:r>
            <a:r>
              <a:rPr lang="pt-PT" sz="1400" b="1" dirty="0" smtClean="0"/>
              <a:t>Segurança </a:t>
            </a:r>
            <a:r>
              <a:rPr lang="pt-PT" sz="1400" b="1" dirty="0"/>
              <a:t>e  </a:t>
            </a:r>
            <a:r>
              <a:rPr lang="pt-PT" sz="1400" b="1" dirty="0" err="1"/>
              <a:t>proteção</a:t>
            </a:r>
            <a:r>
              <a:rPr lang="pt-PT" sz="1400" b="1" dirty="0"/>
              <a:t> civil</a:t>
            </a:r>
          </a:p>
          <a:p>
            <a:pPr algn="just"/>
            <a:r>
              <a:rPr lang="pt-PT" sz="1400" dirty="0"/>
              <a:t>Polícias Municipais - Lei </a:t>
            </a:r>
            <a:r>
              <a:rPr lang="pt-PT" sz="1400" dirty="0" err="1"/>
              <a:t>n.o</a:t>
            </a:r>
            <a:r>
              <a:rPr lang="pt-PT" sz="1400" dirty="0"/>
              <a:t> 19/2004, de 20 de Maio - Revisão da lei quadro que define o regime e forma de criação das polícias municipais.</a:t>
            </a:r>
          </a:p>
          <a:p>
            <a:pPr algn="just"/>
            <a:r>
              <a:rPr lang="pt-PT" sz="1400" dirty="0"/>
              <a:t>Protecção Civil - Lei </a:t>
            </a:r>
            <a:r>
              <a:rPr lang="pt-PT" sz="1400" dirty="0" err="1"/>
              <a:t>n.o</a:t>
            </a:r>
            <a:r>
              <a:rPr lang="pt-PT" sz="1400" dirty="0"/>
              <a:t> 27/2006, de 3 de Julho - Aprova a Lei de Bases da Protecção Civil.</a:t>
            </a:r>
          </a:p>
          <a:p>
            <a:pPr algn="just"/>
            <a:endParaRPr lang="pt-PT" sz="1400" dirty="0" smtClean="0"/>
          </a:p>
          <a:p>
            <a:pPr algn="just"/>
            <a:r>
              <a:rPr lang="pt-PT" sz="1400" b="1" dirty="0" smtClean="0"/>
              <a:t>20. Leis </a:t>
            </a:r>
            <a:r>
              <a:rPr lang="pt-PT" sz="1400" b="1" dirty="0"/>
              <a:t>dos Conselhos </a:t>
            </a:r>
            <a:r>
              <a:rPr lang="pt-PT" sz="1400" b="1" dirty="0" smtClean="0"/>
              <a:t>Municipais</a:t>
            </a:r>
            <a:endParaRPr lang="pt-PT" sz="1400" b="1" dirty="0"/>
          </a:p>
          <a:p>
            <a:pPr algn="just"/>
            <a:r>
              <a:rPr lang="pt-PT" sz="1400" dirty="0"/>
              <a:t>Conselho </a:t>
            </a:r>
            <a:r>
              <a:rPr lang="pt-PT" sz="1400" dirty="0" smtClean="0"/>
              <a:t>municipal </a:t>
            </a:r>
            <a:r>
              <a:rPr lang="pt-PT" sz="1400" dirty="0"/>
              <a:t>de Educação - Lei nº 7/2003, de 15 de Janeiro.</a:t>
            </a:r>
          </a:p>
          <a:p>
            <a:pPr algn="just"/>
            <a:r>
              <a:rPr lang="pt-PT" sz="1400" dirty="0"/>
              <a:t>Conselho </a:t>
            </a:r>
            <a:r>
              <a:rPr lang="pt-PT" sz="1400" dirty="0" smtClean="0"/>
              <a:t>municipal </a:t>
            </a:r>
            <a:r>
              <a:rPr lang="pt-PT" sz="1400" dirty="0"/>
              <a:t>de Segurança - Lei nº 33/98 de 18 de Julho. </a:t>
            </a:r>
          </a:p>
          <a:p>
            <a:pPr algn="just"/>
            <a:r>
              <a:rPr lang="pt-PT" sz="1400" dirty="0"/>
              <a:t>Conselhos municipais de juventude (Lei n.º 8/2009, de 18 de Fevereiro)</a:t>
            </a:r>
          </a:p>
          <a:p>
            <a:endParaRPr lang="pt-PT" sz="1400"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57</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extLst>
      <p:ext uri="{BB962C8B-B14F-4D97-AF65-F5344CB8AC3E}">
        <p14:creationId xmlns:p14="http://schemas.microsoft.com/office/powerpoint/2010/main" xmlns="" val="765233707"/>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27584" y="188640"/>
            <a:ext cx="7772400" cy="1143000"/>
          </a:xfrm>
        </p:spPr>
        <p:txBody>
          <a:bodyPr/>
          <a:lstStyle/>
          <a:p>
            <a:r>
              <a:rPr lang="pt-PT" dirty="0" smtClean="0"/>
              <a:t>Bibliografia</a:t>
            </a:r>
            <a:endParaRPr lang="pt-PT" dirty="0"/>
          </a:p>
        </p:txBody>
      </p:sp>
      <p:sp>
        <p:nvSpPr>
          <p:cNvPr id="3" name="Marcador de Posição de Conteúdo 2"/>
          <p:cNvSpPr>
            <a:spLocks noGrp="1"/>
          </p:cNvSpPr>
          <p:nvPr>
            <p:ph sz="quarter" idx="1"/>
          </p:nvPr>
        </p:nvSpPr>
        <p:spPr/>
        <p:txBody>
          <a:bodyPr>
            <a:normAutofit/>
          </a:bodyPr>
          <a:lstStyle/>
          <a:p>
            <a:endParaRPr lang="pt-PT" sz="1400" dirty="0" smtClean="0"/>
          </a:p>
          <a:p>
            <a:pPr algn="just"/>
            <a:r>
              <a:rPr lang="pt-PT" sz="1600" dirty="0" smtClean="0"/>
              <a:t>Diogo Freitas do Amaral, Curso de Direito Administrativo, I, 3ª Edição, Almedina, 2006</a:t>
            </a:r>
          </a:p>
          <a:p>
            <a:pPr algn="just"/>
            <a:r>
              <a:rPr lang="pt-PT" sz="1600" dirty="0" smtClean="0"/>
              <a:t>J.J. Gomes Canotilho/Vital Moreira, </a:t>
            </a:r>
            <a:r>
              <a:rPr lang="pt-PT" sz="1600" i="1" dirty="0" smtClean="0"/>
              <a:t>CRP Constituição da República Portuguesa</a:t>
            </a:r>
            <a:r>
              <a:rPr lang="pt-PT" sz="1600" dirty="0" smtClean="0"/>
              <a:t>, I, 4ª edição, Coimbra Editora, 2007</a:t>
            </a:r>
          </a:p>
          <a:p>
            <a:pPr algn="just"/>
            <a:r>
              <a:rPr lang="pt-PT" sz="1600" dirty="0"/>
              <a:t>J.J. Gomes Canotilho/Vital Moreira, </a:t>
            </a:r>
            <a:r>
              <a:rPr lang="pt-PT" sz="1600" i="1" dirty="0"/>
              <a:t>CRP Constituição da República Portuguesa</a:t>
            </a:r>
            <a:r>
              <a:rPr lang="pt-PT" sz="1600" dirty="0"/>
              <a:t>, </a:t>
            </a:r>
            <a:r>
              <a:rPr lang="pt-PT" sz="1600" dirty="0" smtClean="0"/>
              <a:t>II</a:t>
            </a:r>
            <a:r>
              <a:rPr lang="pt-PT" sz="1600" dirty="0"/>
              <a:t>, 4ª edição, Coimbra Editora, </a:t>
            </a:r>
            <a:r>
              <a:rPr lang="pt-PT" sz="1600" dirty="0" smtClean="0"/>
              <a:t>2010</a:t>
            </a:r>
          </a:p>
          <a:p>
            <a:pPr algn="just"/>
            <a:r>
              <a:rPr lang="pt-PT" sz="1600" dirty="0" smtClean="0"/>
              <a:t>Isabel Celeste M. Fonseca, </a:t>
            </a:r>
            <a:r>
              <a:rPr lang="pt-PT" sz="1600" i="1" dirty="0" smtClean="0"/>
              <a:t>Direito da Organização Administrativa, Roteiro Prático</a:t>
            </a:r>
            <a:r>
              <a:rPr lang="pt-PT" sz="1600" dirty="0" smtClean="0"/>
              <a:t>, Almedina, 2011</a:t>
            </a:r>
          </a:p>
          <a:p>
            <a:pPr algn="just"/>
            <a:r>
              <a:rPr lang="pt-PT" sz="1600" dirty="0" smtClean="0"/>
              <a:t>José Eduardo Figueiredo Dias/Fernanda Paula Oliveira, </a:t>
            </a:r>
            <a:r>
              <a:rPr lang="pt-PT" sz="1600" i="1" dirty="0" smtClean="0"/>
              <a:t>Noções Fundamentais de Direito Administrativo</a:t>
            </a:r>
            <a:r>
              <a:rPr lang="pt-PT" sz="1600" dirty="0" smtClean="0"/>
              <a:t>, Almedina, 2005</a:t>
            </a:r>
          </a:p>
          <a:p>
            <a:pPr algn="just"/>
            <a:r>
              <a:rPr lang="pt-PT" sz="1600" i="1" dirty="0" smtClean="0"/>
              <a:t>30 anos de Poder Local na Constituição da República Portuguesa</a:t>
            </a:r>
            <a:r>
              <a:rPr lang="pt-PT" sz="1600" dirty="0" smtClean="0"/>
              <a:t>, Ciclo de Conferências na Universidade do Minho, Governo Civil de Braga, CEJUR,2006</a:t>
            </a:r>
          </a:p>
          <a:p>
            <a:pPr algn="just"/>
            <a:r>
              <a:rPr lang="pt-PT" sz="1600" dirty="0" smtClean="0"/>
              <a:t>Guilherme da Fonseca/João Martins Claro/Luís Sá/José Fontes, </a:t>
            </a:r>
            <a:r>
              <a:rPr lang="pt-PT" sz="1600" i="1" dirty="0" smtClean="0"/>
              <a:t>Legislação Administrativa Básica</a:t>
            </a:r>
            <a:r>
              <a:rPr lang="pt-PT" sz="1600" dirty="0" smtClean="0"/>
              <a:t>, 7ª edição, Coimbra Editora, 2008</a:t>
            </a:r>
          </a:p>
          <a:p>
            <a:pPr algn="just"/>
            <a:r>
              <a:rPr lang="pt-PT" sz="1600" dirty="0" smtClean="0"/>
              <a:t>Jorge  Miranda, </a:t>
            </a:r>
            <a:r>
              <a:rPr lang="pt-PT" sz="1600" i="1" dirty="0" smtClean="0"/>
              <a:t>Constituições Portuguesas </a:t>
            </a:r>
            <a:r>
              <a:rPr lang="pt-PT" sz="1600" dirty="0" smtClean="0"/>
              <a:t>– 1822|1826|1838|1911|1933|, Assembleia da República, 2004</a:t>
            </a:r>
            <a:endParaRPr lang="pt-PT" sz="1600" dirty="0"/>
          </a:p>
          <a:p>
            <a:pPr algn="just"/>
            <a:endParaRPr lang="pt-PT" sz="1600"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58</a:t>
            </a:fld>
            <a:endParaRPr lang="pt-PT"/>
          </a:p>
        </p:txBody>
      </p:sp>
      <p:sp>
        <p:nvSpPr>
          <p:cNvPr id="6" name="Marcador de Posição do Rodapé 5"/>
          <p:cNvSpPr>
            <a:spLocks noGrp="1"/>
          </p:cNvSpPr>
          <p:nvPr>
            <p:ph type="ftr" sz="quarter" idx="11"/>
          </p:nvPr>
        </p:nvSpPr>
        <p:spPr>
          <a:xfrm>
            <a:off x="914400" y="6172200"/>
            <a:ext cx="4377680" cy="457200"/>
          </a:xfrm>
        </p:spPr>
        <p:txBody>
          <a:bodyPr/>
          <a:lstStyle/>
          <a:p>
            <a:r>
              <a:rPr lang="pt-PT" smtClean="0"/>
              <a:t>2ª Universidade do Poder Local </a:t>
            </a:r>
            <a:endParaRPr lang="pt-PT" dirty="0"/>
          </a:p>
        </p:txBody>
      </p:sp>
    </p:spTree>
    <p:extLst>
      <p:ext uri="{BB962C8B-B14F-4D97-AF65-F5344CB8AC3E}">
        <p14:creationId xmlns:p14="http://schemas.microsoft.com/office/powerpoint/2010/main" xmlns="" val="1474093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PT" sz="3200" dirty="0" smtClean="0"/>
              <a:t>Subordinação do Poder Local </a:t>
            </a:r>
            <a:br>
              <a:rPr lang="pt-PT" sz="3200" dirty="0" smtClean="0"/>
            </a:br>
            <a:r>
              <a:rPr lang="pt-PT" sz="3200" dirty="0" smtClean="0"/>
              <a:t>à Constituição e à Lei</a:t>
            </a:r>
            <a:endParaRPr lang="pt-PT" sz="3200" dirty="0"/>
          </a:p>
        </p:txBody>
      </p:sp>
      <p:sp>
        <p:nvSpPr>
          <p:cNvPr id="3" name="Marcador de Posição de Conteúdo 2"/>
          <p:cNvSpPr>
            <a:spLocks noGrp="1"/>
          </p:cNvSpPr>
          <p:nvPr>
            <p:ph sz="quarter" idx="1"/>
          </p:nvPr>
        </p:nvSpPr>
        <p:spPr/>
        <p:txBody>
          <a:bodyPr>
            <a:normAutofit fontScale="92500" lnSpcReduction="10000"/>
          </a:bodyPr>
          <a:lstStyle/>
          <a:p>
            <a:pPr algn="just">
              <a:lnSpc>
                <a:spcPct val="110000"/>
              </a:lnSpc>
            </a:pPr>
            <a:endParaRPr lang="pt-PT" sz="2400" dirty="0" smtClean="0"/>
          </a:p>
          <a:p>
            <a:pPr algn="just"/>
            <a:r>
              <a:rPr lang="pt-PT" sz="2200" dirty="0" smtClean="0"/>
              <a:t>As Administrações Públicas  (Central do Estado, Regional e Local) visam a prossecução do interesse público, no respeito pelos direitos e interesses legalmente protegidos dos cidadãos.</a:t>
            </a:r>
          </a:p>
          <a:p>
            <a:pPr algn="just"/>
            <a:r>
              <a:rPr lang="pt-PT" sz="2200" dirty="0" smtClean="0"/>
              <a:t>Os seus órgãos e agentes estão subordinados à Constituição e à lei e devem atuar, no exercício das suas funções, com  respeito pelos princípios da igualdade, da proporcionalidade, da justiça, da imparcialidade e da boa-fé (art.º 266º da CRP).</a:t>
            </a:r>
          </a:p>
          <a:p>
            <a:pPr algn="just"/>
            <a:r>
              <a:rPr lang="pt-PT" sz="2200" dirty="0" smtClean="0"/>
              <a:t>Por outro lado, no quadro de um Estado de direito democrático, a validade dos atos de quaisquer entidades públicas depende da sua conformidade com a Constituição.</a:t>
            </a:r>
          </a:p>
          <a:p>
            <a:pPr algn="just"/>
            <a:r>
              <a:rPr lang="pt-PT" sz="2200" dirty="0" smtClean="0"/>
              <a:t>Estando a atividade do Poder Local, bem como dos seus órgãos e agentes, dependente da sua conformidade com a Constituição e a Lei, importa, pois, conhecê-las.</a:t>
            </a:r>
          </a:p>
          <a:p>
            <a:pPr>
              <a:lnSpc>
                <a:spcPct val="110000"/>
              </a:lnSpc>
            </a:pPr>
            <a:endParaRPr lang="pt-PT" sz="2200"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6</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PT" sz="3200" dirty="0" smtClean="0"/>
              <a:t>Constituição - Princípios gerais do Poder Local</a:t>
            </a:r>
            <a:br>
              <a:rPr lang="pt-PT" sz="3200" dirty="0" smtClean="0"/>
            </a:br>
            <a:r>
              <a:rPr lang="pt-PT" sz="1600" dirty="0" smtClean="0"/>
              <a:t>Artigos 235º a 243º</a:t>
            </a:r>
            <a:endParaRPr lang="pt-PT" sz="1600" dirty="0"/>
          </a:p>
        </p:txBody>
      </p:sp>
      <p:sp>
        <p:nvSpPr>
          <p:cNvPr id="3" name="Marcador de Posição de Conteúdo 2"/>
          <p:cNvSpPr>
            <a:spLocks noGrp="1"/>
          </p:cNvSpPr>
          <p:nvPr>
            <p:ph sz="quarter" idx="1"/>
          </p:nvPr>
        </p:nvSpPr>
        <p:spPr/>
        <p:txBody>
          <a:bodyPr>
            <a:normAutofit fontScale="92500" lnSpcReduction="20000"/>
          </a:bodyPr>
          <a:lstStyle/>
          <a:p>
            <a:pPr algn="just"/>
            <a:endParaRPr lang="pt-PT" sz="2200" dirty="0" smtClean="0"/>
          </a:p>
          <a:p>
            <a:pPr algn="just"/>
            <a:r>
              <a:rPr lang="pt-PT" sz="2200" dirty="0" smtClean="0"/>
              <a:t>Prevê-se a obrigatoriedade das autarquias locais na organização democrática do Estado  (235º).  </a:t>
            </a:r>
            <a:r>
              <a:rPr lang="pt-PT" sz="2200" i="1" dirty="0" smtClean="0"/>
              <a:t>“As autarquias locais são pessoas coletivas territoriais dotadas de órgãos representativos, que visam a prossecução de interesses próprios das populações respetivas”.  </a:t>
            </a:r>
          </a:p>
          <a:p>
            <a:pPr algn="just">
              <a:lnSpc>
                <a:spcPct val="80000"/>
              </a:lnSpc>
            </a:pPr>
            <a:r>
              <a:rPr lang="pt-PT" sz="2200" dirty="0" smtClean="0"/>
              <a:t>Há três tipos de autarquias: freguesias, municípios e regiões administrativas (as últimas apenas no Continente), sem prejuízo de outras formas de organização territorial autárquica nas grandes áreas urbanas e nas ilhas, sendo a divisão administrativa  do território estabelecida por lei (236º). </a:t>
            </a:r>
          </a:p>
          <a:p>
            <a:pPr algn="just">
              <a:lnSpc>
                <a:spcPct val="80000"/>
              </a:lnSpc>
            </a:pPr>
            <a:r>
              <a:rPr lang="pt-PT" sz="2200" dirty="0" smtClean="0"/>
              <a:t>As atribuições, organização e competência dos seus órgãos, são reguladas por lei, de harmonia com o princípio da descentralização administrativa (cf. 237º).</a:t>
            </a:r>
          </a:p>
          <a:p>
            <a:pPr algn="just">
              <a:lnSpc>
                <a:spcPct val="80000"/>
              </a:lnSpc>
            </a:pPr>
            <a:r>
              <a:rPr lang="pt-PT" sz="2200" dirty="0" smtClean="0"/>
              <a:t>Têm autonomia financeira (património e finanças próprios) e o seu regime legal deve ter em conta os princípios da justa repartição dos recursos públicos  entre o Estado e as autarquias e da correção de desigualdades entre autarquias do mesmo grau (cf. 238º). </a:t>
            </a:r>
          </a:p>
          <a:p>
            <a:pPr algn="just">
              <a:lnSpc>
                <a:spcPct val="80000"/>
              </a:lnSpc>
            </a:pPr>
            <a:r>
              <a:rPr lang="pt-PT" sz="2200" dirty="0" smtClean="0"/>
              <a:t>Têm órgãos deliberativos e executivos - assembleia deliberativa eleita e um órgão executivo colegial responsável perante a primeira (cf. 239º).</a:t>
            </a:r>
          </a:p>
          <a:p>
            <a:pPr algn="just">
              <a:lnSpc>
                <a:spcPct val="80000"/>
              </a:lnSpc>
            </a:pPr>
            <a:r>
              <a:rPr lang="pt-PT" sz="2200" dirty="0" smtClean="0"/>
              <a:t>Podem submeter a referendo matérias da competências dos seus órgãos (art.º 240º), têm autonomia regulamentar (art.º 241.º), estão sujeitas à tutela de legalidade dos órgãos do Estado (242º) e possuem quadros de pessoal próprio (art.º 243º).</a:t>
            </a:r>
            <a:endParaRPr lang="pt-PT" sz="2200"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7</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PT" sz="3200" dirty="0" smtClean="0"/>
              <a:t>Constituição - Freguesia</a:t>
            </a:r>
            <a:endParaRPr lang="pt-PT" sz="3200" dirty="0"/>
          </a:p>
        </p:txBody>
      </p:sp>
      <p:sp>
        <p:nvSpPr>
          <p:cNvPr id="3" name="Marcador de Posição de Conteúdo 2"/>
          <p:cNvSpPr>
            <a:spLocks noGrp="1"/>
          </p:cNvSpPr>
          <p:nvPr>
            <p:ph sz="quarter" idx="1"/>
          </p:nvPr>
        </p:nvSpPr>
        <p:spPr/>
        <p:txBody>
          <a:bodyPr>
            <a:normAutofit fontScale="25000" lnSpcReduction="20000"/>
          </a:bodyPr>
          <a:lstStyle/>
          <a:p>
            <a:pPr marL="0" indent="0">
              <a:buNone/>
            </a:pPr>
            <a:endParaRPr lang="pt-PT" dirty="0" smtClean="0"/>
          </a:p>
          <a:p>
            <a:pPr marL="0" indent="0">
              <a:buNone/>
            </a:pPr>
            <a:endParaRPr lang="pt-PT" dirty="0" smtClean="0"/>
          </a:p>
          <a:p>
            <a:pPr algn="just"/>
            <a:r>
              <a:rPr lang="pt-PT" sz="8000" dirty="0" smtClean="0"/>
              <a:t>A </a:t>
            </a:r>
            <a:r>
              <a:rPr lang="pt-PT" sz="8000" dirty="0"/>
              <a:t>Freguesia é a autarquia local de base que no território </a:t>
            </a:r>
            <a:r>
              <a:rPr lang="pt-PT" sz="8000" dirty="0" smtClean="0"/>
              <a:t>municipal </a:t>
            </a:r>
            <a:r>
              <a:rPr lang="pt-PT" sz="8000" dirty="0"/>
              <a:t>visa a prossecução de interesses próprios da população residente na </a:t>
            </a:r>
            <a:r>
              <a:rPr lang="pt-PT" sz="8000" dirty="0" smtClean="0"/>
              <a:t>respectiva </a:t>
            </a:r>
            <a:r>
              <a:rPr lang="pt-PT" sz="8000" dirty="0"/>
              <a:t>circunscrição paroquial e dispõe nos termos da Constituição (art.º 244º) dos seguintes órgãos representativos</a:t>
            </a:r>
            <a:r>
              <a:rPr lang="pt-PT" sz="8000" dirty="0" smtClean="0"/>
              <a:t>:</a:t>
            </a:r>
          </a:p>
          <a:p>
            <a:pPr algn="just"/>
            <a:r>
              <a:rPr lang="pt-PT" sz="8000" dirty="0" smtClean="0"/>
              <a:t>Assembleia </a:t>
            </a:r>
            <a:r>
              <a:rPr lang="pt-PT" sz="8000" dirty="0"/>
              <a:t>de </a:t>
            </a:r>
            <a:r>
              <a:rPr lang="pt-PT" sz="8000" dirty="0" smtClean="0"/>
              <a:t>freguesia,  órgão </a:t>
            </a:r>
            <a:r>
              <a:rPr lang="pt-PT" sz="8000" dirty="0"/>
              <a:t>deliberativo da freguesia (art.º 245º</a:t>
            </a:r>
            <a:r>
              <a:rPr lang="pt-PT" sz="8000" dirty="0" smtClean="0"/>
              <a:t>);</a:t>
            </a:r>
            <a:endParaRPr lang="pt-PT" sz="8000" dirty="0"/>
          </a:p>
          <a:p>
            <a:pPr algn="just"/>
            <a:r>
              <a:rPr lang="pt-PT" sz="8000" dirty="0" smtClean="0"/>
              <a:t>Junta </a:t>
            </a:r>
            <a:r>
              <a:rPr lang="pt-PT" sz="8000" dirty="0"/>
              <a:t>de </a:t>
            </a:r>
            <a:r>
              <a:rPr lang="pt-PT" sz="8000" dirty="0" smtClean="0"/>
              <a:t>freguesia, órgão </a:t>
            </a:r>
            <a:r>
              <a:rPr lang="pt-PT" sz="8000" dirty="0"/>
              <a:t>executivo colegial da freguesia </a:t>
            </a:r>
            <a:r>
              <a:rPr lang="pt-PT" sz="8000" dirty="0" smtClean="0"/>
              <a:t>(art.º 246º).</a:t>
            </a:r>
            <a:endParaRPr lang="pt-PT" sz="8000" dirty="0"/>
          </a:p>
          <a:p>
            <a:pPr algn="just"/>
            <a:r>
              <a:rPr lang="pt-PT" sz="8000" dirty="0"/>
              <a:t>Nas freguesias pouco populosas, tal como previsto na Constituição, a </a:t>
            </a:r>
            <a:r>
              <a:rPr lang="pt-PT" sz="8000" dirty="0" smtClean="0"/>
              <a:t>assembleia </a:t>
            </a:r>
            <a:r>
              <a:rPr lang="pt-PT" sz="8000" dirty="0"/>
              <a:t>de freguesia é substituída pelo plenário de cidadãos eleitores </a:t>
            </a:r>
            <a:r>
              <a:rPr lang="pt-PT" sz="8000" dirty="0" smtClean="0"/>
              <a:t>(art.º 245, nº2). Trata-se </a:t>
            </a:r>
            <a:r>
              <a:rPr lang="pt-PT" sz="8000" dirty="0"/>
              <a:t>do único caso de democracia </a:t>
            </a:r>
            <a:r>
              <a:rPr lang="pt-PT" sz="8000" dirty="0" smtClean="0"/>
              <a:t>directa</a:t>
            </a:r>
            <a:r>
              <a:rPr lang="pt-PT" sz="8000" dirty="0"/>
              <a:t>, a par do referendo local</a:t>
            </a:r>
            <a:r>
              <a:rPr lang="pt-PT" sz="8000" dirty="0" smtClean="0"/>
              <a:t>.</a:t>
            </a:r>
          </a:p>
          <a:p>
            <a:pPr algn="just"/>
            <a:r>
              <a:rPr lang="pt-PT" sz="8000" dirty="0" smtClean="0"/>
              <a:t>As freguesias podem constituir, nos termos da lei, associações para administração de interesses comuns e podem delegar nas organizações de moradores tarefas administrativas que não envolvam o exercício de poderes de autoridade (art.º 247º e 248º).</a:t>
            </a:r>
            <a:endParaRPr lang="pt-PT" sz="8000" dirty="0"/>
          </a:p>
          <a:p>
            <a:pPr marL="0" indent="0" algn="just">
              <a:buNone/>
            </a:pPr>
            <a:r>
              <a:rPr lang="pt-PT" sz="8000" dirty="0"/>
              <a:t>	</a:t>
            </a:r>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8</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extLst>
      <p:ext uri="{BB962C8B-B14F-4D97-AF65-F5344CB8AC3E}">
        <p14:creationId xmlns:p14="http://schemas.microsoft.com/office/powerpoint/2010/main" xmlns="" val="27801868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PT" sz="3200" dirty="0" smtClean="0"/>
              <a:t>Constituição - Município</a:t>
            </a:r>
            <a:endParaRPr lang="pt-PT" sz="3200" dirty="0"/>
          </a:p>
        </p:txBody>
      </p:sp>
      <p:sp>
        <p:nvSpPr>
          <p:cNvPr id="3" name="Marcador de Posição de Conteúdo 2"/>
          <p:cNvSpPr>
            <a:spLocks noGrp="1"/>
          </p:cNvSpPr>
          <p:nvPr>
            <p:ph sz="quarter" idx="1"/>
          </p:nvPr>
        </p:nvSpPr>
        <p:spPr/>
        <p:txBody>
          <a:bodyPr>
            <a:noAutofit/>
          </a:bodyPr>
          <a:lstStyle/>
          <a:p>
            <a:pPr algn="just"/>
            <a:r>
              <a:rPr lang="pt-PT" sz="2000" dirty="0"/>
              <a:t>O Município é a autarquia </a:t>
            </a:r>
            <a:r>
              <a:rPr lang="pt-PT" sz="2000" dirty="0" smtClean="0"/>
              <a:t>com mais </a:t>
            </a:r>
            <a:r>
              <a:rPr lang="pt-PT" sz="2000" dirty="0"/>
              <a:t>tradição histórica, anterior à própria nacionalidade, o que não acontece com a freguesia, cuja existência administrativa civil é muito recente (não chega a 200 anos).</a:t>
            </a:r>
          </a:p>
          <a:p>
            <a:pPr algn="just"/>
            <a:r>
              <a:rPr lang="pt-PT" sz="2000" dirty="0"/>
              <a:t>A</a:t>
            </a:r>
            <a:r>
              <a:rPr lang="pt-PT" sz="2000" dirty="0" smtClean="0"/>
              <a:t> </a:t>
            </a:r>
            <a:r>
              <a:rPr lang="pt-PT" sz="2000" dirty="0"/>
              <a:t>criação ou extinção dos </a:t>
            </a:r>
            <a:r>
              <a:rPr lang="pt-PT" sz="2000" dirty="0" smtClean="0"/>
              <a:t>municípios bem como a </a:t>
            </a:r>
            <a:r>
              <a:rPr lang="pt-PT" sz="2000" dirty="0"/>
              <a:t>alteração da </a:t>
            </a:r>
            <a:r>
              <a:rPr lang="pt-PT" sz="2000" dirty="0" smtClean="0"/>
              <a:t>respectiva </a:t>
            </a:r>
            <a:r>
              <a:rPr lang="pt-PT" sz="2000" dirty="0"/>
              <a:t>área, é </a:t>
            </a:r>
            <a:r>
              <a:rPr lang="pt-PT" sz="2000" dirty="0" smtClean="0"/>
              <a:t>efectuada </a:t>
            </a:r>
            <a:r>
              <a:rPr lang="pt-PT" sz="2000" dirty="0"/>
              <a:t>por lei, precedendo consulta </a:t>
            </a:r>
            <a:r>
              <a:rPr lang="pt-PT" sz="2000" dirty="0" smtClean="0"/>
              <a:t>dos órgãos das </a:t>
            </a:r>
            <a:r>
              <a:rPr lang="pt-PT" sz="2000" dirty="0"/>
              <a:t>autarquias </a:t>
            </a:r>
            <a:r>
              <a:rPr lang="pt-PT" sz="2000" dirty="0" smtClean="0"/>
              <a:t>abrangidas (cf. art.º 249º).</a:t>
            </a:r>
          </a:p>
          <a:p>
            <a:pPr algn="just"/>
            <a:r>
              <a:rPr lang="pt-PT" sz="2000" dirty="0" smtClean="0"/>
              <a:t>Os órgãos representativos do Município são: a assembleia municipal, órgão deliberativo do município, constituída por membros eleitos directamente em número superior ao dos presidentes de junta de freguesia que a integram (art.º 250º e 251º) e a câmara municipal, órgão executivo colegial do município (art.º 250º e 252º).</a:t>
            </a:r>
          </a:p>
          <a:p>
            <a:pPr algn="just"/>
            <a:r>
              <a:rPr lang="pt-PT" sz="2000" dirty="0" smtClean="0"/>
              <a:t>Os municípios podem constituir associações e federações para a administração de interesses comuns, às quais a lei pode conferir atribuições e competências próprias (cf. art.º 253º).</a:t>
            </a:r>
          </a:p>
          <a:p>
            <a:pPr marL="0" indent="0" algn="just">
              <a:buNone/>
            </a:pPr>
            <a:endParaRPr lang="pt-PT" sz="2000" dirty="0" smtClean="0"/>
          </a:p>
          <a:p>
            <a:pPr marL="0" indent="0" algn="just">
              <a:buNone/>
            </a:pPr>
            <a:endParaRPr lang="pt-PT" sz="2000" dirty="0"/>
          </a:p>
        </p:txBody>
      </p:sp>
      <p:sp>
        <p:nvSpPr>
          <p:cNvPr id="4" name="Marcador de Posição do Número do Diapositivo 3"/>
          <p:cNvSpPr>
            <a:spLocks noGrp="1"/>
          </p:cNvSpPr>
          <p:nvPr>
            <p:ph type="sldNum" sz="quarter" idx="12"/>
          </p:nvPr>
        </p:nvSpPr>
        <p:spPr/>
        <p:txBody>
          <a:bodyPr/>
          <a:lstStyle/>
          <a:p>
            <a:fld id="{609754FF-1E00-4191-AC9B-25F0F5B5EA9C}" type="slidenum">
              <a:rPr lang="pt-PT" smtClean="0"/>
              <a:pPr/>
              <a:t>9</a:t>
            </a:fld>
            <a:endParaRPr lang="pt-PT"/>
          </a:p>
        </p:txBody>
      </p:sp>
      <p:sp>
        <p:nvSpPr>
          <p:cNvPr id="5" name="Marcador de Posição do Rodapé 4"/>
          <p:cNvSpPr>
            <a:spLocks noGrp="1"/>
          </p:cNvSpPr>
          <p:nvPr>
            <p:ph type="ftr" sz="quarter" idx="11"/>
          </p:nvPr>
        </p:nvSpPr>
        <p:spPr/>
        <p:txBody>
          <a:bodyPr/>
          <a:lstStyle/>
          <a:p>
            <a:r>
              <a:rPr lang="pt-PT" smtClean="0"/>
              <a:t>2ª Universidade do Poder Local </a:t>
            </a:r>
            <a:endParaRPr lang="pt-PT"/>
          </a:p>
        </p:txBody>
      </p:sp>
    </p:spTree>
    <p:extLst>
      <p:ext uri="{BB962C8B-B14F-4D97-AF65-F5344CB8AC3E}">
        <p14:creationId xmlns:p14="http://schemas.microsoft.com/office/powerpoint/2010/main" xmlns="" val="295216801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dade">
  <a:themeElements>
    <a:clrScheme name="Equidad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dade">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dade">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2327</TotalTime>
  <Words>11446</Words>
  <Application>Microsoft Office PowerPoint</Application>
  <PresentationFormat>Apresentação no Ecrã (4:3)</PresentationFormat>
  <Paragraphs>538</Paragraphs>
  <Slides>58</Slides>
  <Notes>10</Notes>
  <HiddenSlides>0</HiddenSlides>
  <MMClips>0</MMClips>
  <ScaleCrop>false</ScaleCrop>
  <HeadingPairs>
    <vt:vector size="4" baseType="variant">
      <vt:variant>
        <vt:lpstr>Tema</vt:lpstr>
      </vt:variant>
      <vt:variant>
        <vt:i4>1</vt:i4>
      </vt:variant>
      <vt:variant>
        <vt:lpstr>Títulos dos diapositivos</vt:lpstr>
      </vt:variant>
      <vt:variant>
        <vt:i4>58</vt:i4>
      </vt:variant>
    </vt:vector>
  </HeadingPairs>
  <TitlesOfParts>
    <vt:vector size="59" baseType="lpstr">
      <vt:lpstr>Equidade</vt:lpstr>
      <vt:lpstr>As Leis que nos regem</vt:lpstr>
      <vt:lpstr>    Sumário</vt:lpstr>
      <vt:lpstr>O que é o Poder Local?</vt:lpstr>
      <vt:lpstr>   O Que é o Poder Local? </vt:lpstr>
      <vt:lpstr>Carta Europeia de Autonomia Local Dec. PR 58/90, de 23-10</vt:lpstr>
      <vt:lpstr>Subordinação do Poder Local  à Constituição e à Lei</vt:lpstr>
      <vt:lpstr>Constituição - Princípios gerais do Poder Local Artigos 235º a 243º</vt:lpstr>
      <vt:lpstr>Constituição - Freguesia</vt:lpstr>
      <vt:lpstr>Constituição - Município</vt:lpstr>
      <vt:lpstr>Constituição - Participação dos Municípios nas receitas dos impostos directos</vt:lpstr>
      <vt:lpstr>Constituição - Região Administrativa</vt:lpstr>
      <vt:lpstr>Constituição - Região Administrativa</vt:lpstr>
      <vt:lpstr>             Organizações de moradores  </vt:lpstr>
      <vt:lpstr>Outras Fontes Legislativas  do Poder Local</vt:lpstr>
      <vt:lpstr>  Freguesia – Atribuições, organização e competência dos seus órgãos (Leis nºs 159/99 de 14-9 e 169/99, de 18-9)</vt:lpstr>
      <vt:lpstr>Freguesia – Atribuições, organização e competência dos seus órgãos (Leis nºs 159 e 169/99)</vt:lpstr>
      <vt:lpstr>           Freguesia – Atribuições, organização e competência dos seus órgãos (Leis nºs 159 e 169/99)</vt:lpstr>
      <vt:lpstr>Freguesia – Atribuições, organização e competência dos seus órgãos (Leis nºs 159 e 169/99)</vt:lpstr>
      <vt:lpstr>Freguesia – Atribuições, organização e competência dos seus órgãos (Leis nºs 159 e 169/99)</vt:lpstr>
      <vt:lpstr>Municípios - Atribuições, organização e competência dos seus órgãos (Leis nºs 159 e 169/99)</vt:lpstr>
      <vt:lpstr>Municípios - Atribuições, organização e competência dos seus órgãos (Leis nºs 159 e 169/99)</vt:lpstr>
      <vt:lpstr>Municípios - Atribuições, organização e competência dos seus órgãos (Leis nºs 159 e 169/99)</vt:lpstr>
      <vt:lpstr>Municípios - Atribuições, organização e competência dos seus órgãos (Leis nºs 159 e 169/99)</vt:lpstr>
      <vt:lpstr>Municípios - Atribuições, organização e competência dos seus órgãos (Leis nºs 159 e 169/99)</vt:lpstr>
      <vt:lpstr>Municípios - Atribuições, organização e competência dos seus órgãos (Leis nºs 159 e 169/99)</vt:lpstr>
      <vt:lpstr>Municípios - Atribuições, organização e competência dos seus órgãos (Leis nºs 159 e 169/99)</vt:lpstr>
      <vt:lpstr>Municípios - Atribuições, organização e competência dos seus órgãos (Leis nºs 159 e 169/99)</vt:lpstr>
      <vt:lpstr>Conselhos Municipais</vt:lpstr>
      <vt:lpstr>Estatuto dos Eleitos Locais Deveres</vt:lpstr>
      <vt:lpstr>Estatuto dos Eleitos Locais  Direitos </vt:lpstr>
      <vt:lpstr>Código do Procedimento Administrativo</vt:lpstr>
      <vt:lpstr>        Código do Procedimento Administrativo</vt:lpstr>
      <vt:lpstr>Quadros de pessoal  e serviços das autarquias</vt:lpstr>
      <vt:lpstr>Serviços municipalizados</vt:lpstr>
      <vt:lpstr>Sector Empresarial Local Lei n.º 53-F/2006, de 29 de Dezembro</vt:lpstr>
      <vt:lpstr>Finanças Locais Lei nº 2/2007, de 15 de Janeiro </vt:lpstr>
      <vt:lpstr>Regime Geral das Taxas das Autarquias Locais  Lei n.º 53-E/2006, e 29 de Dezembro</vt:lpstr>
      <vt:lpstr>Realização de Despesas e Contratos Públicos  (DL 18/2008, de 29 de Janeiro e DL nº 197/99, de 8 de Junho)</vt:lpstr>
      <vt:lpstr>Urbanismo e Ordenamento do Território  Regime Jurídico dos Instrumentos de Gestão Territorial  (DL 380/99, de 22.11)</vt:lpstr>
      <vt:lpstr>Urbanismo e Ordenamento do território Regime Jurídico da urbanização e da edificação (DL 555/99, de 16 de dezembro)</vt:lpstr>
      <vt:lpstr>Urbanismo e Ordenamento do Território Regime Jurídico da urbanização e da edificação (DL 555/99, de 16 de Dezembro)</vt:lpstr>
      <vt:lpstr>Associações de Freguesias Lei n.º 175/99, de 21-09.</vt:lpstr>
      <vt:lpstr>Associações de Municípios Lei nº 11/2003, de 13 de Maio</vt:lpstr>
      <vt:lpstr>Áreas Metropolitanas  Lei 46/2008, de 27 de Agosto</vt:lpstr>
      <vt:lpstr>Áreas Metropolitanas  Lei 46/2008, de 27 de Agosto</vt:lpstr>
      <vt:lpstr>Tutela Administrativa Lei nº 27/96, de 1 de Agosto</vt:lpstr>
      <vt:lpstr>Lei de Organização e Processo do Tribunal de Contas Lei n.º 98/97, de 26 de Agosto</vt:lpstr>
      <vt:lpstr>Estatuto dos Tribunais Administrativos e Fiscais (Lei nº 13/2002, de 19 de Fevereiro - Aprova o estatuto dos Tribunais Administrativos e Fiscais) </vt:lpstr>
      <vt:lpstr>Lista de Legislação de interesse para o Poder Local  </vt:lpstr>
      <vt:lpstr>Diapositivo 50</vt:lpstr>
      <vt:lpstr>Diapositivo 51</vt:lpstr>
      <vt:lpstr>Diapositivo 52</vt:lpstr>
      <vt:lpstr>Diapositivo 53</vt:lpstr>
      <vt:lpstr>Diapositivo 54</vt:lpstr>
      <vt:lpstr>Diapositivo 55</vt:lpstr>
      <vt:lpstr>Diapositivo 56</vt:lpstr>
      <vt:lpstr>Diapositivo 57</vt:lpstr>
      <vt:lpstr>Bibliografia</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 Leis que nos regem</dc:title>
  <dc:creator>Pedro</dc:creator>
  <cp:lastModifiedBy>Pedro</cp:lastModifiedBy>
  <cp:revision>179</cp:revision>
  <cp:lastPrinted>2012-05-31T18:33:51Z</cp:lastPrinted>
  <dcterms:created xsi:type="dcterms:W3CDTF">2012-05-27T17:23:27Z</dcterms:created>
  <dcterms:modified xsi:type="dcterms:W3CDTF">2012-06-07T16:14:27Z</dcterms:modified>
</cp:coreProperties>
</file>