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5.xml" ContentType="application/vnd.openxmlformats-officedocument.them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Layouts/slideLayout29.xml" ContentType="application/vnd.openxmlformats-officedocument.presentationml.slideLayout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32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72" r:id="rId2"/>
    <p:sldMasterId id="2147483660" r:id="rId3"/>
  </p:sldMasterIdLst>
  <p:notesMasterIdLst>
    <p:notesMasterId r:id="rId21"/>
  </p:notesMasterIdLst>
  <p:handoutMasterIdLst>
    <p:handoutMasterId r:id="rId22"/>
  </p:handoutMasterIdLst>
  <p:sldIdLst>
    <p:sldId id="257" r:id="rId4"/>
    <p:sldId id="329" r:id="rId5"/>
    <p:sldId id="330" r:id="rId6"/>
    <p:sldId id="331" r:id="rId7"/>
    <p:sldId id="333" r:id="rId8"/>
    <p:sldId id="344" r:id="rId9"/>
    <p:sldId id="334" r:id="rId10"/>
    <p:sldId id="310" r:id="rId11"/>
    <p:sldId id="337" r:id="rId12"/>
    <p:sldId id="338" r:id="rId13"/>
    <p:sldId id="350" r:id="rId14"/>
    <p:sldId id="343" r:id="rId15"/>
    <p:sldId id="339" r:id="rId16"/>
    <p:sldId id="351" r:id="rId17"/>
    <p:sldId id="341" r:id="rId18"/>
    <p:sldId id="345" r:id="rId19"/>
    <p:sldId id="332" r:id="rId20"/>
  </p:sldIdLst>
  <p:sldSz cx="9144000" cy="6858000" type="screen4x3"/>
  <p:notesSz cx="6797675" cy="9926638"/>
  <p:defaultTextStyle>
    <a:defPPr>
      <a:defRPr lang="pt-P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E5438"/>
    <a:srgbClr val="FFFF99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Destaqu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614" autoAdjust="0"/>
    <p:restoredTop sz="94672" autoAdjust="0"/>
  </p:normalViewPr>
  <p:slideViewPr>
    <p:cSldViewPr>
      <p:cViewPr>
        <p:scale>
          <a:sx n="100" d="100"/>
          <a:sy n="100" d="100"/>
        </p:scale>
        <p:origin x="-600" y="-15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82" d="100"/>
          <a:sy n="82" d="100"/>
        </p:scale>
        <p:origin x="-2064" y="-90"/>
      </p:cViewPr>
      <p:guideLst>
        <p:guide orient="horz" pos="3127"/>
        <p:guide pos="2141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viewProps" Target="viewProp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presProps" Target="presProps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ABBFB52-6510-4A71-BAA8-C452D358233C}" type="datetimeFigureOut">
              <a:rPr lang="pt-PT" smtClean="0"/>
              <a:pPr/>
              <a:t>08-06-2012</a:t>
            </a:fld>
            <a:endParaRPr lang="pt-PT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3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545A9E1-22E2-4475-92BE-8AB9E595176F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xmlns="" val="579679742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892EC52-BCB8-4909-A05C-D4350A2A1707}" type="datetimeFigureOut">
              <a:rPr lang="pt-PT" smtClean="0"/>
              <a:pPr/>
              <a:t>08-06-2012</a:t>
            </a:fld>
            <a:endParaRPr lang="pt-PT"/>
          </a:p>
        </p:txBody>
      </p:sp>
      <p:sp>
        <p:nvSpPr>
          <p:cNvPr id="5" name="Marcador de Posição de Notas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CA22C0B-3081-4A77-86FE-0AE2F864B945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xmlns="" val="113183226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PT" dirty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A22C0B-3081-4A77-86FE-0AE2F864B945}" type="slidenum">
              <a:rPr lang="pt-PT" smtClean="0"/>
              <a:pPr/>
              <a:t>7</a:t>
            </a:fld>
            <a:endParaRPr lang="pt-PT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PT" smtClean="0"/>
              <a:t>Faça clique para editar o estilo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DFCEDD-DA42-451A-8C84-B71491A2C406}" type="datetime1">
              <a:rPr lang="pt-PT" smtClean="0"/>
              <a:pPr/>
              <a:t>08-06-2012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9233E1-F1D4-4C13-AB86-8029F40416EB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xmlns="" val="10373178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AC81AF-5382-498A-896A-0A336FFD3133}" type="datetime1">
              <a:rPr lang="pt-PT" smtClean="0"/>
              <a:pPr/>
              <a:t>08-06-2012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9233E1-F1D4-4C13-AB86-8029F40416EB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xmlns="" val="28217292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7B1610-7460-45DB-BCFD-EB0E92C0538A}" type="datetime1">
              <a:rPr lang="pt-PT" smtClean="0"/>
              <a:pPr/>
              <a:t>08-06-2012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9233E1-F1D4-4C13-AB86-8029F40416EB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xmlns="" val="378968701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PT" smtClean="0"/>
              <a:t>Faça clique para editar o estilo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EA27EE-53EA-41A4-AA3E-5297FB92ABCD}" type="datetimeFigureOut">
              <a:rPr lang="pt-PT" smtClean="0"/>
              <a:pPr/>
              <a:t>08-06-2012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53C730-30FF-4B72-A5DA-D9B1B0361584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ítulo e objec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EA27EE-53EA-41A4-AA3E-5297FB92ABCD}" type="datetimeFigureOut">
              <a:rPr lang="pt-PT" smtClean="0"/>
              <a:pPr/>
              <a:t>08-06-2012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53C730-30FF-4B72-A5DA-D9B1B0361584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EA27EE-53EA-41A4-AA3E-5297FB92ABCD}" type="datetimeFigureOut">
              <a:rPr lang="pt-PT" smtClean="0"/>
              <a:pPr/>
              <a:t>08-06-2012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53C730-30FF-4B72-A5DA-D9B1B0361584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EA27EE-53EA-41A4-AA3E-5297FB92ABCD}" type="datetimeFigureOut">
              <a:rPr lang="pt-PT" smtClean="0"/>
              <a:pPr/>
              <a:t>08-06-2012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53C730-30FF-4B72-A5DA-D9B1B0361584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5" name="Marcador de Posição do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6" name="Marcador de Posição de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7" name="Marcador de Posição d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EA27EE-53EA-41A4-AA3E-5297FB92ABCD}" type="datetimeFigureOut">
              <a:rPr lang="pt-PT" smtClean="0"/>
              <a:pPr/>
              <a:t>08-06-2012</a:t>
            </a:fld>
            <a:endParaRPr lang="pt-PT"/>
          </a:p>
        </p:txBody>
      </p:sp>
      <p:sp>
        <p:nvSpPr>
          <p:cNvPr id="8" name="Marcador de Posição do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9" name="Marcador de Posição do Número do Diapositivo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53C730-30FF-4B72-A5DA-D9B1B0361584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EA27EE-53EA-41A4-AA3E-5297FB92ABCD}" type="datetimeFigureOut">
              <a:rPr lang="pt-PT" smtClean="0"/>
              <a:pPr/>
              <a:t>08-06-2012</a:t>
            </a:fld>
            <a:endParaRPr lang="pt-PT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53C730-30FF-4B72-A5DA-D9B1B0361584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EA27EE-53EA-41A4-AA3E-5297FB92ABCD}" type="datetimeFigureOut">
              <a:rPr lang="pt-PT" smtClean="0"/>
              <a:pPr/>
              <a:t>08-06-2012</a:t>
            </a:fld>
            <a:endParaRPr lang="pt-PT"/>
          </a:p>
        </p:txBody>
      </p:sp>
      <p:sp>
        <p:nvSpPr>
          <p:cNvPr id="3" name="Marcador de Posição do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53C730-30FF-4B72-A5DA-D9B1B0361584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EA27EE-53EA-41A4-AA3E-5297FB92ABCD}" type="datetimeFigureOut">
              <a:rPr lang="pt-PT" smtClean="0"/>
              <a:pPr/>
              <a:t>08-06-2012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53C730-30FF-4B72-A5DA-D9B1B0361584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ítulo e objec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411F42-4962-4E17-A1C7-3DD589BDD381}" type="datetime1">
              <a:rPr lang="pt-PT" smtClean="0"/>
              <a:pPr/>
              <a:t>08-06-2012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9233E1-F1D4-4C13-AB86-8029F40416EB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xmlns="" val="104163812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PT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EA27EE-53EA-41A4-AA3E-5297FB92ABCD}" type="datetimeFigureOut">
              <a:rPr lang="pt-PT" smtClean="0"/>
              <a:pPr/>
              <a:t>08-06-2012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53C730-30FF-4B72-A5DA-D9B1B0361584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EA27EE-53EA-41A4-AA3E-5297FB92ABCD}" type="datetimeFigureOut">
              <a:rPr lang="pt-PT" smtClean="0"/>
              <a:pPr/>
              <a:t>08-06-2012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53C730-30FF-4B72-A5DA-D9B1B0361584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EA27EE-53EA-41A4-AA3E-5297FB92ABCD}" type="datetimeFigureOut">
              <a:rPr lang="pt-PT" smtClean="0"/>
              <a:pPr/>
              <a:t>08-06-2012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53C730-30FF-4B72-A5DA-D9B1B0361584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PT" smtClean="0"/>
              <a:t>Faça clique para editar o estilo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D2F0E3-40DD-4C9E-8DE6-288FCBB8273C}" type="datetimeFigureOut">
              <a:rPr lang="pt-PT" smtClean="0"/>
              <a:pPr/>
              <a:t>08-06-2012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FC4764-39BF-4932-ACAD-51699AE19F1A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ítulo e objec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D2F0E3-40DD-4C9E-8DE6-288FCBB8273C}" type="datetimeFigureOut">
              <a:rPr lang="pt-PT" smtClean="0"/>
              <a:pPr/>
              <a:t>08-06-2012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FC4764-39BF-4932-ACAD-51699AE19F1A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D2F0E3-40DD-4C9E-8DE6-288FCBB8273C}" type="datetimeFigureOut">
              <a:rPr lang="pt-PT" smtClean="0"/>
              <a:pPr/>
              <a:t>08-06-2012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FC4764-39BF-4932-ACAD-51699AE19F1A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D2F0E3-40DD-4C9E-8DE6-288FCBB8273C}" type="datetimeFigureOut">
              <a:rPr lang="pt-PT" smtClean="0"/>
              <a:pPr/>
              <a:t>08-06-2012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FC4764-39BF-4932-ACAD-51699AE19F1A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5" name="Marcador de Posição do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6" name="Marcador de Posição de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7" name="Marcador de Posição d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D2F0E3-40DD-4C9E-8DE6-288FCBB8273C}" type="datetimeFigureOut">
              <a:rPr lang="pt-PT" smtClean="0"/>
              <a:pPr/>
              <a:t>08-06-2012</a:t>
            </a:fld>
            <a:endParaRPr lang="pt-PT"/>
          </a:p>
        </p:txBody>
      </p:sp>
      <p:sp>
        <p:nvSpPr>
          <p:cNvPr id="8" name="Marcador de Posição do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9" name="Marcador de Posição do Número do Diapositivo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FC4764-39BF-4932-ACAD-51699AE19F1A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D2F0E3-40DD-4C9E-8DE6-288FCBB8273C}" type="datetimeFigureOut">
              <a:rPr lang="pt-PT" smtClean="0"/>
              <a:pPr/>
              <a:t>08-06-2012</a:t>
            </a:fld>
            <a:endParaRPr lang="pt-PT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FC4764-39BF-4932-ACAD-51699AE19F1A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D2F0E3-40DD-4C9E-8DE6-288FCBB8273C}" type="datetimeFigureOut">
              <a:rPr lang="pt-PT" smtClean="0"/>
              <a:pPr/>
              <a:t>08-06-2012</a:t>
            </a:fld>
            <a:endParaRPr lang="pt-PT"/>
          </a:p>
        </p:txBody>
      </p:sp>
      <p:sp>
        <p:nvSpPr>
          <p:cNvPr id="3" name="Marcador de Posição do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FC4764-39BF-4932-ACAD-51699AE19F1A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311EC2-3967-47FC-87B7-ED20D83E786D}" type="datetime1">
              <a:rPr lang="pt-PT" smtClean="0"/>
              <a:pPr/>
              <a:t>08-06-2012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9233E1-F1D4-4C13-AB86-8029F40416EB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xmlns="" val="624493882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D2F0E3-40DD-4C9E-8DE6-288FCBB8273C}" type="datetimeFigureOut">
              <a:rPr lang="pt-PT" smtClean="0"/>
              <a:pPr/>
              <a:t>08-06-2012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FC4764-39BF-4932-ACAD-51699AE19F1A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PT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D2F0E3-40DD-4C9E-8DE6-288FCBB8273C}" type="datetimeFigureOut">
              <a:rPr lang="pt-PT" smtClean="0"/>
              <a:pPr/>
              <a:t>08-06-2012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FC4764-39BF-4932-ACAD-51699AE19F1A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D2F0E3-40DD-4C9E-8DE6-288FCBB8273C}" type="datetimeFigureOut">
              <a:rPr lang="pt-PT" smtClean="0"/>
              <a:pPr/>
              <a:t>08-06-2012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FC4764-39BF-4932-ACAD-51699AE19F1A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D2F0E3-40DD-4C9E-8DE6-288FCBB8273C}" type="datetimeFigureOut">
              <a:rPr lang="pt-PT" smtClean="0"/>
              <a:pPr/>
              <a:t>08-06-2012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FC4764-39BF-4932-ACAD-51699AE19F1A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ABE3D-06F9-4777-B541-8391F9A7B6BD}" type="datetime1">
              <a:rPr lang="pt-PT" smtClean="0"/>
              <a:pPr/>
              <a:t>08-06-2012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9233E1-F1D4-4C13-AB86-8029F40416EB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xmlns="" val="2593868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5" name="Marcador de Posição do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6" name="Marcador de Posição de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7" name="Marcador de Posição d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4B0FB7-DDC5-4056-966E-9F2DC8800E78}" type="datetime1">
              <a:rPr lang="pt-PT" smtClean="0"/>
              <a:pPr/>
              <a:t>08-06-2012</a:t>
            </a:fld>
            <a:endParaRPr lang="pt-PT"/>
          </a:p>
        </p:txBody>
      </p:sp>
      <p:sp>
        <p:nvSpPr>
          <p:cNvPr id="8" name="Marcador de Posição do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9" name="Marcador de Posição do Número do Diapositivo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9233E1-F1D4-4C13-AB86-8029F40416EB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xmlns="" val="12781655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E946D2-A45D-4209-9E06-FC2BB74648E5}" type="datetime1">
              <a:rPr lang="pt-PT" smtClean="0"/>
              <a:pPr/>
              <a:t>08-06-2012</a:t>
            </a:fld>
            <a:endParaRPr lang="pt-PT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9233E1-F1D4-4C13-AB86-8029F40416EB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xmlns="" val="25635068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7C0C5-D973-4965-B6C9-7810659747BF}" type="datetime1">
              <a:rPr lang="pt-PT" smtClean="0"/>
              <a:pPr/>
              <a:t>08-06-2012</a:t>
            </a:fld>
            <a:endParaRPr lang="pt-PT"/>
          </a:p>
        </p:txBody>
      </p:sp>
      <p:sp>
        <p:nvSpPr>
          <p:cNvPr id="3" name="Marcador de Posição do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9233E1-F1D4-4C13-AB86-8029F40416EB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xmlns="" val="40608895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ADEE00-C9EF-41F0-805D-93EDEE9C1C0A}" type="datetime1">
              <a:rPr lang="pt-PT" smtClean="0"/>
              <a:pPr/>
              <a:t>08-06-2012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9233E1-F1D4-4C13-AB86-8029F40416EB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xmlns="" val="39164888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PT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7662F-591B-45B0-A33E-1204C8C2FF13}" type="datetime1">
              <a:rPr lang="pt-PT" smtClean="0"/>
              <a:pPr/>
              <a:t>08-06-2012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9233E1-F1D4-4C13-AB86-8029F40416EB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xmlns="" val="41980300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Posição d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F5FD64-4D5B-4DC7-8A88-815651540587}" type="datetime1">
              <a:rPr lang="pt-PT" smtClean="0"/>
              <a:pPr/>
              <a:t>08-06-2012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9233E1-F1D4-4C13-AB86-8029F40416EB}" type="slidenum">
              <a:rPr lang="pt-PT" smtClean="0"/>
              <a:pPr/>
              <a:t>‹nº›</a:t>
            </a:fld>
            <a:endParaRPr lang="pt-PT"/>
          </a:p>
        </p:txBody>
      </p:sp>
      <p:sp>
        <p:nvSpPr>
          <p:cNvPr id="7" name="Rectangle 6"/>
          <p:cNvSpPr/>
          <p:nvPr userDrawn="1"/>
        </p:nvSpPr>
        <p:spPr>
          <a:xfrm rot="10800000">
            <a:off x="0" y="0"/>
            <a:ext cx="9144000" cy="1714500"/>
          </a:xfrm>
          <a:prstGeom prst="rect">
            <a:avLst/>
          </a:prstGeom>
          <a:gradFill flip="none" rotWithShape="1">
            <a:gsLst>
              <a:gs pos="0">
                <a:srgbClr val="F6862A"/>
              </a:gs>
              <a:gs pos="100000">
                <a:schemeClr val="bg1"/>
              </a:gs>
              <a:gs pos="71000">
                <a:schemeClr val="bg1"/>
              </a:gs>
              <a:gs pos="100000">
                <a:srgbClr val="240CB4"/>
              </a:gs>
            </a:gsLst>
            <a:path path="rect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pic>
        <p:nvPicPr>
          <p:cNvPr id="8" name="Imagem 7" descr="LOGO GRUPO PARLAMENTAR_transparente.png"/>
          <p:cNvPicPr>
            <a:picLocks noChangeAspect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571500" y="142875"/>
            <a:ext cx="4699000" cy="1604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21731529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P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EA27EE-53EA-41A4-AA3E-5297FB92ABCD}" type="datetimeFigureOut">
              <a:rPr lang="pt-PT" smtClean="0"/>
              <a:pPr/>
              <a:t>08-06-2012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53C730-30FF-4B72-A5DA-D9B1B0361584}" type="slidenum">
              <a:rPr lang="pt-PT" smtClean="0"/>
              <a:pPr/>
              <a:t>‹nº›</a:t>
            </a:fld>
            <a:endParaRPr lang="pt-P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P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Posição d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D2F0E3-40DD-4C9E-8DE6-288FCBB8273C}" type="datetimeFigureOut">
              <a:rPr lang="pt-PT" smtClean="0"/>
              <a:pPr/>
              <a:t>08-06-2012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FC4764-39BF-4932-ACAD-51699AE19F1A}" type="slidenum">
              <a:rPr lang="pt-PT" smtClean="0"/>
              <a:pPr/>
              <a:t>‹nº›</a:t>
            </a:fld>
            <a:endParaRPr lang="pt-PT"/>
          </a:p>
        </p:txBody>
      </p:sp>
      <p:sp>
        <p:nvSpPr>
          <p:cNvPr id="7" name="Rectangle 6"/>
          <p:cNvSpPr/>
          <p:nvPr userDrawn="1"/>
        </p:nvSpPr>
        <p:spPr>
          <a:xfrm rot="10800000">
            <a:off x="0" y="0"/>
            <a:ext cx="9144000" cy="1714500"/>
          </a:xfrm>
          <a:prstGeom prst="rect">
            <a:avLst/>
          </a:prstGeom>
          <a:gradFill flip="none" rotWithShape="1">
            <a:gsLst>
              <a:gs pos="0">
                <a:srgbClr val="F6862A"/>
              </a:gs>
              <a:gs pos="100000">
                <a:schemeClr val="bg1"/>
              </a:gs>
              <a:gs pos="71000">
                <a:schemeClr val="bg1"/>
              </a:gs>
              <a:gs pos="100000">
                <a:srgbClr val="240CB4"/>
              </a:gs>
            </a:gsLst>
            <a:path path="rect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pic>
        <p:nvPicPr>
          <p:cNvPr id="8" name="Imagem 7" descr="LOGO GRUPO PARLAMENTAR_transparente.png"/>
          <p:cNvPicPr>
            <a:picLocks noChangeAspect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571500" y="142875"/>
            <a:ext cx="4699000" cy="1604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P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3"/>
          <p:cNvSpPr txBox="1">
            <a:spLocks noChangeArrowheads="1"/>
          </p:cNvSpPr>
          <p:nvPr/>
        </p:nvSpPr>
        <p:spPr>
          <a:xfrm>
            <a:off x="395288" y="4005064"/>
            <a:ext cx="8229600" cy="1224136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pt-PT" sz="2000" b="1" i="1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ea typeface="+mn-ea"/>
              <a:cs typeface="+mn-cs"/>
            </a:endParaRPr>
          </a:p>
          <a:p>
            <a:pPr lvl="0" algn="ctr">
              <a:spcBef>
                <a:spcPct val="20000"/>
              </a:spcBef>
              <a:defRPr/>
            </a:pPr>
            <a:r>
              <a:rPr lang="pt-PT" sz="2500" b="1" i="1" dirty="0" smtClean="0"/>
              <a:t>Luis Montenegro</a:t>
            </a:r>
            <a:endParaRPr kumimoji="0" lang="pt-PT" sz="2500" b="1" i="1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ea typeface="+mn-ea"/>
              <a:cs typeface="+mn-cs"/>
            </a:endParaRPr>
          </a:p>
          <a:p>
            <a:pPr lvl="0" algn="ctr">
              <a:spcBef>
                <a:spcPct val="20000"/>
              </a:spcBef>
              <a:defRPr/>
            </a:pPr>
            <a:r>
              <a:rPr lang="pt-PT" b="1" i="1" dirty="0" smtClean="0"/>
              <a:t>Presidente da Assembleia Municipal de Espinho</a:t>
            </a:r>
            <a:endParaRPr kumimoji="0" lang="pt-PT" sz="1800" b="0" i="1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ea typeface="+mn-ea"/>
              <a:cs typeface="+mn-cs"/>
            </a:endParaRPr>
          </a:p>
        </p:txBody>
      </p:sp>
      <p:sp>
        <p:nvSpPr>
          <p:cNvPr id="17" name="CaixaDeTexto 16"/>
          <p:cNvSpPr txBox="1"/>
          <p:nvPr/>
        </p:nvSpPr>
        <p:spPr>
          <a:xfrm>
            <a:off x="0" y="5237038"/>
            <a:ext cx="9144000" cy="1000274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pt-PT" sz="2500" b="1" i="1" dirty="0" smtClean="0">
                <a:solidFill>
                  <a:srgbClr val="0066CC"/>
                </a:solidFill>
              </a:rPr>
              <a:t>		</a:t>
            </a:r>
          </a:p>
          <a:p>
            <a:pPr algn="ctr"/>
            <a:r>
              <a:rPr lang="pt-PT" b="1" dirty="0" smtClean="0">
                <a:solidFill>
                  <a:schemeClr val="accent6"/>
                </a:solidFill>
              </a:rPr>
              <a:t>						Curia, 8 de Junho de 2012</a:t>
            </a:r>
          </a:p>
          <a:p>
            <a:pPr algn="ctr"/>
            <a:endParaRPr lang="pt-PT" sz="1600" b="1" dirty="0">
              <a:solidFill>
                <a:srgbClr val="0066CC"/>
              </a:solidFill>
            </a:endParaRPr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611560" y="2228671"/>
            <a:ext cx="7962900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pt-PT" sz="3600" dirty="0" smtClean="0">
                <a:latin typeface="Trebuchet MS" pitchFamily="34" charset="0"/>
              </a:rPr>
              <a:t>“ASSEMBLEIA MUNICIPAL:</a:t>
            </a:r>
          </a:p>
          <a:p>
            <a:pPr eaLnBrk="1" hangingPunct="1"/>
            <a:r>
              <a:rPr lang="pt-PT" sz="3600" dirty="0" smtClean="0">
                <a:latin typeface="Trebuchet MS" pitchFamily="34" charset="0"/>
              </a:rPr>
              <a:t>UM PARLAMENTO DE CIDADÃOS”</a:t>
            </a:r>
            <a:endParaRPr lang="pt-PT" sz="3600" dirty="0">
              <a:latin typeface="Trebuchet MS" pitchFamily="34" charset="0"/>
            </a:endParaRPr>
          </a:p>
        </p:txBody>
      </p:sp>
      <p:pic>
        <p:nvPicPr>
          <p:cNvPr id="1026" name="Picture 2" descr="logo poder local 201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9216" y="44624"/>
            <a:ext cx="4584792" cy="15841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38259706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Número do Diapositivo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9233E1-F1D4-4C13-AB86-8029F40416EB}" type="slidenum">
              <a:rPr lang="pt-PT" smtClean="0"/>
              <a:pPr/>
              <a:t>10</a:t>
            </a:fld>
            <a:endParaRPr lang="pt-PT"/>
          </a:p>
        </p:txBody>
      </p:sp>
      <p:pic>
        <p:nvPicPr>
          <p:cNvPr id="3" name="Picture 2" descr="logo poder local 201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9216" y="44624"/>
            <a:ext cx="4584792" cy="15841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Arredondar Rectângulo de Canto Simples 6"/>
          <p:cNvSpPr/>
          <p:nvPr/>
        </p:nvSpPr>
        <p:spPr bwMode="auto">
          <a:xfrm>
            <a:off x="524040" y="1988840"/>
            <a:ext cx="8224424" cy="4032448"/>
          </a:xfrm>
          <a:prstGeom prst="round1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PT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8" name="Cortar Rectângulo de Canto do Mesmo Lado 7"/>
          <p:cNvSpPr/>
          <p:nvPr/>
        </p:nvSpPr>
        <p:spPr bwMode="auto">
          <a:xfrm rot="16200000">
            <a:off x="-1440669" y="3753037"/>
            <a:ext cx="4032450" cy="504056"/>
          </a:xfrm>
          <a:prstGeom prst="snip2SameRect">
            <a:avLst/>
          </a:prstGeom>
          <a:ln>
            <a:headEnd type="none" w="med" len="med"/>
            <a:tailEnd type="none" w="med" len="med"/>
          </a:ln>
          <a:extLst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pt-PT" dirty="0" smtClean="0"/>
              <a:t>Funcionamento da Assembleia</a:t>
            </a:r>
            <a:endParaRPr kumimoji="0" lang="pt-PT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9" name="Rectângulo 8"/>
          <p:cNvSpPr/>
          <p:nvPr/>
        </p:nvSpPr>
        <p:spPr>
          <a:xfrm>
            <a:off x="899592" y="2276872"/>
            <a:ext cx="7920880" cy="33932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PT" sz="1300" b="1" u="sng" dirty="0" smtClean="0">
                <a:latin typeface="Trebuchet MS" pitchFamily="34" charset="0"/>
              </a:rPr>
              <a:t>Sessões Ordinárias</a:t>
            </a:r>
          </a:p>
          <a:p>
            <a:pPr algn="just">
              <a:lnSpc>
                <a:spcPct val="150000"/>
              </a:lnSpc>
            </a:pPr>
            <a:r>
              <a:rPr lang="pt-PT" sz="1300" dirty="0" smtClean="0">
                <a:latin typeface="Trebuchet MS" pitchFamily="34" charset="0"/>
              </a:rPr>
              <a:t>A Assembleia Municipal tem anualmente cinco sessões ordinárias, em Fevereiro, Abril, Junho, Setembro e Novembro ou Dezembro (49º , n.º 1, da Lei 169/99, de 18/09).</a:t>
            </a:r>
          </a:p>
          <a:p>
            <a:pPr algn="just">
              <a:lnSpc>
                <a:spcPct val="150000"/>
              </a:lnSpc>
            </a:pPr>
            <a:endParaRPr lang="pt-PT" sz="1300" dirty="0" smtClean="0">
              <a:latin typeface="Trebuchet MS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pt-PT" sz="1300" dirty="0" smtClean="0">
                <a:latin typeface="Trebuchet MS" pitchFamily="34" charset="0"/>
              </a:rPr>
              <a:t>A sessão de Abril destina-se à apreciação do inventário de todos os bens, direitos e obrigações patrimoniais e respetiva </a:t>
            </a:r>
            <a:r>
              <a:rPr lang="pt-PT" sz="1300" dirty="0" smtClean="0">
                <a:latin typeface="Trebuchet MS" pitchFamily="34" charset="0"/>
              </a:rPr>
              <a:t>avaliação, </a:t>
            </a:r>
            <a:r>
              <a:rPr lang="pt-PT" sz="1300" dirty="0" smtClean="0">
                <a:latin typeface="Trebuchet MS" pitchFamily="34" charset="0"/>
              </a:rPr>
              <a:t>e ainda à </a:t>
            </a:r>
            <a:r>
              <a:rPr lang="pt-PT" sz="1300" dirty="0" smtClean="0">
                <a:latin typeface="Trebuchet MS" pitchFamily="34" charset="0"/>
              </a:rPr>
              <a:t>apreciação e votação dos documentos de prestação de contas, </a:t>
            </a:r>
            <a:r>
              <a:rPr lang="pt-PT" sz="1300" dirty="0" smtClean="0">
                <a:latin typeface="Trebuchet MS" pitchFamily="34" charset="0"/>
              </a:rPr>
              <a:t>e a sessão de Novembro ou </a:t>
            </a:r>
            <a:r>
              <a:rPr lang="pt-PT" sz="1300" smtClean="0">
                <a:latin typeface="Trebuchet MS" pitchFamily="34" charset="0"/>
              </a:rPr>
              <a:t>Dezembro </a:t>
            </a:r>
            <a:r>
              <a:rPr lang="pt-PT" sz="1300" smtClean="0">
                <a:latin typeface="Trebuchet MS" pitchFamily="34" charset="0"/>
              </a:rPr>
              <a:t>à </a:t>
            </a:r>
            <a:r>
              <a:rPr lang="pt-PT" sz="1300" dirty="0" smtClean="0">
                <a:latin typeface="Trebuchet MS" pitchFamily="34" charset="0"/>
              </a:rPr>
              <a:t>aprovação das opções do plano e da proposta do orçamento (49º , n.º 2, da Lei 169/99, de 18/09).</a:t>
            </a:r>
          </a:p>
          <a:p>
            <a:pPr algn="just">
              <a:lnSpc>
                <a:spcPct val="150000"/>
              </a:lnSpc>
            </a:pPr>
            <a:endParaRPr lang="pt-PT" sz="1300" dirty="0" smtClean="0">
              <a:latin typeface="Trebuchet MS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pt-PT" sz="1300" dirty="0" smtClean="0">
                <a:latin typeface="Trebuchet MS" pitchFamily="34" charset="0"/>
              </a:rPr>
              <a:t>As outras sessões não têm agenda determinada na lei, pelo que poderão abordar os assuntos que a própria Assembleia entender.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Número do Diapositivo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9233E1-F1D4-4C13-AB86-8029F40416EB}" type="slidenum">
              <a:rPr lang="pt-PT" smtClean="0"/>
              <a:pPr/>
              <a:t>11</a:t>
            </a:fld>
            <a:endParaRPr lang="pt-PT"/>
          </a:p>
        </p:txBody>
      </p:sp>
      <p:pic>
        <p:nvPicPr>
          <p:cNvPr id="3" name="Picture 2" descr="logo poder local 201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9216" y="44624"/>
            <a:ext cx="4584792" cy="15841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Marcador de Posição do Número do Diapositivo 1"/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89233E1-F1D4-4C13-AB86-8029F40416EB}" type="slidenum">
              <a:rPr kumimoji="0" lang="pt-PT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pt-PT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Arredondar Rectângulo de Canto Simples 4"/>
          <p:cNvSpPr/>
          <p:nvPr/>
        </p:nvSpPr>
        <p:spPr bwMode="auto">
          <a:xfrm>
            <a:off x="524040" y="1988840"/>
            <a:ext cx="8224424" cy="4032448"/>
          </a:xfrm>
          <a:prstGeom prst="round1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PT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6" name="Cortar Rectângulo de Canto do Mesmo Lado 5"/>
          <p:cNvSpPr/>
          <p:nvPr/>
        </p:nvSpPr>
        <p:spPr bwMode="auto">
          <a:xfrm rot="16200000">
            <a:off x="-1440669" y="3753037"/>
            <a:ext cx="4032450" cy="504056"/>
          </a:xfrm>
          <a:prstGeom prst="snip2SameRect">
            <a:avLst/>
          </a:prstGeom>
          <a:ln>
            <a:headEnd type="none" w="med" len="med"/>
            <a:tailEnd type="none" w="med" len="med"/>
          </a:ln>
          <a:extLst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pt-PT" dirty="0" smtClean="0"/>
              <a:t>Funcionamento da Assembleia</a:t>
            </a:r>
            <a:endParaRPr kumimoji="0" lang="pt-PT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7" name="Rectângulo 6"/>
          <p:cNvSpPr/>
          <p:nvPr/>
        </p:nvSpPr>
        <p:spPr>
          <a:xfrm>
            <a:off x="899592" y="2276872"/>
            <a:ext cx="7920880" cy="27930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PT" sz="1300" b="1" u="sng" dirty="0" smtClean="0">
                <a:latin typeface="Trebuchet MS" pitchFamily="34" charset="0"/>
              </a:rPr>
              <a:t>Sessões Extraordinárias</a:t>
            </a:r>
          </a:p>
          <a:p>
            <a:pPr algn="just">
              <a:lnSpc>
                <a:spcPct val="150000"/>
              </a:lnSpc>
            </a:pPr>
            <a:r>
              <a:rPr lang="pt-PT" sz="1300" dirty="0" smtClean="0">
                <a:latin typeface="Trebuchet MS" pitchFamily="34" charset="0"/>
              </a:rPr>
              <a:t>A Assembleia Municipal pode ainda reunir extraordinariamente, por iniciativa do respetivo presidente, quando a mesa assim o deliberar ou, ainda, a requerimento:</a:t>
            </a:r>
          </a:p>
          <a:p>
            <a:pPr lvl="1" algn="just">
              <a:lnSpc>
                <a:spcPct val="150000"/>
              </a:lnSpc>
            </a:pPr>
            <a:r>
              <a:rPr lang="pt-PT" sz="1300" dirty="0" smtClean="0">
                <a:latin typeface="Trebuchet MS" pitchFamily="34" charset="0"/>
              </a:rPr>
              <a:t>a) do presidente da Câmara Municipal em execução de deliberação desta;</a:t>
            </a:r>
          </a:p>
          <a:p>
            <a:pPr lvl="1" algn="just">
              <a:lnSpc>
                <a:spcPct val="150000"/>
              </a:lnSpc>
            </a:pPr>
            <a:r>
              <a:rPr lang="pt-PT" sz="1300" dirty="0" smtClean="0">
                <a:latin typeface="Trebuchet MS" pitchFamily="34" charset="0"/>
              </a:rPr>
              <a:t>b) de 1/3 dos seus membros ou de grupos municipais com idêntica representatividade;</a:t>
            </a:r>
          </a:p>
          <a:p>
            <a:pPr lvl="1" algn="just">
              <a:lnSpc>
                <a:spcPct val="150000"/>
              </a:lnSpc>
            </a:pPr>
            <a:r>
              <a:rPr lang="pt-PT" sz="1300" dirty="0" smtClean="0">
                <a:latin typeface="Trebuchet MS" pitchFamily="34" charset="0"/>
              </a:rPr>
              <a:t>c) de cidadãos eleitores inscritos no recenseamento eleitoral do município em número equivalente a 30 vezes o número de elementos que compõem a assembleia, quando aquele número for igual ou inferior a 10 000, e a 50 vezes, quando for superior </a:t>
            </a:r>
          </a:p>
          <a:p>
            <a:pPr algn="just">
              <a:lnSpc>
                <a:spcPct val="150000"/>
              </a:lnSpc>
            </a:pPr>
            <a:r>
              <a:rPr lang="pt-PT" sz="1300" dirty="0" smtClean="0">
                <a:latin typeface="Trebuchet MS" pitchFamily="34" charset="0"/>
              </a:rPr>
              <a:t>(</a:t>
            </a:r>
            <a:r>
              <a:rPr lang="pt-PT" sz="1300" dirty="0" err="1" smtClean="0">
                <a:latin typeface="Trebuchet MS" pitchFamily="34" charset="0"/>
              </a:rPr>
              <a:t>cfr</a:t>
            </a:r>
            <a:r>
              <a:rPr lang="pt-PT" sz="1300" dirty="0" smtClean="0">
                <a:latin typeface="Trebuchet MS" pitchFamily="34" charset="0"/>
              </a:rPr>
              <a:t>. </a:t>
            </a:r>
            <a:r>
              <a:rPr lang="pt-PT" sz="1300" dirty="0" err="1" smtClean="0">
                <a:latin typeface="Trebuchet MS" pitchFamily="34" charset="0"/>
              </a:rPr>
              <a:t>art</a:t>
            </a:r>
            <a:r>
              <a:rPr lang="pt-PT" sz="1300" dirty="0" smtClean="0">
                <a:latin typeface="Trebuchet MS" pitchFamily="34" charset="0"/>
              </a:rPr>
              <a:t>. 50º, n.º1, da Lei 169/99, de 18/09).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Número do Diapositivo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9233E1-F1D4-4C13-AB86-8029F40416EB}" type="slidenum">
              <a:rPr lang="pt-PT" smtClean="0"/>
              <a:pPr/>
              <a:t>12</a:t>
            </a:fld>
            <a:endParaRPr lang="pt-PT"/>
          </a:p>
        </p:txBody>
      </p:sp>
      <p:sp>
        <p:nvSpPr>
          <p:cNvPr id="3" name="Rectângulo 2"/>
          <p:cNvSpPr/>
          <p:nvPr/>
        </p:nvSpPr>
        <p:spPr>
          <a:xfrm>
            <a:off x="2051720" y="2117755"/>
            <a:ext cx="5112568" cy="2031325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pt-PT" sz="1400" b="1" dirty="0" smtClean="0"/>
              <a:t>Artigo 51º</a:t>
            </a:r>
          </a:p>
          <a:p>
            <a:pPr algn="ctr"/>
            <a:r>
              <a:rPr lang="pt-PT" sz="1400" b="1" dirty="0" smtClean="0"/>
              <a:t>Participação de eleitores</a:t>
            </a:r>
          </a:p>
          <a:p>
            <a:pPr algn="just"/>
            <a:r>
              <a:rPr lang="pt-PT" sz="1400" dirty="0" smtClean="0"/>
              <a:t>1 - Têm o direito de participar, nos termos a definir no regimento, sem direito de voto, nas sessões extraordinárias, convocadas nos termos da alínea c) do nº 1 do artigo anterior, dois representantes dos requerentes. </a:t>
            </a:r>
          </a:p>
          <a:p>
            <a:pPr algn="just"/>
            <a:r>
              <a:rPr lang="pt-PT" sz="1400" dirty="0" smtClean="0"/>
              <a:t>2 - Os representantes mencionados podem formular sugestões ou propostas, as quais só são votadas pela assembleia municipal se esta assim o deliberar. </a:t>
            </a:r>
          </a:p>
        </p:txBody>
      </p:sp>
      <p:pic>
        <p:nvPicPr>
          <p:cNvPr id="4" name="Picture 2" descr="logo poder local 201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9216" y="44624"/>
            <a:ext cx="4584792" cy="15841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Cortar Rectângulo de Canto Diagonal 4"/>
          <p:cNvSpPr/>
          <p:nvPr/>
        </p:nvSpPr>
        <p:spPr bwMode="auto">
          <a:xfrm>
            <a:off x="6444208" y="404664"/>
            <a:ext cx="2016224" cy="288032"/>
          </a:xfrm>
          <a:prstGeom prst="snip2DiagRect">
            <a:avLst/>
          </a:prstGeom>
          <a:ln>
            <a:headEnd type="none" w="med" len="med"/>
            <a:tailEnd type="none" w="med" len="med"/>
          </a:ln>
          <a:ex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just"/>
            <a:r>
              <a:rPr lang="pt-PT" sz="1400" b="1" dirty="0" smtClean="0"/>
              <a:t>Lei n.º 169/99, de 18/09</a:t>
            </a:r>
            <a:endParaRPr lang="pt-BR" sz="14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Número do Diapositivo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9233E1-F1D4-4C13-AB86-8029F40416EB}" type="slidenum">
              <a:rPr lang="pt-PT" smtClean="0"/>
              <a:pPr/>
              <a:t>13</a:t>
            </a:fld>
            <a:endParaRPr lang="pt-PT"/>
          </a:p>
        </p:txBody>
      </p:sp>
      <p:pic>
        <p:nvPicPr>
          <p:cNvPr id="3" name="Picture 2" descr="logo poder local 201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9216" y="44624"/>
            <a:ext cx="4584792" cy="15841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Arredondar Rectângulo de Canto Simples 5"/>
          <p:cNvSpPr/>
          <p:nvPr/>
        </p:nvSpPr>
        <p:spPr bwMode="auto">
          <a:xfrm>
            <a:off x="524040" y="1772816"/>
            <a:ext cx="8224424" cy="4536504"/>
          </a:xfrm>
          <a:prstGeom prst="round1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PT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7" name="Cortar Rectângulo de Canto do Mesmo Lado 6"/>
          <p:cNvSpPr/>
          <p:nvPr/>
        </p:nvSpPr>
        <p:spPr bwMode="auto">
          <a:xfrm rot="16200000">
            <a:off x="-1692696" y="3789040"/>
            <a:ext cx="4536504" cy="504056"/>
          </a:xfrm>
          <a:prstGeom prst="snip2SameRect">
            <a:avLst/>
          </a:prstGeom>
          <a:ln>
            <a:headEnd type="none" w="med" len="med"/>
            <a:tailEnd type="none" w="med" len="med"/>
          </a:ln>
          <a:extLst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pt-PT" dirty="0" smtClean="0"/>
              <a:t>Competências</a:t>
            </a:r>
            <a:endParaRPr kumimoji="0" lang="pt-PT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8" name="Rectângulo 7"/>
          <p:cNvSpPr/>
          <p:nvPr/>
        </p:nvSpPr>
        <p:spPr>
          <a:xfrm>
            <a:off x="899592" y="1988840"/>
            <a:ext cx="7920880" cy="44088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PT" sz="1300" dirty="0" smtClean="0">
                <a:latin typeface="Trebuchet MS" pitchFamily="34" charset="0"/>
              </a:rPr>
              <a:t>A Assembleia Municipal desempenha funções próprias de um órgão tipo parlamento, das quais se destacam cinco (</a:t>
            </a:r>
            <a:r>
              <a:rPr lang="pt-PT" sz="1300" dirty="0" err="1" smtClean="0">
                <a:latin typeface="Trebuchet MS" pitchFamily="34" charset="0"/>
              </a:rPr>
              <a:t>cfr</a:t>
            </a:r>
            <a:r>
              <a:rPr lang="pt-PT" sz="1300" dirty="0" smtClean="0">
                <a:latin typeface="Trebuchet MS" pitchFamily="34" charset="0"/>
              </a:rPr>
              <a:t>. </a:t>
            </a:r>
            <a:r>
              <a:rPr lang="pt-PT" sz="1300" dirty="0" err="1" smtClean="0">
                <a:latin typeface="Trebuchet MS" pitchFamily="34" charset="0"/>
              </a:rPr>
              <a:t>art</a:t>
            </a:r>
            <a:r>
              <a:rPr lang="pt-PT" sz="1300" dirty="0" smtClean="0">
                <a:latin typeface="Trebuchet MS" pitchFamily="34" charset="0"/>
              </a:rPr>
              <a:t>. 53º da Lei 169/99, de 18/09):</a:t>
            </a:r>
          </a:p>
          <a:p>
            <a:pPr lvl="1"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pt-PT" sz="1300" dirty="0" smtClean="0">
                <a:latin typeface="Trebuchet MS" pitchFamily="34" charset="0"/>
              </a:rPr>
              <a:t> </a:t>
            </a:r>
            <a:r>
              <a:rPr lang="pt-PT" sz="1400" b="1" dirty="0" smtClean="0">
                <a:latin typeface="Trebuchet MS" pitchFamily="34" charset="0"/>
              </a:rPr>
              <a:t>Função de orientação geral do município</a:t>
            </a:r>
            <a:r>
              <a:rPr lang="pt-PT" sz="1300" dirty="0" smtClean="0">
                <a:latin typeface="Trebuchet MS" pitchFamily="34" charset="0"/>
              </a:rPr>
              <a:t>, de que a mais importante é a aprovação das opções do plano e do orçamento do município;</a:t>
            </a:r>
          </a:p>
          <a:p>
            <a:pPr lvl="1"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pt-PT" sz="1300" dirty="0" smtClean="0">
                <a:latin typeface="Trebuchet MS" pitchFamily="34" charset="0"/>
              </a:rPr>
              <a:t> </a:t>
            </a:r>
            <a:r>
              <a:rPr lang="pt-PT" sz="1400" b="1" dirty="0" smtClean="0">
                <a:latin typeface="Trebuchet MS" pitchFamily="34" charset="0"/>
              </a:rPr>
              <a:t>Função de fiscalização da câmara municipal</a:t>
            </a:r>
            <a:r>
              <a:rPr lang="pt-PT" sz="1300" dirty="0" smtClean="0">
                <a:latin typeface="Trebuchet MS" pitchFamily="34" charset="0"/>
              </a:rPr>
              <a:t>, o que inclui a votação de moções de censura à atuação desta em avaliação da ação desenvolvida pela mesma ou por qualquer dos seus membros;</a:t>
            </a:r>
          </a:p>
          <a:p>
            <a:pPr lvl="1"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pt-PT" sz="1300" dirty="0" smtClean="0">
                <a:latin typeface="Trebuchet MS" pitchFamily="34" charset="0"/>
              </a:rPr>
              <a:t> </a:t>
            </a:r>
            <a:r>
              <a:rPr lang="pt-PT" sz="1400" b="1" dirty="0" smtClean="0">
                <a:latin typeface="Trebuchet MS" pitchFamily="34" charset="0"/>
              </a:rPr>
              <a:t>Função de regulamentação</a:t>
            </a:r>
            <a:r>
              <a:rPr lang="pt-PT" sz="1300" dirty="0" smtClean="0">
                <a:latin typeface="Trebuchet MS" pitchFamily="34" charset="0"/>
              </a:rPr>
              <a:t>, que se consiste em aprovar posturas e regulamentos municipais;</a:t>
            </a:r>
          </a:p>
          <a:p>
            <a:pPr lvl="1"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pt-PT" sz="1300" dirty="0" smtClean="0">
                <a:latin typeface="Trebuchet MS" pitchFamily="34" charset="0"/>
              </a:rPr>
              <a:t> </a:t>
            </a:r>
            <a:r>
              <a:rPr lang="pt-PT" sz="1400" b="1" dirty="0" smtClean="0">
                <a:latin typeface="Trebuchet MS" pitchFamily="34" charset="0"/>
              </a:rPr>
              <a:t>Função tributária</a:t>
            </a:r>
            <a:r>
              <a:rPr lang="pt-PT" sz="1300" dirty="0" smtClean="0">
                <a:latin typeface="Trebuchet MS" pitchFamily="34" charset="0"/>
              </a:rPr>
              <a:t>, que consiste em estabelecer impostos e taxas a que os municípios ficam sujeitos;</a:t>
            </a:r>
          </a:p>
          <a:p>
            <a:pPr marL="447675" lvl="1"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pt-PT" sz="1300" dirty="0" smtClean="0">
                <a:latin typeface="Trebuchet MS" pitchFamily="34" charset="0"/>
              </a:rPr>
              <a:t> </a:t>
            </a:r>
            <a:r>
              <a:rPr lang="pt-PT" sz="1400" b="1" dirty="0" smtClean="0">
                <a:latin typeface="Trebuchet MS" pitchFamily="34" charset="0"/>
              </a:rPr>
              <a:t>Função de decisão superior</a:t>
            </a:r>
            <a:r>
              <a:rPr lang="pt-PT" sz="1300" dirty="0" smtClean="0">
                <a:latin typeface="Trebuchet MS" pitchFamily="34" charset="0"/>
              </a:rPr>
              <a:t>, que se traduz na prática de atos sobre as matérias mais importantes da vida do município, de que são exemplos a autorização para a integração do município em associações ou federações, ou a aprovação de referendos locais.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Número do Diapositivo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9233E1-F1D4-4C13-AB86-8029F40416EB}" type="slidenum">
              <a:rPr lang="pt-PT" smtClean="0"/>
              <a:pPr/>
              <a:t>14</a:t>
            </a:fld>
            <a:endParaRPr lang="pt-PT"/>
          </a:p>
        </p:txBody>
      </p:sp>
      <p:pic>
        <p:nvPicPr>
          <p:cNvPr id="3" name="Picture 2" descr="logo poder local 201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9216" y="44624"/>
            <a:ext cx="4584792" cy="15841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Marcador de Posição do Número do Diapositivo 1"/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89233E1-F1D4-4C13-AB86-8029F40416EB}" type="slidenum">
              <a:rPr kumimoji="0" lang="pt-PT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0" lang="pt-PT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Arredondar Rectângulo de Canto Simples 4"/>
          <p:cNvSpPr/>
          <p:nvPr/>
        </p:nvSpPr>
        <p:spPr bwMode="auto">
          <a:xfrm>
            <a:off x="524040" y="1988840"/>
            <a:ext cx="8224424" cy="2304256"/>
          </a:xfrm>
          <a:prstGeom prst="round1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PT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6" name="Cortar Rectângulo de Canto do Mesmo Lado 5"/>
          <p:cNvSpPr/>
          <p:nvPr/>
        </p:nvSpPr>
        <p:spPr bwMode="auto">
          <a:xfrm rot="16200000">
            <a:off x="-576572" y="2888940"/>
            <a:ext cx="2304256" cy="504056"/>
          </a:xfrm>
          <a:prstGeom prst="snip2SameRect">
            <a:avLst/>
          </a:prstGeom>
          <a:ln>
            <a:headEnd type="none" w="med" len="med"/>
            <a:tailEnd type="none" w="med" len="med"/>
          </a:ln>
          <a:extLst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pt-PT" dirty="0" smtClean="0"/>
              <a:t>Competências </a:t>
            </a:r>
            <a:r>
              <a:rPr lang="pt-PT" sz="1400" dirty="0" smtClean="0"/>
              <a:t>(</a:t>
            </a:r>
            <a:r>
              <a:rPr lang="pt-PT" sz="1400" dirty="0" err="1" smtClean="0"/>
              <a:t>Cont</a:t>
            </a:r>
            <a:r>
              <a:rPr lang="pt-PT" sz="1400" dirty="0" smtClean="0"/>
              <a:t>.)</a:t>
            </a:r>
            <a:endParaRPr kumimoji="0" lang="pt-PT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7" name="Rectângulo 6"/>
          <p:cNvSpPr/>
          <p:nvPr/>
        </p:nvSpPr>
        <p:spPr>
          <a:xfrm>
            <a:off x="899592" y="2276872"/>
            <a:ext cx="7920880" cy="15560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PT" sz="1300" dirty="0" smtClean="0">
                <a:latin typeface="Trebuchet MS" pitchFamily="34" charset="0"/>
              </a:rPr>
              <a:t>O artigo 53º da Lei 169/99, de 18/09, contém uma cláusula geral segundo a qual compete à Assembleia Municipal «Pronunciar-se e deliberar sobre assuntos que visem a prossecução das atribuições da autarquia» (alínea q) do n.º 2), o que significa que qualquer assunto relacionado com a prossecução de interesses próprios do município, se não for da competência de outro órgão municipal, cai na alçada da competência da Assembleia Municipal.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Número do Diapositivo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9233E1-F1D4-4C13-AB86-8029F40416EB}" type="slidenum">
              <a:rPr lang="pt-PT" smtClean="0"/>
              <a:pPr/>
              <a:t>15</a:t>
            </a:fld>
            <a:endParaRPr lang="pt-PT"/>
          </a:p>
        </p:txBody>
      </p:sp>
      <p:pic>
        <p:nvPicPr>
          <p:cNvPr id="3" name="Picture 2" descr="logo poder local 201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9216" y="44624"/>
            <a:ext cx="4584792" cy="15841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Rectângulo 3"/>
          <p:cNvSpPr/>
          <p:nvPr/>
        </p:nvSpPr>
        <p:spPr>
          <a:xfrm>
            <a:off x="611560" y="1940347"/>
            <a:ext cx="7920880" cy="3000821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pt-PT" sz="1400" b="1" dirty="0" smtClean="0"/>
              <a:t>Artigo 84º</a:t>
            </a:r>
          </a:p>
          <a:p>
            <a:pPr algn="ctr">
              <a:lnSpc>
                <a:spcPct val="150000"/>
              </a:lnSpc>
            </a:pPr>
            <a:r>
              <a:rPr lang="pt-PT" sz="1400" b="1" dirty="0" smtClean="0"/>
              <a:t>Reuniões públicas</a:t>
            </a:r>
          </a:p>
          <a:p>
            <a:pPr algn="just">
              <a:lnSpc>
                <a:spcPct val="150000"/>
              </a:lnSpc>
            </a:pPr>
            <a:r>
              <a:rPr lang="pt-PT" sz="1400" dirty="0" smtClean="0"/>
              <a:t>1 - As sessões dos órgãos deliberativos das autarquias locais são públicas.</a:t>
            </a:r>
          </a:p>
          <a:p>
            <a:pPr algn="just">
              <a:lnSpc>
                <a:spcPct val="150000"/>
              </a:lnSpc>
            </a:pPr>
            <a:r>
              <a:rPr lang="pt-PT" sz="1400" dirty="0" smtClean="0"/>
              <a:t>(…)</a:t>
            </a:r>
          </a:p>
          <a:p>
            <a:pPr algn="just">
              <a:lnSpc>
                <a:spcPct val="150000"/>
              </a:lnSpc>
            </a:pPr>
            <a:r>
              <a:rPr lang="pt-PT" sz="1400" dirty="0" smtClean="0"/>
              <a:t>6 - Nas reuniões dos órgãos deliberativos há um período para intervenção do público, durante o qual lhe serão prestados os esclarecimentos solicitados, nos termos definidos no regimento. </a:t>
            </a:r>
          </a:p>
          <a:p>
            <a:pPr algn="just">
              <a:lnSpc>
                <a:spcPct val="150000"/>
              </a:lnSpc>
            </a:pPr>
            <a:r>
              <a:rPr lang="pt-PT" sz="1400" dirty="0" smtClean="0"/>
              <a:t>7 - As atas das sessões ou reuniões, terminada a menção aos assuntos incluídos na ordem do dia, fazem referência sumária às eventuais intervenções do público na solicitação de esclarecimentos e às respostas dadas. </a:t>
            </a:r>
          </a:p>
        </p:txBody>
      </p:sp>
      <p:sp>
        <p:nvSpPr>
          <p:cNvPr id="5" name="Cortar Rectângulo de Canto Diagonal 4"/>
          <p:cNvSpPr/>
          <p:nvPr/>
        </p:nvSpPr>
        <p:spPr bwMode="auto">
          <a:xfrm>
            <a:off x="6444208" y="404664"/>
            <a:ext cx="2016224" cy="288032"/>
          </a:xfrm>
          <a:prstGeom prst="snip2DiagRect">
            <a:avLst/>
          </a:prstGeom>
          <a:ln>
            <a:headEnd type="none" w="med" len="med"/>
            <a:tailEnd type="none" w="med" len="med"/>
          </a:ln>
          <a:ex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just"/>
            <a:r>
              <a:rPr lang="pt-PT" sz="1400" b="1" dirty="0" smtClean="0"/>
              <a:t>Lei n.º 169/99, de 18/09</a:t>
            </a:r>
            <a:endParaRPr lang="pt-BR" sz="14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Número do Diapositivo 1"/>
          <p:cNvSpPr>
            <a:spLocks noGrp="1"/>
          </p:cNvSpPr>
          <p:nvPr>
            <p:ph type="sldNum" sz="quarter" idx="12"/>
          </p:nvPr>
        </p:nvSpPr>
        <p:spPr>
          <a:xfrm>
            <a:off x="6553200" y="5929526"/>
            <a:ext cx="2133600" cy="365125"/>
          </a:xfrm>
        </p:spPr>
        <p:txBody>
          <a:bodyPr/>
          <a:lstStyle/>
          <a:p>
            <a:fld id="{D89233E1-F1D4-4C13-AB86-8029F40416EB}" type="slidenum">
              <a:rPr lang="pt-PT" smtClean="0"/>
              <a:pPr/>
              <a:t>16</a:t>
            </a:fld>
            <a:endParaRPr lang="pt-PT"/>
          </a:p>
        </p:txBody>
      </p:sp>
      <p:pic>
        <p:nvPicPr>
          <p:cNvPr id="3" name="Picture 2" descr="logo poder local 201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9216" y="44624"/>
            <a:ext cx="4584792" cy="15841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Rectângulo 3"/>
          <p:cNvSpPr/>
          <p:nvPr/>
        </p:nvSpPr>
        <p:spPr>
          <a:xfrm>
            <a:off x="539552" y="1628800"/>
            <a:ext cx="8208912" cy="1292662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pt-PT" sz="1300" b="1" dirty="0" smtClean="0"/>
              <a:t>Artigo 86º</a:t>
            </a:r>
          </a:p>
          <a:p>
            <a:pPr algn="ctr">
              <a:lnSpc>
                <a:spcPct val="150000"/>
              </a:lnSpc>
            </a:pPr>
            <a:r>
              <a:rPr lang="pt-PT" sz="1300" b="1" dirty="0" smtClean="0"/>
              <a:t>Período de antes da ordem do dia</a:t>
            </a:r>
          </a:p>
          <a:p>
            <a:pPr algn="just">
              <a:lnSpc>
                <a:spcPct val="150000"/>
              </a:lnSpc>
            </a:pPr>
            <a:r>
              <a:rPr lang="pt-PT" sz="1300" dirty="0" smtClean="0"/>
              <a:t>Em cada sessão ordinária dos órgãos autárquicos há um período de antes da ordem do dia, com a duração máxima de sessenta minutos, para tratamento de assuntos gerais de interesse para a autarquia. </a:t>
            </a:r>
          </a:p>
        </p:txBody>
      </p:sp>
      <p:sp>
        <p:nvSpPr>
          <p:cNvPr id="5" name="Rectângulo 4"/>
          <p:cNvSpPr/>
          <p:nvPr/>
        </p:nvSpPr>
        <p:spPr>
          <a:xfrm>
            <a:off x="539552" y="3140968"/>
            <a:ext cx="8208912" cy="2793072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pt-PT" sz="1300" b="1" dirty="0" smtClean="0"/>
              <a:t>Artigo 87º</a:t>
            </a:r>
          </a:p>
          <a:p>
            <a:pPr algn="ctr">
              <a:lnSpc>
                <a:spcPct val="150000"/>
              </a:lnSpc>
            </a:pPr>
            <a:r>
              <a:rPr lang="pt-PT" sz="1300" b="1" dirty="0" smtClean="0"/>
              <a:t>Ordem do dia</a:t>
            </a:r>
          </a:p>
          <a:p>
            <a:pPr algn="just">
              <a:lnSpc>
                <a:spcPct val="150000"/>
              </a:lnSpc>
            </a:pPr>
            <a:r>
              <a:rPr lang="pt-PT" sz="1300" dirty="0" smtClean="0">
                <a:solidFill>
                  <a:schemeClr val="tx1"/>
                </a:solidFill>
              </a:rPr>
              <a:t>1 - (Eliminado.)</a:t>
            </a:r>
          </a:p>
          <a:p>
            <a:pPr algn="just">
              <a:lnSpc>
                <a:spcPct val="150000"/>
              </a:lnSpc>
            </a:pPr>
            <a:r>
              <a:rPr lang="pt-PT" sz="1300" dirty="0" smtClean="0"/>
              <a:t>2 - A ordem do dia deve incluir os assuntos que para esse fim forem indicados por qualquer membro do órgão, desde que sejam da competência do órgão e o pedido seja apresentado por escrito com uma antecedência mínima de: </a:t>
            </a:r>
          </a:p>
          <a:p>
            <a:pPr lvl="1" algn="just">
              <a:lnSpc>
                <a:spcPct val="150000"/>
              </a:lnSpc>
            </a:pPr>
            <a:r>
              <a:rPr lang="pt-PT" sz="1300" dirty="0" smtClean="0"/>
              <a:t>a) Cinco dias úteis sobre a data da reunião, no caso das reuniões ordinárias;</a:t>
            </a:r>
          </a:p>
          <a:p>
            <a:pPr lvl="1" algn="just">
              <a:lnSpc>
                <a:spcPct val="150000"/>
              </a:lnSpc>
            </a:pPr>
            <a:r>
              <a:rPr lang="pt-PT" sz="1300" dirty="0" smtClean="0"/>
              <a:t>b) Oito dias úteis sobre a data da reunião, no caso das reuniões extraordinárias. </a:t>
            </a:r>
          </a:p>
          <a:p>
            <a:pPr algn="just">
              <a:lnSpc>
                <a:spcPct val="150000"/>
              </a:lnSpc>
            </a:pPr>
            <a:r>
              <a:rPr lang="pt-PT" sz="1300" dirty="0" smtClean="0"/>
              <a:t>3 - A ordem do dia é entregue a todos os membros com a antecedência sobre a data do início da reunião de, pelo menos, dois dias úteis, enviando-se-lhes, em simultâneo, a respetiva documentação. </a:t>
            </a:r>
          </a:p>
        </p:txBody>
      </p:sp>
      <p:sp>
        <p:nvSpPr>
          <p:cNvPr id="6" name="Cortar Rectângulo de Canto Diagonal 5"/>
          <p:cNvSpPr/>
          <p:nvPr/>
        </p:nvSpPr>
        <p:spPr bwMode="auto">
          <a:xfrm>
            <a:off x="6444208" y="404664"/>
            <a:ext cx="2016224" cy="288032"/>
          </a:xfrm>
          <a:prstGeom prst="snip2DiagRect">
            <a:avLst/>
          </a:prstGeom>
          <a:ln>
            <a:headEnd type="none" w="med" len="med"/>
            <a:tailEnd type="none" w="med" len="med"/>
          </a:ln>
          <a:ex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just"/>
            <a:r>
              <a:rPr lang="pt-PT" sz="1400" b="1" dirty="0" smtClean="0"/>
              <a:t>Lei n.º 169/99, de 18/09</a:t>
            </a:r>
            <a:endParaRPr lang="pt-BR" sz="14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Número do Diapositivo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9233E1-F1D4-4C13-AB86-8029F40416EB}" type="slidenum">
              <a:rPr lang="pt-PT" smtClean="0"/>
              <a:pPr/>
              <a:t>17</a:t>
            </a:fld>
            <a:endParaRPr lang="pt-PT"/>
          </a:p>
        </p:txBody>
      </p:sp>
      <p:pic>
        <p:nvPicPr>
          <p:cNvPr id="3" name="Picture 2" descr="logo poder local 201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9216" y="44624"/>
            <a:ext cx="4584792" cy="15841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Rectângulo 3"/>
          <p:cNvSpPr/>
          <p:nvPr/>
        </p:nvSpPr>
        <p:spPr>
          <a:xfrm>
            <a:off x="1171466" y="1916832"/>
            <a:ext cx="6640894" cy="360098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>
              <a:lnSpc>
                <a:spcPct val="200000"/>
              </a:lnSpc>
            </a:pPr>
            <a:r>
              <a:rPr lang="pt-PT" sz="1600" b="1" i="1" u="sng" dirty="0" smtClean="0"/>
              <a:t>Dados</a:t>
            </a:r>
          </a:p>
          <a:p>
            <a:pPr algn="just">
              <a:lnSpc>
                <a:spcPct val="200000"/>
              </a:lnSpc>
              <a:buFont typeface="Wingdings" pitchFamily="2" charset="2"/>
              <a:buChar char="Ø"/>
            </a:pPr>
            <a:r>
              <a:rPr lang="pt-PT" sz="1400" dirty="0" smtClean="0"/>
              <a:t> Municípios: 308 Câmaras Municipais</a:t>
            </a:r>
          </a:p>
          <a:p>
            <a:pPr algn="just">
              <a:lnSpc>
                <a:spcPct val="200000"/>
              </a:lnSpc>
              <a:buFont typeface="Wingdings" pitchFamily="2" charset="2"/>
              <a:buChar char="Ø"/>
            </a:pPr>
            <a:r>
              <a:rPr lang="pt-PT" sz="1400" dirty="0" smtClean="0"/>
              <a:t> Membros de Executivo: 2.078 (308 Presidentes e 1.770 Vereadores)</a:t>
            </a:r>
          </a:p>
          <a:p>
            <a:pPr algn="just">
              <a:lnSpc>
                <a:spcPct val="200000"/>
              </a:lnSpc>
              <a:buFont typeface="Wingdings" pitchFamily="2" charset="2"/>
              <a:buChar char="Ø"/>
            </a:pPr>
            <a:r>
              <a:rPr lang="pt-PT" sz="1400" dirty="0" smtClean="0"/>
              <a:t> Membros de Executivo em Regime de Permanência: 836 Vereadores a Tempo</a:t>
            </a:r>
          </a:p>
          <a:p>
            <a:pPr algn="just">
              <a:lnSpc>
                <a:spcPct val="200000"/>
              </a:lnSpc>
            </a:pPr>
            <a:r>
              <a:rPr lang="pt-PT" sz="1400" dirty="0" smtClean="0"/>
              <a:t>     Inteiro e 67 Vereadores a Meio Tempo</a:t>
            </a:r>
          </a:p>
          <a:p>
            <a:pPr algn="just">
              <a:lnSpc>
                <a:spcPct val="200000"/>
              </a:lnSpc>
              <a:buFont typeface="Wingdings" pitchFamily="2" charset="2"/>
              <a:buChar char="Ø"/>
            </a:pPr>
            <a:r>
              <a:rPr lang="pt-PT" sz="1400" b="1" dirty="0" smtClean="0"/>
              <a:t> Membros de Assembleias Municipais: 11.205 (incluindo 4.259 Presidentes de Junta</a:t>
            </a:r>
          </a:p>
          <a:p>
            <a:pPr algn="just">
              <a:lnSpc>
                <a:spcPct val="200000"/>
              </a:lnSpc>
            </a:pPr>
            <a:r>
              <a:rPr lang="pt-PT" sz="1400" b="1" dirty="0" smtClean="0"/>
              <a:t>    de Freguesia)</a:t>
            </a:r>
          </a:p>
          <a:p>
            <a:pPr algn="just">
              <a:lnSpc>
                <a:spcPct val="200000"/>
              </a:lnSpc>
              <a:buFont typeface="Wingdings" pitchFamily="2" charset="2"/>
              <a:buChar char="Ø"/>
            </a:pPr>
            <a:r>
              <a:rPr lang="pt-PT" sz="1400" dirty="0" smtClean="0"/>
              <a:t> </a:t>
            </a:r>
            <a:r>
              <a:rPr lang="pt-PT" sz="1400" b="1" dirty="0" smtClean="0"/>
              <a:t>Total: 13.283</a:t>
            </a:r>
            <a:endParaRPr lang="pt-PT" sz="1400" b="1" dirty="0"/>
          </a:p>
        </p:txBody>
      </p:sp>
      <p:sp>
        <p:nvSpPr>
          <p:cNvPr id="5" name="Cortar Rectângulo de Canto Diagonal 4"/>
          <p:cNvSpPr/>
          <p:nvPr/>
        </p:nvSpPr>
        <p:spPr bwMode="auto">
          <a:xfrm>
            <a:off x="7092280" y="836712"/>
            <a:ext cx="1224136" cy="294551"/>
          </a:xfrm>
          <a:prstGeom prst="snip2DiagRect">
            <a:avLst/>
          </a:prstGeom>
          <a:ln>
            <a:headEnd type="none" w="med" len="med"/>
            <a:tailEnd type="none" w="med" len="med"/>
          </a:ln>
          <a:ex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r>
              <a:rPr lang="pt-PT" sz="1400" b="1" dirty="0" smtClean="0"/>
              <a:t>Eleitos Locais</a:t>
            </a:r>
            <a:endParaRPr kumimoji="0" lang="pt-PT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rebuchet MS" pitchFamily="34" charset="0"/>
              <a:cs typeface="Arial" charset="0"/>
            </a:endParaRPr>
          </a:p>
        </p:txBody>
      </p:sp>
      <p:sp>
        <p:nvSpPr>
          <p:cNvPr id="6" name="CaixaDeTexto 5"/>
          <p:cNvSpPr txBox="1"/>
          <p:nvPr/>
        </p:nvSpPr>
        <p:spPr>
          <a:xfrm>
            <a:off x="1237309" y="5589240"/>
            <a:ext cx="886419" cy="2308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pt-PT" sz="900" b="1" dirty="0" smtClean="0">
                <a:solidFill>
                  <a:srgbClr val="000000"/>
                </a:solidFill>
                <a:latin typeface="Trebuchet MS" pitchFamily="34" charset="0"/>
              </a:rPr>
              <a:t>Fonte: DGAL</a:t>
            </a:r>
            <a:endParaRPr lang="pt-PT" sz="900" b="1" dirty="0">
              <a:solidFill>
                <a:srgbClr val="000000"/>
              </a:solidFill>
              <a:latin typeface="Trebuchet MS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Número do Diapositivo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9233E1-F1D4-4C13-AB86-8029F40416EB}" type="slidenum">
              <a:rPr lang="pt-PT" smtClean="0"/>
              <a:pPr/>
              <a:t>2</a:t>
            </a:fld>
            <a:endParaRPr lang="pt-PT"/>
          </a:p>
        </p:txBody>
      </p:sp>
      <p:pic>
        <p:nvPicPr>
          <p:cNvPr id="3" name="Picture 2" descr="logo poder local 201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9216" y="44624"/>
            <a:ext cx="4584792" cy="15841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Rectângulo 3"/>
          <p:cNvSpPr/>
          <p:nvPr/>
        </p:nvSpPr>
        <p:spPr>
          <a:xfrm>
            <a:off x="451386" y="1916832"/>
            <a:ext cx="5416758" cy="170816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pt-PT" sz="1400" b="1" dirty="0" smtClean="0"/>
              <a:t>Artigo 235.º </a:t>
            </a:r>
          </a:p>
          <a:p>
            <a:pPr algn="ctr">
              <a:lnSpc>
                <a:spcPct val="150000"/>
              </a:lnSpc>
            </a:pPr>
            <a:r>
              <a:rPr lang="pt-PT" sz="1400" b="1" dirty="0" smtClean="0"/>
              <a:t>(Autarquias locais) </a:t>
            </a:r>
          </a:p>
          <a:p>
            <a:pPr>
              <a:lnSpc>
                <a:spcPct val="150000"/>
              </a:lnSpc>
            </a:pPr>
            <a:r>
              <a:rPr lang="pt-PT" sz="1400" b="1" dirty="0" smtClean="0"/>
              <a:t>1. </a:t>
            </a:r>
            <a:r>
              <a:rPr lang="pt-PT" sz="1400" dirty="0" smtClean="0"/>
              <a:t>A organização democrática do Estado compreende a existência de autarquias locais. </a:t>
            </a:r>
          </a:p>
          <a:p>
            <a:pPr>
              <a:lnSpc>
                <a:spcPct val="150000"/>
              </a:lnSpc>
            </a:pPr>
            <a:r>
              <a:rPr lang="pt-PT" sz="1400" b="1" dirty="0" smtClean="0"/>
              <a:t>2. </a:t>
            </a:r>
            <a:r>
              <a:rPr lang="pt-PT" sz="1400" dirty="0" smtClean="0"/>
              <a:t>(…) </a:t>
            </a:r>
            <a:endParaRPr lang="pt-PT" sz="1400" dirty="0"/>
          </a:p>
        </p:txBody>
      </p:sp>
      <p:sp>
        <p:nvSpPr>
          <p:cNvPr id="5" name="Cortar Rectângulo de Canto Diagonal 4"/>
          <p:cNvSpPr/>
          <p:nvPr/>
        </p:nvSpPr>
        <p:spPr bwMode="auto">
          <a:xfrm>
            <a:off x="5724128" y="836712"/>
            <a:ext cx="3174275" cy="294551"/>
          </a:xfrm>
          <a:prstGeom prst="snip2DiagRect">
            <a:avLst/>
          </a:prstGeom>
          <a:ln>
            <a:headEnd type="none" w="med" len="med"/>
            <a:tailEnd type="none" w="med" len="med"/>
          </a:ln>
          <a:ex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r>
              <a:rPr lang="pt-PT" sz="1400" b="1" dirty="0" smtClean="0">
                <a:solidFill>
                  <a:schemeClr val="tx1"/>
                </a:solidFill>
              </a:rPr>
              <a:t>Constituição da República Portuguesa </a:t>
            </a:r>
            <a:endParaRPr kumimoji="0" lang="pt-PT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rebuchet MS" pitchFamily="34" charset="0"/>
              <a:cs typeface="Arial" charset="0"/>
            </a:endParaRPr>
          </a:p>
        </p:txBody>
      </p:sp>
      <p:sp>
        <p:nvSpPr>
          <p:cNvPr id="6" name="Rectângulo 5"/>
          <p:cNvSpPr/>
          <p:nvPr/>
        </p:nvSpPr>
        <p:spPr>
          <a:xfrm>
            <a:off x="2843808" y="3861048"/>
            <a:ext cx="5864274" cy="2354491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pt-PT" sz="1400" b="1" dirty="0" smtClean="0"/>
              <a:t>Artigo 236.º</a:t>
            </a:r>
          </a:p>
          <a:p>
            <a:pPr algn="ctr">
              <a:lnSpc>
                <a:spcPct val="150000"/>
              </a:lnSpc>
            </a:pPr>
            <a:r>
              <a:rPr lang="pt-PT" sz="1400" b="1" dirty="0" smtClean="0"/>
              <a:t>(Categorias de autarquias locais e divisão administrativa) </a:t>
            </a:r>
          </a:p>
          <a:p>
            <a:pPr algn="just">
              <a:lnSpc>
                <a:spcPct val="150000"/>
              </a:lnSpc>
            </a:pPr>
            <a:r>
              <a:rPr lang="pt-PT" sz="1400" b="1" dirty="0" smtClean="0"/>
              <a:t>1. </a:t>
            </a:r>
            <a:r>
              <a:rPr lang="pt-PT" sz="1400" dirty="0" smtClean="0"/>
              <a:t>No continente as autarquias locais são as freguesias, os municípios e as regiões administrativas. </a:t>
            </a:r>
          </a:p>
          <a:p>
            <a:pPr algn="just">
              <a:lnSpc>
                <a:spcPct val="150000"/>
              </a:lnSpc>
            </a:pPr>
            <a:r>
              <a:rPr lang="pt-PT" sz="1400" b="1" dirty="0" smtClean="0"/>
              <a:t>2. </a:t>
            </a:r>
            <a:r>
              <a:rPr lang="pt-PT" sz="1400" dirty="0" smtClean="0"/>
              <a:t>(…) </a:t>
            </a:r>
          </a:p>
          <a:p>
            <a:pPr algn="just">
              <a:lnSpc>
                <a:spcPct val="150000"/>
              </a:lnSpc>
            </a:pPr>
            <a:r>
              <a:rPr lang="pt-PT" sz="1400" b="1" dirty="0" smtClean="0"/>
              <a:t>3. </a:t>
            </a:r>
            <a:r>
              <a:rPr lang="pt-PT" sz="1400" dirty="0" smtClean="0"/>
              <a:t>(…) </a:t>
            </a:r>
          </a:p>
          <a:p>
            <a:pPr algn="just">
              <a:lnSpc>
                <a:spcPct val="150000"/>
              </a:lnSpc>
            </a:pPr>
            <a:r>
              <a:rPr lang="pt-PT" sz="1400" b="1" dirty="0" smtClean="0"/>
              <a:t>4. </a:t>
            </a:r>
            <a:r>
              <a:rPr lang="pt-PT" sz="1400" dirty="0" smtClean="0"/>
              <a:t>(…)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Número do Diapositivo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9233E1-F1D4-4C13-AB86-8029F40416EB}" type="slidenum">
              <a:rPr lang="pt-PT" smtClean="0"/>
              <a:pPr/>
              <a:t>3</a:t>
            </a:fld>
            <a:endParaRPr lang="pt-PT"/>
          </a:p>
        </p:txBody>
      </p:sp>
      <p:pic>
        <p:nvPicPr>
          <p:cNvPr id="3" name="Picture 2" descr="logo poder local 201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9216" y="44624"/>
            <a:ext cx="4584792" cy="15841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ângulo 4"/>
          <p:cNvSpPr/>
          <p:nvPr/>
        </p:nvSpPr>
        <p:spPr>
          <a:xfrm>
            <a:off x="1187624" y="2298645"/>
            <a:ext cx="6840760" cy="2967415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PT" sz="1400" b="1" dirty="0" smtClean="0"/>
              <a:t>A organização das autarquias locais compreende uma assembleia eleita dotada de poderes deliberativos e um órgão executivo colegial perante ela responsável (239º, n.º 1, da CRP)</a:t>
            </a:r>
          </a:p>
          <a:p>
            <a:pPr lvl="1" algn="just">
              <a:lnSpc>
                <a:spcPct val="150000"/>
              </a:lnSpc>
            </a:pPr>
            <a:r>
              <a:rPr lang="pt-PT" sz="1400" dirty="0" smtClean="0"/>
              <a:t>		da freguesia: Assembleia de Freguesia (245º, n.º 1, da CRP)</a:t>
            </a:r>
          </a:p>
          <a:p>
            <a:pPr lvl="1" algn="just">
              <a:lnSpc>
                <a:spcPct val="150000"/>
              </a:lnSpc>
            </a:pPr>
            <a:endParaRPr lang="pt-PT" sz="1400" dirty="0" smtClean="0"/>
          </a:p>
          <a:p>
            <a:pPr lvl="4" algn="just">
              <a:lnSpc>
                <a:spcPct val="150000"/>
              </a:lnSpc>
            </a:pPr>
            <a:r>
              <a:rPr lang="pt-PT" sz="1400" b="1" dirty="0" smtClean="0"/>
              <a:t>do município: Assembleia Municipal (251º da CRP e 41º da Lei 169/99, de 18/09)</a:t>
            </a:r>
          </a:p>
          <a:p>
            <a:pPr lvl="1" algn="just">
              <a:lnSpc>
                <a:spcPct val="150000"/>
              </a:lnSpc>
            </a:pPr>
            <a:endParaRPr lang="pt-PT" sz="1400" b="1" dirty="0" smtClean="0"/>
          </a:p>
          <a:p>
            <a:pPr lvl="1" algn="just">
              <a:lnSpc>
                <a:spcPct val="150000"/>
              </a:lnSpc>
            </a:pPr>
            <a:r>
              <a:rPr lang="pt-PT" sz="1400" dirty="0" smtClean="0"/>
              <a:t>		da região administrativa: Assembleia Regional (260º da CRP)</a:t>
            </a:r>
          </a:p>
        </p:txBody>
      </p:sp>
      <p:sp>
        <p:nvSpPr>
          <p:cNvPr id="6" name="Rectângulo 5"/>
          <p:cNvSpPr/>
          <p:nvPr/>
        </p:nvSpPr>
        <p:spPr>
          <a:xfrm>
            <a:off x="1187624" y="4005064"/>
            <a:ext cx="1610056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PT" sz="1400" b="1" dirty="0" smtClean="0"/>
              <a:t>Órgão deliberativo </a:t>
            </a:r>
            <a:endParaRPr lang="pt-PT" sz="1400" dirty="0"/>
          </a:p>
        </p:txBody>
      </p:sp>
      <p:cxnSp>
        <p:nvCxnSpPr>
          <p:cNvPr id="8" name="Conexão recta unidireccional 7"/>
          <p:cNvCxnSpPr/>
          <p:nvPr/>
        </p:nvCxnSpPr>
        <p:spPr>
          <a:xfrm flipV="1">
            <a:off x="2627784" y="3501008"/>
            <a:ext cx="432048" cy="576064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onexão recta unidireccional 8"/>
          <p:cNvCxnSpPr/>
          <p:nvPr/>
        </p:nvCxnSpPr>
        <p:spPr>
          <a:xfrm>
            <a:off x="2627784" y="4229472"/>
            <a:ext cx="432048" cy="783704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Conexão recta unidireccional 15"/>
          <p:cNvCxnSpPr/>
          <p:nvPr/>
        </p:nvCxnSpPr>
        <p:spPr>
          <a:xfrm>
            <a:off x="2699792" y="4149080"/>
            <a:ext cx="360040" cy="1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Número do Diapositivo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9233E1-F1D4-4C13-AB86-8029F40416EB}" type="slidenum">
              <a:rPr lang="pt-PT" smtClean="0"/>
              <a:pPr/>
              <a:t>4</a:t>
            </a:fld>
            <a:endParaRPr lang="pt-PT"/>
          </a:p>
        </p:txBody>
      </p:sp>
      <p:pic>
        <p:nvPicPr>
          <p:cNvPr id="3" name="Picture 2" descr="logo poder local 201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9216" y="44624"/>
            <a:ext cx="4584792" cy="15841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Rectângulo 3"/>
          <p:cNvSpPr/>
          <p:nvPr/>
        </p:nvSpPr>
        <p:spPr>
          <a:xfrm>
            <a:off x="683568" y="3737064"/>
            <a:ext cx="5112568" cy="170816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PT" sz="1400" b="1" dirty="0" smtClean="0"/>
              <a:t>A Assembleia Municipal é eleita por sufrágio universal, direto e secreto dos cidadãos recenseados na área do respetivo município, segundo o sistema da representação proporcional correspondente à média mais alta de </a:t>
            </a:r>
            <a:r>
              <a:rPr lang="pt-PT" sz="1400" b="1" dirty="0" err="1" smtClean="0"/>
              <a:t>Hondt</a:t>
            </a:r>
            <a:r>
              <a:rPr lang="pt-PT" sz="1400" b="1" dirty="0" smtClean="0"/>
              <a:t> (239º, n.º 2, da CRP; 11º e 13º da LEOAL).</a:t>
            </a:r>
            <a:endParaRPr lang="pt-PT" sz="1400" dirty="0" smtClean="0"/>
          </a:p>
        </p:txBody>
      </p:sp>
      <p:sp>
        <p:nvSpPr>
          <p:cNvPr id="7" name="Rectângulo 6"/>
          <p:cNvSpPr/>
          <p:nvPr/>
        </p:nvSpPr>
        <p:spPr>
          <a:xfrm>
            <a:off x="3428256" y="2276872"/>
            <a:ext cx="5112568" cy="1162113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PT" sz="1600" b="1" dirty="0" smtClean="0"/>
              <a:t>A Assembleia Municipal é o órgão deliberativo do município – funciona como autêntico parlamento municipal</a:t>
            </a:r>
            <a:endParaRPr lang="pt-PT" sz="16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Número do Diapositivo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9233E1-F1D4-4C13-AB86-8029F40416EB}" type="slidenum">
              <a:rPr lang="pt-PT" smtClean="0"/>
              <a:pPr/>
              <a:t>5</a:t>
            </a:fld>
            <a:endParaRPr lang="pt-PT"/>
          </a:p>
        </p:txBody>
      </p:sp>
      <p:pic>
        <p:nvPicPr>
          <p:cNvPr id="3" name="Picture 2" descr="logo poder local 201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9216" y="44624"/>
            <a:ext cx="4584792" cy="15841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Rectângulo 3"/>
          <p:cNvSpPr/>
          <p:nvPr/>
        </p:nvSpPr>
        <p:spPr>
          <a:xfrm>
            <a:off x="1979712" y="2121237"/>
            <a:ext cx="5416758" cy="3323987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pt-PT" sz="1400" b="1" dirty="0" smtClean="0"/>
              <a:t>Artigo 42º</a:t>
            </a:r>
          </a:p>
          <a:p>
            <a:pPr algn="ctr">
              <a:lnSpc>
                <a:spcPct val="150000"/>
              </a:lnSpc>
            </a:pPr>
            <a:r>
              <a:rPr lang="pt-PT" sz="1400" b="1" dirty="0" smtClean="0"/>
              <a:t>Constituição</a:t>
            </a:r>
          </a:p>
          <a:p>
            <a:pPr algn="just">
              <a:lnSpc>
                <a:spcPct val="150000"/>
              </a:lnSpc>
            </a:pPr>
            <a:r>
              <a:rPr lang="pt-PT" sz="1400" b="1" dirty="0" smtClean="0"/>
              <a:t>1 - A assembleia municipal é constituída por membros eleitos diretamente em número superior aos presidentes de junta, que a integram.</a:t>
            </a:r>
            <a:r>
              <a:rPr lang="pt-PT" sz="1400" dirty="0" smtClean="0"/>
              <a:t> (igual ao artigo 251º da CRP)</a:t>
            </a:r>
          </a:p>
          <a:p>
            <a:pPr algn="just">
              <a:lnSpc>
                <a:spcPct val="150000"/>
              </a:lnSpc>
            </a:pPr>
            <a:r>
              <a:rPr lang="pt-PT" sz="1400" dirty="0" smtClean="0"/>
              <a:t>2 - O número de membros eleitos diretamente não pode ser inferior ao triplo do número de membros da respetiva câmara municipal.</a:t>
            </a:r>
          </a:p>
          <a:p>
            <a:pPr algn="just">
              <a:lnSpc>
                <a:spcPct val="150000"/>
              </a:lnSpc>
            </a:pPr>
            <a:r>
              <a:rPr lang="pt-PT" sz="1400" dirty="0" smtClean="0"/>
              <a:t>3 – Nas sessões da assembleia municipal participam os cidadãos que encabeçaram as listas mais votadas na eleição para as assembleias de freguesia da área do município, enquanto estas não forem instaladas</a:t>
            </a:r>
          </a:p>
        </p:txBody>
      </p:sp>
      <p:sp>
        <p:nvSpPr>
          <p:cNvPr id="5" name="Cortar Rectângulo de Canto Diagonal 4"/>
          <p:cNvSpPr/>
          <p:nvPr/>
        </p:nvSpPr>
        <p:spPr bwMode="auto">
          <a:xfrm>
            <a:off x="5724128" y="404664"/>
            <a:ext cx="3174275" cy="1152128"/>
          </a:xfrm>
          <a:prstGeom prst="snip2DiagRect">
            <a:avLst/>
          </a:prstGeom>
          <a:ln>
            <a:headEnd type="none" w="med" len="med"/>
            <a:tailEnd type="none" w="med" len="med"/>
          </a:ln>
          <a:ex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just"/>
            <a:r>
              <a:rPr lang="pt-PT" sz="1400" b="1" dirty="0" smtClean="0"/>
              <a:t>Lei n.º 169/99, de 18/09  - estabelece o quadro de competências, assim como o regime jurídico de funcionamento, dos órgãos dos municípios e das freguesias</a:t>
            </a:r>
            <a:endParaRPr lang="pt-BR" sz="14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Número do Diapositivo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9233E1-F1D4-4C13-AB86-8029F40416EB}" type="slidenum">
              <a:rPr lang="pt-PT" smtClean="0"/>
              <a:pPr/>
              <a:t>6</a:t>
            </a:fld>
            <a:endParaRPr lang="pt-PT"/>
          </a:p>
        </p:txBody>
      </p:sp>
      <p:pic>
        <p:nvPicPr>
          <p:cNvPr id="3" name="Picture 2" descr="logo poder local 201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9216" y="44624"/>
            <a:ext cx="4584792" cy="15841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Cortar Rectângulo de Canto Diagonal 3"/>
          <p:cNvSpPr/>
          <p:nvPr/>
        </p:nvSpPr>
        <p:spPr bwMode="auto">
          <a:xfrm>
            <a:off x="548444" y="2420888"/>
            <a:ext cx="7911988" cy="2808312"/>
          </a:xfrm>
          <a:prstGeom prst="snip2DiagRect">
            <a:avLst/>
          </a:prstGeom>
          <a:noFill/>
          <a:ln>
            <a:headEnd type="none" w="med" len="med"/>
            <a:tailEnd type="none" w="med" len="med"/>
          </a:ln>
          <a:extLst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just"/>
            <a:r>
              <a:rPr lang="pt-PT" dirty="0" smtClean="0">
                <a:solidFill>
                  <a:schemeClr val="accent1"/>
                </a:solidFill>
                <a:effectLst>
                  <a:outerShdw sx="1000" sy="1000" algn="ctr" rotWithShape="0">
                    <a:schemeClr val="bg1"/>
                  </a:outerShdw>
                </a:effectLst>
              </a:rPr>
              <a:t>«Assim, a Assembleia Municipal não é toda ela eleita diretamente: é, em parte, constituída por </a:t>
            </a:r>
            <a:r>
              <a:rPr lang="pt-PT" i="1" dirty="0" smtClean="0">
                <a:solidFill>
                  <a:schemeClr val="accent1"/>
                </a:solidFill>
                <a:effectLst>
                  <a:outerShdw sx="1000" sy="1000" algn="ctr" rotWithShape="0">
                    <a:schemeClr val="bg1"/>
                  </a:outerShdw>
                </a:effectLst>
              </a:rPr>
              <a:t>membros eleitos</a:t>
            </a:r>
            <a:r>
              <a:rPr lang="pt-PT" dirty="0" smtClean="0">
                <a:solidFill>
                  <a:schemeClr val="accent1"/>
                </a:solidFill>
                <a:effectLst>
                  <a:outerShdw sx="1000" sy="1000" algn="ctr" rotWithShape="0">
                    <a:schemeClr val="bg1"/>
                  </a:outerShdw>
                </a:effectLst>
              </a:rPr>
              <a:t> e, em parte, constituída por </a:t>
            </a:r>
            <a:r>
              <a:rPr lang="pt-PT" i="1" dirty="0" smtClean="0">
                <a:solidFill>
                  <a:schemeClr val="accent1"/>
                </a:solidFill>
                <a:effectLst>
                  <a:outerShdw sx="1000" sy="1000" algn="ctr" rotWithShape="0">
                    <a:schemeClr val="bg1"/>
                  </a:outerShdw>
                </a:effectLst>
              </a:rPr>
              <a:t>membros por inerência</a:t>
            </a:r>
            <a:r>
              <a:rPr lang="pt-PT" dirty="0" smtClean="0">
                <a:solidFill>
                  <a:schemeClr val="accent1"/>
                </a:solidFill>
                <a:effectLst>
                  <a:outerShdw sx="1000" sy="1000" algn="ctr" rotWithShape="0">
                    <a:schemeClr val="bg1"/>
                  </a:outerShdw>
                </a:effectLst>
              </a:rPr>
              <a:t> – que são os presidentes das juntas de freguesia. Mas o número de membros diretamente eleitos pela população não pode, segundo a Constituição, ser inferior ao dos presidentes das juntas de freguesia, norma que visa assegurar que os escolhidos por eleição não fiquem em minoria perante os designados apenas mediante inerência.»</a:t>
            </a:r>
          </a:p>
          <a:p>
            <a:pPr algn="r"/>
            <a:endParaRPr lang="pt-PT" dirty="0" smtClean="0">
              <a:solidFill>
                <a:schemeClr val="accent1"/>
              </a:solidFill>
            </a:endParaRPr>
          </a:p>
          <a:p>
            <a:pPr algn="r"/>
            <a:r>
              <a:rPr lang="pt-PT" sz="1400" dirty="0" smtClean="0">
                <a:solidFill>
                  <a:schemeClr val="accent1"/>
                </a:solidFill>
              </a:rPr>
              <a:t>Diogo Freitas do Amaral, Curso de Direito Administrativo, Vol. I, 3ª Edição, p. 579-580</a:t>
            </a:r>
            <a:endParaRPr lang="pt-PT" sz="1400" dirty="0">
              <a:solidFill>
                <a:schemeClr val="accent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Número do Diapositivo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9233E1-F1D4-4C13-AB86-8029F40416EB}" type="slidenum">
              <a:rPr lang="pt-PT" smtClean="0"/>
              <a:pPr/>
              <a:t>7</a:t>
            </a:fld>
            <a:endParaRPr lang="pt-PT"/>
          </a:p>
        </p:txBody>
      </p:sp>
      <p:pic>
        <p:nvPicPr>
          <p:cNvPr id="3" name="Picture 2" descr="logo poder local 201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9216" y="44624"/>
            <a:ext cx="4584792" cy="15841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Arredondar Rectângulo de Canto Simples 7"/>
          <p:cNvSpPr/>
          <p:nvPr/>
        </p:nvSpPr>
        <p:spPr bwMode="auto">
          <a:xfrm>
            <a:off x="524040" y="1988840"/>
            <a:ext cx="8224424" cy="4032448"/>
          </a:xfrm>
          <a:prstGeom prst="round1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PT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9" name="Cortar Rectângulo de Canto do Mesmo Lado 8"/>
          <p:cNvSpPr/>
          <p:nvPr/>
        </p:nvSpPr>
        <p:spPr bwMode="auto">
          <a:xfrm rot="16200000">
            <a:off x="-1440669" y="3753037"/>
            <a:ext cx="4032450" cy="504056"/>
          </a:xfrm>
          <a:prstGeom prst="snip2SameRect">
            <a:avLst/>
          </a:prstGeom>
          <a:ln>
            <a:headEnd type="none" w="med" len="med"/>
            <a:tailEnd type="none" w="med" len="med"/>
          </a:ln>
          <a:extLst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pt-PT" dirty="0" smtClean="0"/>
              <a:t>Mesa da Assembleia</a:t>
            </a:r>
            <a:endParaRPr kumimoji="0" lang="pt-PT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11" name="Rectângulo 10"/>
          <p:cNvSpPr/>
          <p:nvPr/>
        </p:nvSpPr>
        <p:spPr>
          <a:xfrm>
            <a:off x="899592" y="2276872"/>
            <a:ext cx="7920880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PT" sz="1300" dirty="0" smtClean="0">
                <a:latin typeface="Trebuchet MS" pitchFamily="34" charset="0"/>
              </a:rPr>
              <a:t>A mesa da assembleia é composta por um presidente, um 1º secretário e um 2º secretário e é eleita, por escrutínio secreto, pela assembleia municipal, de entre os seus membros (46º, n.º 1, da Lei 169/99, de 18/09).</a:t>
            </a:r>
          </a:p>
          <a:p>
            <a:pPr marL="342900" indent="-342900" algn="just">
              <a:lnSpc>
                <a:spcPct val="150000"/>
              </a:lnSpc>
            </a:pPr>
            <a:r>
              <a:rPr lang="pt-PT" sz="1300" dirty="0" smtClean="0">
                <a:latin typeface="Trebuchet MS" pitchFamily="34" charset="0"/>
              </a:rPr>
              <a:t> Compete à mesa, nomeadamente, entre outras competências:</a:t>
            </a:r>
          </a:p>
          <a:p>
            <a:pPr marL="800100" lvl="1" indent="-342900">
              <a:lnSpc>
                <a:spcPct val="150000"/>
              </a:lnSpc>
            </a:pPr>
            <a:r>
              <a:rPr lang="pt-PT" sz="1300" dirty="0" smtClean="0">
                <a:latin typeface="Trebuchet MS" pitchFamily="34" charset="0"/>
              </a:rPr>
              <a:t>	Elaborar o projeto de regimento da assembleia municipal; </a:t>
            </a:r>
          </a:p>
          <a:p>
            <a:pPr marL="800100" lvl="1" indent="-342900">
              <a:lnSpc>
                <a:spcPct val="150000"/>
              </a:lnSpc>
            </a:pPr>
            <a:r>
              <a:rPr lang="pt-PT" sz="1300" dirty="0" smtClean="0">
                <a:latin typeface="Trebuchet MS" pitchFamily="34" charset="0"/>
              </a:rPr>
              <a:t>	Deliberar sobre as questões de interpretação e integração de lacunas do regimento; </a:t>
            </a:r>
          </a:p>
          <a:p>
            <a:pPr marL="800100" lvl="1" indent="-342900">
              <a:lnSpc>
                <a:spcPct val="150000"/>
              </a:lnSpc>
            </a:pPr>
            <a:r>
              <a:rPr lang="pt-PT" sz="1300" dirty="0" smtClean="0">
                <a:latin typeface="Trebuchet MS" pitchFamily="34" charset="0"/>
              </a:rPr>
              <a:t>	Elaborar a ordem do dia das sessões e proceder à sua distribuição;</a:t>
            </a:r>
          </a:p>
          <a:p>
            <a:pPr marL="800100" lvl="1" indent="-342900">
              <a:lnSpc>
                <a:spcPct val="150000"/>
              </a:lnSpc>
            </a:pPr>
            <a:r>
              <a:rPr lang="pt-PT" sz="1300" dirty="0" smtClean="0">
                <a:latin typeface="Trebuchet MS" pitchFamily="34" charset="0"/>
              </a:rPr>
              <a:t>	Admitir as propostas da câmara municipal obrigatoriamente sujeitas à competência deliberativa da assembleia municipal, verificando a sua conformidade com a lei; </a:t>
            </a:r>
          </a:p>
          <a:p>
            <a:pPr marL="800100" lvl="1" indent="-342900">
              <a:lnSpc>
                <a:spcPct val="150000"/>
              </a:lnSpc>
            </a:pPr>
            <a:r>
              <a:rPr lang="pt-PT" sz="1300" dirty="0" smtClean="0">
                <a:latin typeface="Trebuchet MS" pitchFamily="34" charset="0"/>
              </a:rPr>
              <a:t>	Encaminhar, em conformidade com o regimento, as iniciativas dos membros da assembleia, dos grupos municipais e da câmara municipal; </a:t>
            </a:r>
          </a:p>
          <a:p>
            <a:pPr marL="800100" lvl="1" indent="-342900">
              <a:lnSpc>
                <a:spcPct val="150000"/>
              </a:lnSpc>
            </a:pPr>
            <a:r>
              <a:rPr lang="pt-PT" sz="1300" dirty="0" smtClean="0">
                <a:latin typeface="Trebuchet MS" pitchFamily="34" charset="0"/>
              </a:rPr>
              <a:t>	Assegurar a redação final das deliberações – 46º-A da Lei 169/99, de 18/09.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Número do Diapositivo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9233E1-F1D4-4C13-AB86-8029F40416EB}" type="slidenum">
              <a:rPr lang="pt-PT" smtClean="0"/>
              <a:pPr/>
              <a:t>8</a:t>
            </a:fld>
            <a:endParaRPr lang="pt-PT"/>
          </a:p>
        </p:txBody>
      </p:sp>
      <p:pic>
        <p:nvPicPr>
          <p:cNvPr id="10" name="Picture 2" descr="logo poder local 201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9216" y="44624"/>
            <a:ext cx="4584792" cy="15841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Rectângulo 10"/>
          <p:cNvSpPr/>
          <p:nvPr/>
        </p:nvSpPr>
        <p:spPr>
          <a:xfrm>
            <a:off x="2195736" y="1844824"/>
            <a:ext cx="5112568" cy="3754874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pt-PT" sz="1400" b="1" dirty="0" smtClean="0"/>
              <a:t>Artigo 46º -B</a:t>
            </a:r>
          </a:p>
          <a:p>
            <a:pPr algn="ctr"/>
            <a:r>
              <a:rPr lang="pt-PT" sz="1400" b="1" dirty="0" smtClean="0"/>
              <a:t>Grupos municipais</a:t>
            </a:r>
          </a:p>
          <a:p>
            <a:pPr algn="just"/>
            <a:r>
              <a:rPr lang="pt-PT" sz="1400" dirty="0" smtClean="0"/>
              <a:t>1 - Os membros eleitos, bem como os presidentes de junta de freguesia eleitos por cada partido ou coligação de partidos ou grupo de cidadãos eleitores, podem associar-se para efeitos de constituição de grupos municipais, nos termos da lei e do regimento. </a:t>
            </a:r>
          </a:p>
          <a:p>
            <a:pPr algn="just"/>
            <a:r>
              <a:rPr lang="pt-PT" sz="1400" dirty="0" smtClean="0"/>
              <a:t>2 - A constituição de cada grupo municipal efetua-se mediante comunicação dirigida ao presidente da assembleia municipal, assinada pelos membros que o compõem, indicando a sua designação bem como a respetiva direção. </a:t>
            </a:r>
          </a:p>
          <a:p>
            <a:pPr algn="just"/>
            <a:r>
              <a:rPr lang="pt-PT" sz="1400" dirty="0" smtClean="0"/>
              <a:t>3 - Cada grupo municipal estabelece a sua organização, devendo qualquer alteração na composição ou direção do grupo municipal ser comunicada ao presidente da assembleia municipal. </a:t>
            </a:r>
          </a:p>
          <a:p>
            <a:pPr algn="just"/>
            <a:r>
              <a:rPr lang="pt-PT" sz="1400" dirty="0" smtClean="0"/>
              <a:t>4 - Os membros que não integrem qualquer grupo municipal comunicam o facto ao presidente da assembleia e exercem o mandato como independentes.</a:t>
            </a:r>
            <a:endParaRPr lang="pt-PT" sz="1400" dirty="0"/>
          </a:p>
        </p:txBody>
      </p:sp>
      <p:sp>
        <p:nvSpPr>
          <p:cNvPr id="13" name="Cortar Rectângulo de Canto Diagonal 12"/>
          <p:cNvSpPr/>
          <p:nvPr/>
        </p:nvSpPr>
        <p:spPr bwMode="auto">
          <a:xfrm>
            <a:off x="6444208" y="404664"/>
            <a:ext cx="2016224" cy="288032"/>
          </a:xfrm>
          <a:prstGeom prst="snip2DiagRect">
            <a:avLst/>
          </a:prstGeom>
          <a:ln>
            <a:headEnd type="none" w="med" len="med"/>
            <a:tailEnd type="none" w="med" len="med"/>
          </a:ln>
          <a:ex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just"/>
            <a:r>
              <a:rPr lang="pt-PT" sz="1400" b="1" dirty="0" smtClean="0"/>
              <a:t>Lei n.º 169/99, de 18/09</a:t>
            </a:r>
            <a:endParaRPr lang="pt-BR" sz="14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Número do Diapositivo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9233E1-F1D4-4C13-AB86-8029F40416EB}" type="slidenum">
              <a:rPr lang="pt-PT" smtClean="0"/>
              <a:pPr/>
              <a:t>9</a:t>
            </a:fld>
            <a:endParaRPr lang="pt-PT"/>
          </a:p>
        </p:txBody>
      </p:sp>
      <p:sp>
        <p:nvSpPr>
          <p:cNvPr id="3" name="Rectângulo 2"/>
          <p:cNvSpPr/>
          <p:nvPr/>
        </p:nvSpPr>
        <p:spPr>
          <a:xfrm>
            <a:off x="2051720" y="1844824"/>
            <a:ext cx="5112568" cy="3662541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pt-PT" sz="1400" b="1" dirty="0" smtClean="0"/>
              <a:t>Artigo 48º</a:t>
            </a:r>
          </a:p>
          <a:p>
            <a:pPr algn="ctr"/>
            <a:r>
              <a:rPr lang="pt-PT" sz="1400" b="1" dirty="0" smtClean="0"/>
              <a:t>Participação dos membros da câmara na assembleia municipal</a:t>
            </a:r>
          </a:p>
          <a:p>
            <a:pPr algn="just"/>
            <a:r>
              <a:rPr lang="pt-PT" sz="1400" dirty="0" smtClean="0"/>
              <a:t>1 - A câmara municipal faz-se representar, obrigatoriamente, nas sessões da assembleia municipal pelo presidente, que pode intervir nos debates, sem direito a voto. </a:t>
            </a:r>
          </a:p>
          <a:p>
            <a:pPr algn="just"/>
            <a:r>
              <a:rPr lang="pt-PT" sz="1400" dirty="0" smtClean="0"/>
              <a:t>2 - Em caso de justo impedimento, o presidente da câmara pode fazer-se substituir pelo seu substituto legal. </a:t>
            </a:r>
          </a:p>
          <a:p>
            <a:pPr algn="just"/>
            <a:r>
              <a:rPr lang="pt-PT" sz="1400" dirty="0" smtClean="0"/>
              <a:t>3 - Os vereadores devem assistir às sessões da assembleia municipal, sendo-lhes facultado intervir nos debates, sem direito a voto, a solicitação do plenário ou com a anuência do presidente da câmara ou do seu substituto legal. </a:t>
            </a:r>
          </a:p>
          <a:p>
            <a:pPr algn="just"/>
            <a:r>
              <a:rPr lang="pt-PT" sz="1400" dirty="0" smtClean="0"/>
              <a:t>4 - Os vereadores que não se encontrem em regime de permanência ou de meio tempo têm o direito às senhas de presença, nos termos do artigo 10º da Lei nº 29/87, de 30 de Junho. </a:t>
            </a:r>
          </a:p>
          <a:p>
            <a:pPr algn="just"/>
            <a:r>
              <a:rPr lang="pt-PT" sz="1400" dirty="0" smtClean="0"/>
              <a:t>5 - Os vereadores podem ainda intervir para o exercício do direito de defesa da honra.</a:t>
            </a:r>
            <a:endParaRPr lang="pt-PT" sz="1400" dirty="0"/>
          </a:p>
        </p:txBody>
      </p:sp>
      <p:pic>
        <p:nvPicPr>
          <p:cNvPr id="4" name="Picture 2" descr="logo poder local 201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9216" y="44624"/>
            <a:ext cx="4584792" cy="15841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Cortar Rectângulo de Canto Diagonal 4"/>
          <p:cNvSpPr/>
          <p:nvPr/>
        </p:nvSpPr>
        <p:spPr bwMode="auto">
          <a:xfrm>
            <a:off x="6444208" y="404664"/>
            <a:ext cx="2016224" cy="288032"/>
          </a:xfrm>
          <a:prstGeom prst="snip2DiagRect">
            <a:avLst/>
          </a:prstGeom>
          <a:ln>
            <a:headEnd type="none" w="med" len="med"/>
            <a:tailEnd type="none" w="med" len="med"/>
          </a:ln>
          <a:ex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just"/>
            <a:r>
              <a:rPr lang="pt-PT" sz="1400" b="1" dirty="0" smtClean="0"/>
              <a:t>Lei n.º 169/99, de 18/09</a:t>
            </a:r>
            <a:endParaRPr lang="pt-BR" sz="14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Modelo de apresentação personalizado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delo de apresentação personalizado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2903</TotalTime>
  <Words>1708</Words>
  <Application>Microsoft Office PowerPoint</Application>
  <PresentationFormat>Apresentação no Ecrã (4:3)</PresentationFormat>
  <Paragraphs>135</Paragraphs>
  <Slides>17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3</vt:i4>
      </vt:variant>
      <vt:variant>
        <vt:lpstr>Títulos dos diapositivos</vt:lpstr>
      </vt:variant>
      <vt:variant>
        <vt:i4>17</vt:i4>
      </vt:variant>
    </vt:vector>
  </HeadingPairs>
  <TitlesOfParts>
    <vt:vector size="20" baseType="lpstr">
      <vt:lpstr>Tema do Office</vt:lpstr>
      <vt:lpstr>1_Modelo de apresentação personalizado</vt:lpstr>
      <vt:lpstr>Modelo de apresentação personalizado</vt:lpstr>
      <vt:lpstr>Diapositivo 1</vt:lpstr>
      <vt:lpstr>Diapositivo 2</vt:lpstr>
      <vt:lpstr>Diapositivo 3</vt:lpstr>
      <vt:lpstr>Diapositivo 4</vt:lpstr>
      <vt:lpstr>Diapositivo 5</vt:lpstr>
      <vt:lpstr>Diapositivo 6</vt:lpstr>
      <vt:lpstr>Diapositivo 7</vt:lpstr>
      <vt:lpstr>Diapositivo 8</vt:lpstr>
      <vt:lpstr>Diapositivo 9</vt:lpstr>
      <vt:lpstr>Diapositivo 10</vt:lpstr>
      <vt:lpstr>Diapositivo 11</vt:lpstr>
      <vt:lpstr>Diapositivo 12</vt:lpstr>
      <vt:lpstr>Diapositivo 13</vt:lpstr>
      <vt:lpstr>Diapositivo 14</vt:lpstr>
      <vt:lpstr>Diapositivo 15</vt:lpstr>
      <vt:lpstr>Diapositivo 16</vt:lpstr>
      <vt:lpstr>Diapositivo 17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João Belo</dc:creator>
  <cp:lastModifiedBy>Silvia Gonçalves</cp:lastModifiedBy>
  <cp:revision>280</cp:revision>
  <dcterms:created xsi:type="dcterms:W3CDTF">2011-09-07T09:13:35Z</dcterms:created>
  <dcterms:modified xsi:type="dcterms:W3CDTF">2012-06-08T09:18:45Z</dcterms:modified>
</cp:coreProperties>
</file>