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7" r:id="rId2"/>
    <p:sldId id="282" r:id="rId3"/>
    <p:sldId id="280" r:id="rId4"/>
    <p:sldId id="296" r:id="rId5"/>
    <p:sldId id="298" r:id="rId6"/>
    <p:sldId id="281" r:id="rId7"/>
    <p:sldId id="294" r:id="rId8"/>
    <p:sldId id="287" r:id="rId9"/>
    <p:sldId id="284" r:id="rId10"/>
    <p:sldId id="291" r:id="rId11"/>
    <p:sldId id="285" r:id="rId12"/>
    <p:sldId id="290" r:id="rId13"/>
    <p:sldId id="300" r:id="rId14"/>
    <p:sldId id="28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7CA9"/>
    <a:srgbClr val="0D2081"/>
    <a:srgbClr val="002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24" autoAdjust="0"/>
    <p:restoredTop sz="94660" autoAdjust="0"/>
  </p:normalViewPr>
  <p:slideViewPr>
    <p:cSldViewPr>
      <p:cViewPr>
        <p:scale>
          <a:sx n="50" d="100"/>
          <a:sy n="50" d="100"/>
        </p:scale>
        <p:origin x="-10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365C15-5773-7C42-BF68-41F9AE074358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1E42ED-1018-8148-9782-50F24AAE185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/>
              <a:t>		Unemployment	Youth Unemployment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Açores		17,0%		39,6%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Madeira 		18,3%		51,5%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Canarias 		34,1%		65,3%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Guadaloupe		26,2%		58,4%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Guyane		21,3%		41,1%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Martinique 		22,8%		63,9%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Mayotte		36,6%		32,0%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Réunion		28,9%		57,3%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Saint-Martin 		12,0%		48,0%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/>
              <a:t>EU(28)		10,8%		23,4%</a:t>
            </a:r>
          </a:p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5F39326-1CFD-5342-B88F-75A3C34D68F3}" type="slidenum">
              <a:rPr lang="en-GB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BCD7C35-D55F-F842-A8DA-4B5EF669928F}" type="slidenum">
              <a:rPr lang="en-GB" altLang="en-US">
                <a:solidFill>
                  <a:srgbClr val="000000"/>
                </a:solidFill>
              </a:rPr>
              <a:pPr eaLnBrk="1" hangingPunct="1"/>
              <a:t>10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4EBB5E9-9E4F-0B4E-B223-9311B5DE42B1}" type="slidenum">
              <a:rPr lang="en-GB" altLang="en-US">
                <a:solidFill>
                  <a:srgbClr val="000000"/>
                </a:solidFill>
              </a:rPr>
              <a:pPr eaLnBrk="1" hangingPunct="1"/>
              <a:t>11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FF6AE0-7AE6-9542-A5E9-3BFAA5052D47}" type="slidenum">
              <a:rPr lang="en-GB" altLang="en-US">
                <a:solidFill>
                  <a:srgbClr val="000000"/>
                </a:solidFill>
              </a:rPr>
              <a:pPr eaLnBrk="1" hangingPunct="1"/>
              <a:t>12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1A12CF4-9DB2-B54D-879C-2740393F828A}" type="slidenum">
              <a:rPr lang="en-GB" altLang="en-US">
                <a:solidFill>
                  <a:srgbClr val="000000"/>
                </a:solidFill>
              </a:rPr>
              <a:pPr eaLnBrk="1" hangingPunct="1"/>
              <a:t>13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6315AF3-FC5F-FB44-9C1F-6E30D5CE7A63}" type="slidenum">
              <a:rPr lang="en-GB" altLang="en-US">
                <a:solidFill>
                  <a:srgbClr val="000000"/>
                </a:solidFill>
              </a:rPr>
              <a:pPr eaLnBrk="1" hangingPunct="1"/>
              <a:t>14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2429D84-7022-8447-B799-8513AD261F4B}" type="slidenum">
              <a:rPr lang="en-GB" altLang="en-US">
                <a:solidFill>
                  <a:srgbClr val="000000"/>
                </a:solidFill>
              </a:rPr>
              <a:pPr eaLnBrk="1" hangingPunct="1"/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BA2F081-100B-394B-B05C-6C633ACFC5FD}" type="slidenum">
              <a:rPr lang="en-GB" altLang="en-US">
                <a:solidFill>
                  <a:srgbClr val="000000"/>
                </a:solidFill>
              </a:rPr>
              <a:pPr eaLnBrk="1" hangingPunct="1"/>
              <a:t>3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AEECC8E-5709-9940-95DC-EAE887E379D4}" type="slidenum">
              <a:rPr lang="en-GB" altLang="en-US">
                <a:solidFill>
                  <a:srgbClr val="000000"/>
                </a:solidFill>
              </a:rPr>
              <a:pPr eaLnBrk="1" hangingPunct="1"/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F1ADC85-6335-FD43-8998-B54F2812B4EF}" type="slidenum">
              <a:rPr lang="en-GB" altLang="en-US">
                <a:solidFill>
                  <a:srgbClr val="000000"/>
                </a:solidFill>
              </a:rPr>
              <a:pPr eaLnBrk="1" hangingPunct="1"/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7E2F93D-DA4F-C644-BD58-5B5AD46CAAB8}" type="slidenum">
              <a:rPr lang="en-GB" altLang="en-US">
                <a:solidFill>
                  <a:srgbClr val="000000"/>
                </a:solidFill>
              </a:rPr>
              <a:pPr eaLnBrk="1" hangingPunct="1"/>
              <a:t>6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BDD4027-6D84-E343-A676-F8057A4C82C4}" type="slidenum">
              <a:rPr lang="en-GB" altLang="en-US">
                <a:solidFill>
                  <a:srgbClr val="000000"/>
                </a:solidFill>
              </a:rPr>
              <a:pPr eaLnBrk="1" hangingPunct="1"/>
              <a:t>7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ACE06BD-7E21-7248-B31D-25D35F8E7101}" type="slidenum">
              <a:rPr lang="en-GB" altLang="en-US">
                <a:solidFill>
                  <a:srgbClr val="000000"/>
                </a:solidFill>
              </a:rPr>
              <a:pPr eaLnBrk="1" hangingPunct="1"/>
              <a:t>8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CF9DBE2-4D21-C049-9731-DCA1AB43065C}" type="slidenum">
              <a:rPr lang="en-GB" altLang="en-US">
                <a:solidFill>
                  <a:srgbClr val="000000"/>
                </a:solidFill>
              </a:rPr>
              <a:pPr eaLnBrk="1" hangingPunct="1"/>
              <a:t>9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65277-7CF7-D742-BFD1-8B0B16FC23C9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49265-75C0-4B4C-AC71-E3161E4A3FA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CCFEBD-CC03-DA45-B972-7F7C33738DF0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12D1B-64E3-9A4E-BAA4-B32BFC5832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FBF59A-832B-BD4A-88CF-FBD4AC3F3D2C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13A2B-2DC2-C14C-8142-FB2EF2F631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6127A3-2856-1B43-B58C-5FA09C99C105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9CA2B-006A-0646-B9BB-EC3A54763C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6D7B14-820A-D348-93B4-52042F8995FE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B9DB4-2CAA-2442-AFB0-2DE4955F14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FB029A-B600-854D-B958-4E1AFB99F5F9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D7D50-9EA7-0442-BBB2-D8A8917EDA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539B4F-EA0A-B745-9730-3B6461572A91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FBC19-169E-EE4F-8BCF-44E9A1F61D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E6E1A1-19BE-1749-8AAA-9AE250DA1133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E19DF-0175-6B4E-909C-4E3022343A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0DF095-B38E-064F-B018-539A731F071B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3662-5DA2-8742-AA87-566A0F0CB5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1E1C06-B005-8144-B6C9-2626607F024D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7361B-F3E5-0849-9F8B-7142210EA1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0A7AA5-EDA0-3143-A44F-70C3CB32BE0F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03786-C71F-9649-BF5F-E91F71D582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CCDB7B4-AC11-6249-A005-EB18F9043DC1}" type="datetimeFigureOut">
              <a:rPr lang="en-GB" altLang="en-US"/>
              <a:pPr/>
              <a:t>09/04/2015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EB2B0F0-4061-4443-89E2-42811C9B0C7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www.erasmus-entrepreneurs.eu/index.php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ec.europa.eu/eures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ec.europa.eu/research/mariecurieactions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www.sofiaribeiro.eu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sofia.ribeiro@europarl.europa.e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6" Type="http://schemas.openxmlformats.org/officeDocument/2006/relationships/oleObject" Target="../embeddings/Microsoft_Excel_Chart1.xls"/><Relationship Id="rId7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1.png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Microsoft_Excel_Chart2.xls"/><Relationship Id="rId7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Microsoft_Excel_Chart3.xls"/><Relationship Id="rId7" Type="http://schemas.openxmlformats.org/officeDocument/2006/relationships/image" Target="../media/image4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1.png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Microsoft_Excel_Chart4.xls"/><Relationship Id="rId7" Type="http://schemas.openxmlformats.org/officeDocument/2006/relationships/image" Target="../media/image5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9050" y="6280150"/>
            <a:ext cx="91519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2400" b="1" dirty="0">
                <a:solidFill>
                  <a:srgbClr val="0D2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</a:rPr>
              <a:t>11 </a:t>
            </a:r>
            <a:r>
              <a:rPr lang="pt-PT" sz="2400" b="1" dirty="0">
                <a:solidFill>
                  <a:srgbClr val="0D20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</a:rPr>
              <a:t>de Abril de 2015 </a:t>
            </a:r>
          </a:p>
        </p:txBody>
      </p:sp>
      <p:pic>
        <p:nvPicPr>
          <p:cNvPr id="205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8588"/>
            <a:ext cx="2409825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0" y="2349500"/>
            <a:ext cx="9132888" cy="1511300"/>
          </a:xfrm>
          <a:prstGeom prst="rect">
            <a:avLst/>
          </a:prstGeo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t-PT" sz="48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COMBATER O DESEMPREGO </a:t>
            </a:r>
            <a:endParaRPr lang="pt-PT" sz="4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-36513" y="3933825"/>
            <a:ext cx="915193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</a:rPr>
              <a:t>8º UNIVERSIDADE EUROPA  </a:t>
            </a:r>
            <a:endParaRPr lang="pt-P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MEDIDAS EUROPEIAS DE COMBATE </a:t>
            </a:r>
            <a:b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AO DESEMPREGO JOVEM</a:t>
            </a:r>
            <a:endParaRPr lang="en-GB" altLang="en-US" sz="29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26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0" y="1268413"/>
            <a:ext cx="91440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pt-PT" altLang="en-US" sz="2400" b="1"/>
              <a:t>    Erasmus para Jovens Empreendedores</a:t>
            </a:r>
            <a:endParaRPr lang="pt-PT" altLang="en-US" sz="2400"/>
          </a:p>
        </p:txBody>
      </p:sp>
      <p:sp>
        <p:nvSpPr>
          <p:cNvPr id="11269" name="Rectângulo 4"/>
          <p:cNvSpPr>
            <a:spLocks noChangeArrowheads="1"/>
          </p:cNvSpPr>
          <p:nvPr/>
        </p:nvSpPr>
        <p:spPr bwMode="auto">
          <a:xfrm>
            <a:off x="-6350" y="1768475"/>
            <a:ext cx="91440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PT" altLang="en-US" sz="2000"/>
              <a:t>É um programa transfronteiriço que dá aos novos empreendedores, ou aos que pretendem sê-lo, a oportunidade de adquirirem conhecimentos para gerirem pequenos negócios, junto de empreendedores experientes, num outro país participante.</a:t>
            </a:r>
          </a:p>
          <a:p>
            <a:pPr algn="ctr" eaLnBrk="1" hangingPunct="1">
              <a:lnSpc>
                <a:spcPct val="150000"/>
              </a:lnSpc>
            </a:pPr>
            <a:endParaRPr lang="pt-PT" altLang="en-US" sz="2000"/>
          </a:p>
          <a:p>
            <a:pPr lvl="1" eaLnBrk="1" hangingPunct="1">
              <a:buFont typeface="Arial" charset="0"/>
              <a:buChar char="•"/>
            </a:pPr>
            <a:r>
              <a:rPr lang="pt-PT" altLang="en-US" sz="2000"/>
              <a:t>Troca de conhecimentos e experiências;</a:t>
            </a:r>
          </a:p>
          <a:p>
            <a:pPr lvl="1" eaLnBrk="1" hangingPunct="1">
              <a:buFont typeface="Arial" charset="0"/>
              <a:buChar char="•"/>
            </a:pPr>
            <a:r>
              <a:rPr lang="pt-PT" altLang="en-US" sz="2000"/>
              <a:t>Oportunidade de trabalho em rede em toda a Europa;</a:t>
            </a:r>
          </a:p>
          <a:p>
            <a:pPr lvl="1" eaLnBrk="1" hangingPunct="1">
              <a:buFont typeface="Arial" charset="0"/>
              <a:buChar char="•"/>
            </a:pPr>
            <a:r>
              <a:rPr lang="pt-PT" altLang="en-US" sz="2000"/>
              <a:t>Novas relações comerciais ;</a:t>
            </a:r>
          </a:p>
          <a:p>
            <a:pPr lvl="1" eaLnBrk="1" hangingPunct="1">
              <a:buFont typeface="Arial" charset="0"/>
              <a:buChar char="•"/>
            </a:pPr>
            <a:r>
              <a:rPr lang="pt-PT" altLang="en-US" sz="2000"/>
              <a:t>Conhecimento de novos mercados.</a:t>
            </a:r>
            <a:endParaRPr lang="pt-PT" altLang="en-US" sz="2000" b="1"/>
          </a:p>
          <a:p>
            <a:pPr algn="ctr" eaLnBrk="1" hangingPunct="1">
              <a:lnSpc>
                <a:spcPct val="150000"/>
              </a:lnSpc>
            </a:pPr>
            <a:endParaRPr lang="pt-PT" altLang="en-US" sz="2000" b="1"/>
          </a:p>
          <a:p>
            <a:pPr algn="r" eaLnBrk="1" hangingPunct="1">
              <a:lnSpc>
                <a:spcPct val="150000"/>
              </a:lnSpc>
            </a:pPr>
            <a:r>
              <a:rPr lang="pt-PT" altLang="en-US" sz="2000" b="1"/>
              <a:t>Saibam mais informações através do seguinte link: </a:t>
            </a:r>
          </a:p>
          <a:p>
            <a:pPr algn="r" eaLnBrk="1" hangingPunct="1">
              <a:lnSpc>
                <a:spcPct val="150000"/>
              </a:lnSpc>
            </a:pPr>
            <a:r>
              <a:rPr lang="pt-PT" altLang="en-US" sz="2000">
                <a:hlinkClick r:id="rId4"/>
              </a:rPr>
              <a:t>http://www.erasmus-entrepreneurs.eu/index.php</a:t>
            </a:r>
            <a:endParaRPr lang="pt-PT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MEDIDAS EUROPEIAS DE COMBATE </a:t>
            </a:r>
            <a:b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AO DESEMPREGO JOVEM</a:t>
            </a:r>
            <a:endParaRPr lang="en-GB" altLang="en-US" sz="29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Rectângulo 3"/>
          <p:cNvSpPr/>
          <p:nvPr/>
        </p:nvSpPr>
        <p:spPr>
          <a:xfrm>
            <a:off x="468313" y="1844675"/>
            <a:ext cx="8496300" cy="470852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t-PT" altLang="en-US" sz="2000" b="1"/>
              <a:t>É a rede europeia de mobilidade laboral que:</a:t>
            </a:r>
          </a:p>
          <a:p>
            <a:pPr eaLnBrk="1" hangingPunct="1">
              <a:lnSpc>
                <a:spcPct val="150000"/>
              </a:lnSpc>
              <a:buFont typeface="Wingdings" charset="2"/>
              <a:buChar char="ü"/>
            </a:pPr>
            <a:r>
              <a:rPr lang="pt-PT" altLang="en-US" sz="2000"/>
              <a:t>1.358.960 Ofertas de trabalho</a:t>
            </a:r>
          </a:p>
          <a:p>
            <a:pPr eaLnBrk="1" hangingPunct="1">
              <a:lnSpc>
                <a:spcPct val="150000"/>
              </a:lnSpc>
              <a:buFont typeface="Wingdings" charset="2"/>
              <a:buChar char="ü"/>
            </a:pPr>
            <a:r>
              <a:rPr lang="pt-PT" altLang="en-US" sz="2000"/>
              <a:t>155.880 CV</a:t>
            </a:r>
          </a:p>
          <a:p>
            <a:pPr eaLnBrk="1" hangingPunct="1">
              <a:lnSpc>
                <a:spcPct val="150000"/>
              </a:lnSpc>
              <a:buFont typeface="Wingdings" charset="2"/>
              <a:buChar char="ü"/>
            </a:pPr>
            <a:r>
              <a:rPr lang="pt-PT" altLang="en-US" sz="2000"/>
              <a:t>3.818 Empregadores</a:t>
            </a:r>
          </a:p>
          <a:p>
            <a:pPr eaLnBrk="1" hangingPunct="1">
              <a:lnSpc>
                <a:spcPct val="150000"/>
              </a:lnSpc>
              <a:buFont typeface="Wingdings" charset="2"/>
              <a:buChar char="ü"/>
            </a:pPr>
            <a:r>
              <a:rPr lang="pt-PT" altLang="en-US" sz="2000"/>
              <a:t>968 Conselheiros </a:t>
            </a:r>
          </a:p>
          <a:p>
            <a:pPr eaLnBrk="1" hangingPunct="1">
              <a:lnSpc>
                <a:spcPct val="150000"/>
              </a:lnSpc>
            </a:pPr>
            <a:endParaRPr lang="pt-PT" altLang="en-US" sz="2000"/>
          </a:p>
          <a:p>
            <a:pPr algn="ctr" eaLnBrk="1" hangingPunct="1">
              <a:lnSpc>
                <a:spcPct val="150000"/>
              </a:lnSpc>
            </a:pPr>
            <a:r>
              <a:rPr lang="pt-PT" altLang="en-US" sz="2000" b="1"/>
              <a:t>PARA CANDIDATOS E EMPREGADORES: </a:t>
            </a:r>
            <a:r>
              <a:rPr lang="pt-PT" altLang="en-US" sz="2000" b="1">
                <a:hlinkClick r:id="rId4"/>
              </a:rPr>
              <a:t>https://ec.europa.eu/eures</a:t>
            </a:r>
            <a:r>
              <a:rPr lang="pt-PT" altLang="en-US" sz="2000" b="1"/>
              <a:t> </a:t>
            </a:r>
          </a:p>
          <a:p>
            <a:pPr eaLnBrk="1" hangingPunct="1">
              <a:lnSpc>
                <a:spcPct val="150000"/>
              </a:lnSpc>
              <a:buFont typeface="Wingdings" charset="2"/>
              <a:buChar char="ü"/>
            </a:pPr>
            <a:endParaRPr lang="pt-PT" altLang="en-US" sz="2000"/>
          </a:p>
          <a:p>
            <a:pPr algn="r" eaLnBrk="1" hangingPunct="1">
              <a:lnSpc>
                <a:spcPct val="150000"/>
              </a:lnSpc>
            </a:pPr>
            <a:r>
              <a:rPr lang="pt-PT" altLang="en-US" sz="2000" b="1"/>
              <a:t>Cerca de 150 mil  candidatos a emprego conseguiram, anualmente, um emprego ou oferta de emprego através do EURES </a:t>
            </a:r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0" y="1268413"/>
            <a:ext cx="91440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pt-PT" altLang="en-US" sz="2400" b="1"/>
              <a:t>    EURES </a:t>
            </a:r>
            <a:endParaRPr lang="pt-PT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MEDIDAS EUROPEIAS DE COMBATE </a:t>
            </a:r>
            <a:b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AO DESEMPREGO JOVEM</a:t>
            </a:r>
            <a:endParaRPr lang="en-GB" altLang="en-US" sz="29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31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0" y="1268413"/>
            <a:ext cx="91440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pt-PT" altLang="en-US" sz="2400" b="1"/>
              <a:t>    Acções Marie Sklodowska-Curie </a:t>
            </a:r>
            <a:endParaRPr lang="pt-PT" altLang="en-US" sz="2400"/>
          </a:p>
        </p:txBody>
      </p:sp>
      <p:sp>
        <p:nvSpPr>
          <p:cNvPr id="13317" name="Rectângulo 4"/>
          <p:cNvSpPr>
            <a:spLocks noChangeArrowheads="1"/>
          </p:cNvSpPr>
          <p:nvPr/>
        </p:nvSpPr>
        <p:spPr bwMode="auto">
          <a:xfrm>
            <a:off x="0" y="1844675"/>
            <a:ext cx="91440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endParaRPr lang="pt-PT" altLang="en-US" sz="2000"/>
          </a:p>
          <a:p>
            <a:pPr algn="ctr" eaLnBrk="1" hangingPunct="1">
              <a:lnSpc>
                <a:spcPct val="150000"/>
              </a:lnSpc>
            </a:pPr>
            <a:r>
              <a:rPr lang="pt-PT" altLang="en-US" sz="2000"/>
              <a:t>Destinam-se a apoiar  financeiramente investigadores  de excelência, </a:t>
            </a:r>
          </a:p>
          <a:p>
            <a:pPr algn="ctr" eaLnBrk="1" hangingPunct="1">
              <a:lnSpc>
                <a:spcPct val="150000"/>
              </a:lnSpc>
            </a:pPr>
            <a:r>
              <a:rPr lang="pt-PT" altLang="en-US" sz="2000"/>
              <a:t>além de permitir que estes  tenham a possibilidade de adquirir experiência no estrangeiro e de completar a sua formação com competências ou disciplinas </a:t>
            </a:r>
          </a:p>
          <a:p>
            <a:pPr algn="ctr" eaLnBrk="1" hangingPunct="1">
              <a:lnSpc>
                <a:spcPct val="150000"/>
              </a:lnSpc>
            </a:pPr>
            <a:r>
              <a:rPr lang="pt-PT" altLang="en-US" sz="2000"/>
              <a:t>úteis para a sua carreira. </a:t>
            </a:r>
          </a:p>
          <a:p>
            <a:pPr algn="ctr" eaLnBrk="1" hangingPunct="1">
              <a:lnSpc>
                <a:spcPct val="150000"/>
              </a:lnSpc>
            </a:pPr>
            <a:endParaRPr lang="pt-PT" altLang="en-US" sz="2000" b="1"/>
          </a:p>
          <a:p>
            <a:pPr algn="ctr" eaLnBrk="1" hangingPunct="1">
              <a:lnSpc>
                <a:spcPct val="150000"/>
              </a:lnSpc>
            </a:pPr>
            <a:endParaRPr lang="pt-PT" altLang="en-US" sz="2000" b="1"/>
          </a:p>
          <a:p>
            <a:pPr algn="ctr" eaLnBrk="1" hangingPunct="1">
              <a:lnSpc>
                <a:spcPct val="150000"/>
              </a:lnSpc>
            </a:pPr>
            <a:endParaRPr lang="pt-PT" altLang="en-US" sz="2000" b="1"/>
          </a:p>
          <a:p>
            <a:pPr algn="r" eaLnBrk="1" hangingPunct="1">
              <a:lnSpc>
                <a:spcPct val="150000"/>
              </a:lnSpc>
            </a:pPr>
            <a:r>
              <a:rPr lang="pt-PT" altLang="en-US" sz="2000" b="1"/>
              <a:t>Saibam mais informações através do seguinte link: </a:t>
            </a:r>
          </a:p>
          <a:p>
            <a:pPr algn="r" eaLnBrk="1" hangingPunct="1">
              <a:lnSpc>
                <a:spcPct val="150000"/>
              </a:lnSpc>
            </a:pPr>
            <a:r>
              <a:rPr lang="pt-PT" altLang="en-US" sz="2000" b="1">
                <a:hlinkClick r:id="rId4"/>
              </a:rPr>
              <a:t>http://ec.europa.eu/research/mariecurieactions/</a:t>
            </a:r>
            <a:r>
              <a:rPr lang="pt-PT" altLang="en-US" sz="20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MEDIDAS EUROPEIAS DE COMBATE </a:t>
            </a:r>
            <a:b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AO DESEMPREGO JOVEM</a:t>
            </a:r>
            <a:endParaRPr lang="en-GB" altLang="en-US" sz="29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3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4340" name="Rectângulo 4"/>
          <p:cNvSpPr>
            <a:spLocks noChangeArrowheads="1"/>
          </p:cNvSpPr>
          <p:nvPr/>
        </p:nvSpPr>
        <p:spPr bwMode="auto">
          <a:xfrm>
            <a:off x="0" y="1844675"/>
            <a:ext cx="91440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pt-PT" altLang="en-US" sz="2800"/>
              <a:t>Tomem conhecimento das várias </a:t>
            </a:r>
          </a:p>
          <a:p>
            <a:pPr algn="ctr" eaLnBrk="1" hangingPunct="1">
              <a:lnSpc>
                <a:spcPct val="150000"/>
              </a:lnSpc>
            </a:pPr>
            <a:r>
              <a:rPr lang="pt-PT" altLang="en-US" sz="2800"/>
              <a:t>oportunidades de emprego/estágio disponíveis nas Instituições Europeias em:</a:t>
            </a:r>
          </a:p>
          <a:p>
            <a:pPr algn="ctr" eaLnBrk="1" hangingPunct="1">
              <a:lnSpc>
                <a:spcPct val="150000"/>
              </a:lnSpc>
            </a:pPr>
            <a:endParaRPr lang="pt-PT" altLang="en-US" sz="2800" b="1"/>
          </a:p>
          <a:p>
            <a:pPr algn="ctr" eaLnBrk="1" hangingPunct="1">
              <a:lnSpc>
                <a:spcPct val="150000"/>
              </a:lnSpc>
            </a:pPr>
            <a:r>
              <a:rPr lang="pt-PT" altLang="en-US" sz="2800" b="1">
                <a:hlinkClick r:id="rId4"/>
              </a:rPr>
              <a:t>www.sofiaribeiro.eu</a:t>
            </a:r>
            <a:endParaRPr lang="pt-PT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5363" name="Rectângulo 2"/>
          <p:cNvSpPr>
            <a:spLocks noChangeArrowheads="1"/>
          </p:cNvSpPr>
          <p:nvPr/>
        </p:nvSpPr>
        <p:spPr bwMode="auto">
          <a:xfrm>
            <a:off x="684213" y="1520825"/>
            <a:ext cx="7920037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endParaRPr lang="pt-PT" altLang="en-US" sz="3200" b="1">
              <a:hlinkClick r:id="rId4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pt-PT" altLang="en-US" sz="3200" b="1">
                <a:hlinkClick r:id="rId4"/>
              </a:rPr>
              <a:t>sofia.ribeiro@europarl.europa.eu</a:t>
            </a:r>
            <a:endParaRPr lang="pt-PT" altLang="en-US" sz="3200" b="1"/>
          </a:p>
          <a:p>
            <a:pPr algn="ctr" eaLnBrk="1" hangingPunct="1">
              <a:lnSpc>
                <a:spcPct val="150000"/>
              </a:lnSpc>
            </a:pPr>
            <a:r>
              <a:rPr lang="pt-PT" altLang="en-US" sz="3200" b="1"/>
              <a:t>Fb: Sofia Ribeiro – Mais Açores na Europa</a:t>
            </a:r>
          </a:p>
          <a:p>
            <a:pPr eaLnBrk="1" hangingPunct="1">
              <a:lnSpc>
                <a:spcPct val="150000"/>
              </a:lnSpc>
            </a:pPr>
            <a:endParaRPr lang="pt-PT" altLang="en-US" sz="2400"/>
          </a:p>
          <a:p>
            <a:pPr algn="r" eaLnBrk="1" hangingPunct="1">
              <a:lnSpc>
                <a:spcPct val="150000"/>
              </a:lnSpc>
            </a:pPr>
            <a:endParaRPr lang="pt-PT" altLang="en-US" sz="2400"/>
          </a:p>
          <a:p>
            <a:pPr algn="r" eaLnBrk="1" hangingPunct="1">
              <a:lnSpc>
                <a:spcPct val="150000"/>
              </a:lnSpc>
            </a:pPr>
            <a:r>
              <a:rPr lang="pt-PT" altLang="en-US" sz="2400"/>
              <a:t>Muito obrigada!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DESEMPREGO NA UNIÃO EUROPEIA</a:t>
            </a:r>
            <a:endParaRPr lang="en-GB" altLang="en-US" sz="32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07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076" name="CaixaDeTexto 11"/>
          <p:cNvSpPr txBox="1">
            <a:spLocks noChangeArrowheads="1"/>
          </p:cNvSpPr>
          <p:nvPr/>
        </p:nvSpPr>
        <p:spPr bwMode="auto">
          <a:xfrm>
            <a:off x="5148263" y="6524625"/>
            <a:ext cx="5953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PT" altLang="en-US" sz="1200" i="1">
                <a:solidFill>
                  <a:srgbClr val="000000"/>
                </a:solidFill>
              </a:rPr>
              <a:t>Fonte: Eurostat, INE (2014) </a:t>
            </a:r>
          </a:p>
        </p:txBody>
      </p:sp>
      <p:graphicFrame>
        <p:nvGraphicFramePr>
          <p:cNvPr id="3077" name="Objecto 2"/>
          <p:cNvGraphicFramePr>
            <a:graphicFrameLocks/>
          </p:cNvGraphicFramePr>
          <p:nvPr/>
        </p:nvGraphicFramePr>
        <p:xfrm>
          <a:off x="1733550" y="2009775"/>
          <a:ext cx="5718175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" r:id="rId6" imgW="5718544" imgH="3487214" progId="Excel.Chart.8">
                  <p:embed/>
                </p:oleObj>
              </mc:Choice>
              <mc:Fallback>
                <p:oleObj r:id="rId6" imgW="5718544" imgH="348721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2009775"/>
                        <a:ext cx="5718175" cy="348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DESEMPREGO JOVEM</a:t>
            </a:r>
            <a:endParaRPr lang="en-GB" altLang="en-US" sz="32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aphicFrame>
        <p:nvGraphicFramePr>
          <p:cNvPr id="4100" name="Objecto 2"/>
          <p:cNvGraphicFramePr>
            <a:graphicFrameLocks/>
          </p:cNvGraphicFramePr>
          <p:nvPr/>
        </p:nvGraphicFramePr>
        <p:xfrm>
          <a:off x="1473200" y="1346200"/>
          <a:ext cx="6389688" cy="451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" r:id="rId6" imgW="6389162" imgH="4511431" progId="Excel.Chart.8">
                  <p:embed/>
                </p:oleObj>
              </mc:Choice>
              <mc:Fallback>
                <p:oleObj r:id="rId6" imgW="6389162" imgH="451143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389688" cy="451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CaixaDeTexto 11"/>
          <p:cNvSpPr txBox="1">
            <a:spLocks noChangeArrowheads="1"/>
          </p:cNvSpPr>
          <p:nvPr/>
        </p:nvSpPr>
        <p:spPr bwMode="auto">
          <a:xfrm>
            <a:off x="5148263" y="6524625"/>
            <a:ext cx="5953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PT" altLang="en-US" sz="1200" i="1">
                <a:solidFill>
                  <a:srgbClr val="000000"/>
                </a:solidFill>
              </a:rPr>
              <a:t>Fonte: Eurostat, INE (2014)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DESEMPREGO NA UNIÃO EUROPEIA</a:t>
            </a:r>
            <a:endParaRPr lang="en-GB" altLang="en-US" sz="32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123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aphicFrame>
        <p:nvGraphicFramePr>
          <p:cNvPr id="5124" name="Objecto 2"/>
          <p:cNvGraphicFramePr>
            <a:graphicFrameLocks/>
          </p:cNvGraphicFramePr>
          <p:nvPr/>
        </p:nvGraphicFramePr>
        <p:xfrm>
          <a:off x="4089400" y="1349375"/>
          <a:ext cx="4637088" cy="478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r:id="rId6" imgW="4639458" imgH="4791871" progId="Excel.Chart.8">
                  <p:embed/>
                </p:oleObj>
              </mc:Choice>
              <mc:Fallback>
                <p:oleObj r:id="rId6" imgW="4639458" imgH="479187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1349375"/>
                        <a:ext cx="4637088" cy="478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CaixaDeTexto 11"/>
          <p:cNvSpPr txBox="1">
            <a:spLocks noChangeArrowheads="1"/>
          </p:cNvSpPr>
          <p:nvPr/>
        </p:nvSpPr>
        <p:spPr bwMode="auto">
          <a:xfrm>
            <a:off x="5148263" y="6524625"/>
            <a:ext cx="5953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PT" altLang="en-US" sz="1200" i="1">
                <a:solidFill>
                  <a:srgbClr val="000000"/>
                </a:solidFill>
              </a:rPr>
              <a:t>Fonte: Eurostat, INE (2014) </a:t>
            </a:r>
          </a:p>
        </p:txBody>
      </p:sp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684213" y="2781300"/>
            <a:ext cx="33115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PT" altLang="en-US" sz="2000"/>
              <a:t>A Educação constitui uma arma poderosa de combate ao desemprego, pobreza e exclusão social.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DESEMPREGO JOVEM</a:t>
            </a:r>
            <a:endParaRPr lang="en-GB" altLang="en-US" sz="32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14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148" name="CaixaDeTexto 11"/>
          <p:cNvSpPr txBox="1">
            <a:spLocks noChangeArrowheads="1"/>
          </p:cNvSpPr>
          <p:nvPr/>
        </p:nvSpPr>
        <p:spPr bwMode="auto">
          <a:xfrm>
            <a:off x="5148263" y="6524625"/>
            <a:ext cx="5953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PT" altLang="en-US" sz="1200" i="1">
                <a:solidFill>
                  <a:srgbClr val="000000"/>
                </a:solidFill>
              </a:rPr>
              <a:t>Fonte: Eurostat, INE (2014) </a:t>
            </a:r>
          </a:p>
        </p:txBody>
      </p:sp>
      <p:graphicFrame>
        <p:nvGraphicFramePr>
          <p:cNvPr id="6149" name="Objecto 2"/>
          <p:cNvGraphicFramePr>
            <a:graphicFrameLocks/>
          </p:cNvGraphicFramePr>
          <p:nvPr/>
        </p:nvGraphicFramePr>
        <p:xfrm>
          <a:off x="4521200" y="1346200"/>
          <a:ext cx="3654425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" r:id="rId6" imgW="3651820" imgH="3932261" progId="Excel.Chart.8">
                  <p:embed/>
                </p:oleObj>
              </mc:Choice>
              <mc:Fallback>
                <p:oleObj r:id="rId6" imgW="3651820" imgH="393226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1346200"/>
                        <a:ext cx="3654425" cy="393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68313" y="2243138"/>
            <a:ext cx="331152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pt-PT" altLang="en-US" sz="2000"/>
              <a:t>Pessoas com Curso Superior têm mais facilidade no acesso ao mercado de trabalho;</a:t>
            </a:r>
          </a:p>
          <a:p>
            <a:pPr eaLnBrk="1" hangingPunct="1"/>
            <a:endParaRPr lang="pt-PT" altLang="en-US" sz="2000"/>
          </a:p>
          <a:p>
            <a:pPr eaLnBrk="1" hangingPunct="1">
              <a:buFont typeface="Arial" charset="0"/>
              <a:buChar char="•"/>
            </a:pPr>
            <a:r>
              <a:rPr lang="pt-PT" altLang="en-US" sz="2000"/>
              <a:t>Curso Superior dá mais 1,7 milhões de euros do que 9º ano.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DESEMPREGO JOVEM </a:t>
            </a:r>
            <a:endParaRPr lang="en-GB" altLang="en-US" sz="32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17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172" name="TextBox 2"/>
          <p:cNvSpPr txBox="1">
            <a:spLocks noChangeArrowheads="1"/>
          </p:cNvSpPr>
          <p:nvPr/>
        </p:nvSpPr>
        <p:spPr bwMode="auto">
          <a:xfrm>
            <a:off x="574675" y="1557338"/>
            <a:ext cx="79930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b="1"/>
              <a:t>JOVENS “</a:t>
            </a:r>
            <a:r>
              <a:rPr lang="en-GB" altLang="en-US" b="1" i="1"/>
              <a:t>NEM, NEM” (NEET)</a:t>
            </a:r>
          </a:p>
          <a:p>
            <a:pPr algn="ctr" eaLnBrk="1" hangingPunct="1"/>
            <a:r>
              <a:rPr lang="pt-BR" altLang="en-US"/>
              <a:t>Jovens que não têm emprego, não estão a estudar ou não participam em ações </a:t>
            </a:r>
            <a:r>
              <a:rPr lang="en-GB" altLang="en-US"/>
              <a:t>de formação.</a:t>
            </a:r>
            <a:endParaRPr lang="en-GB" altLang="en-US" i="1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90575" y="3113088"/>
            <a:ext cx="56880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200000"/>
              </a:lnSpc>
              <a:buFont typeface="Arial" charset="0"/>
              <a:buChar char="•"/>
            </a:pPr>
            <a:r>
              <a:rPr lang="en-GB" altLang="en-US" sz="2000" b="1"/>
              <a:t>Portugal: </a:t>
            </a:r>
            <a:r>
              <a:rPr lang="pt-PT" altLang="en-US" sz="2000"/>
              <a:t>200 mil jovens NEET </a:t>
            </a:r>
          </a:p>
          <a:p>
            <a:pPr eaLnBrk="1" hangingPunct="1">
              <a:lnSpc>
                <a:spcPct val="200000"/>
              </a:lnSpc>
              <a:buFont typeface="Arial" charset="0"/>
              <a:buChar char="•"/>
            </a:pPr>
            <a:r>
              <a:rPr lang="pt-PT" altLang="en-US" sz="2000" b="1"/>
              <a:t>União Europeia: </a:t>
            </a:r>
            <a:r>
              <a:rPr lang="pt-PT" altLang="en-US" sz="2000"/>
              <a:t>7,5 milhões de jovens NEET  </a:t>
            </a:r>
            <a:endParaRPr lang="en-GB" altLang="en-US" sz="2000"/>
          </a:p>
        </p:txBody>
      </p:sp>
      <p:sp>
        <p:nvSpPr>
          <p:cNvPr id="7174" name="CaixaDeTexto 11"/>
          <p:cNvSpPr txBox="1">
            <a:spLocks noChangeArrowheads="1"/>
          </p:cNvSpPr>
          <p:nvPr/>
        </p:nvSpPr>
        <p:spPr bwMode="auto">
          <a:xfrm>
            <a:off x="7943850" y="6537325"/>
            <a:ext cx="5053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pt-PT" altLang="en-US" sz="1200" i="1">
                <a:solidFill>
                  <a:srgbClr val="000000"/>
                </a:solidFill>
              </a:rPr>
              <a:t>Fonte: Eurostat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60575"/>
            <a:ext cx="9144000" cy="936625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RESPOSTA EUROPEIA?</a:t>
            </a:r>
            <a:endParaRPr lang="en-GB" altLang="en-US" sz="32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819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792162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ESTRATÉGIA EUROPA 2020 </a:t>
            </a:r>
            <a:endParaRPr lang="en-GB" altLang="en-US" sz="32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468313" y="2071688"/>
            <a:ext cx="8135937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just" eaLnBrk="1" hangingPunct="1">
              <a:buFont typeface="Arial" charset="0"/>
              <a:buChar char="•"/>
            </a:pPr>
            <a:r>
              <a:rPr lang="pt-PT" altLang="en-US" sz="2000"/>
              <a:t>Elevar para 75% a taxa de emprego das pessoas com idades compreendidas entre os 20 e os 64 anos;</a:t>
            </a:r>
          </a:p>
          <a:p>
            <a:pPr algn="just" eaLnBrk="1" hangingPunct="1">
              <a:buFont typeface="Arial" charset="0"/>
              <a:buChar char="•"/>
            </a:pPr>
            <a:endParaRPr lang="pt-PT" altLang="en-US" sz="2000"/>
          </a:p>
          <a:p>
            <a:pPr algn="just" eaLnBrk="1" hangingPunct="1">
              <a:buFont typeface="Arial" charset="0"/>
              <a:buChar char="•"/>
            </a:pPr>
            <a:r>
              <a:rPr lang="pt-PT" altLang="en-US" sz="2000"/>
              <a:t>Retirar, pelo menos, 20 milhões de pessoas do risco de pobreza e exclusão;</a:t>
            </a:r>
          </a:p>
          <a:p>
            <a:pPr algn="just" eaLnBrk="1" hangingPunct="1">
              <a:buFont typeface="Arial" charset="0"/>
              <a:buChar char="•"/>
            </a:pPr>
            <a:endParaRPr lang="pt-PT" altLang="en-US" sz="2000"/>
          </a:p>
          <a:p>
            <a:pPr algn="just" eaLnBrk="1" hangingPunct="1">
              <a:buFont typeface="Arial" charset="0"/>
              <a:buChar char="•"/>
            </a:pPr>
            <a:r>
              <a:rPr lang="pt-PT" altLang="en-US" sz="2000"/>
              <a:t>Reduzir as taxas de abandono escolar para 10%;</a:t>
            </a:r>
          </a:p>
          <a:p>
            <a:pPr algn="just" eaLnBrk="1" hangingPunct="1"/>
            <a:endParaRPr lang="pt-PT" altLang="en-US" sz="2000"/>
          </a:p>
          <a:p>
            <a:pPr algn="just" eaLnBrk="1" hangingPunct="1">
              <a:buFont typeface="Arial" charset="0"/>
              <a:buChar char="•"/>
            </a:pPr>
            <a:r>
              <a:rPr lang="pt-PT" altLang="en-US" sz="2000"/>
              <a:t>Aumentar, pelo menos, para 40 % a percentagem de pessoas com idades compreendidas entre os 30 e os 34 anos com um diploma de ensino superior ou equivalente.</a:t>
            </a:r>
          </a:p>
          <a:p>
            <a:pPr eaLnBrk="1" hangingPunct="1">
              <a:lnSpc>
                <a:spcPct val="200000"/>
              </a:lnSpc>
              <a:buFont typeface="Arial" charset="0"/>
              <a:buChar char="•"/>
            </a:pPr>
            <a:endParaRPr lang="en-GB" altLang="en-US" sz="2000"/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211138" y="1125538"/>
            <a:ext cx="8932862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pt-PT" altLang="en-US" sz="2000" b="1"/>
              <a:t>Estratégia de Emprego Europeia – Metas a alcançar até 2020: </a:t>
            </a:r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4000" cy="863600"/>
          </a:xfrm>
          <a:solidFill>
            <a:srgbClr val="0D2081">
              <a:alpha val="88000"/>
            </a:srgbClr>
          </a:solidFill>
          <a:ln>
            <a:solidFill>
              <a:srgbClr val="0D208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MEDIDAS EUROPEIAS DE COMBATE </a:t>
            </a:r>
            <a:b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pt-PT" altLang="en-US" sz="29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AO DESEMPREGO JOVEM</a:t>
            </a:r>
            <a:endParaRPr lang="en-GB" altLang="en-US" sz="29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24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7570"/>
          <a:stretch>
            <a:fillRect/>
          </a:stretch>
        </p:blipFill>
        <p:spPr bwMode="auto">
          <a:xfrm>
            <a:off x="107950" y="5445125"/>
            <a:ext cx="18002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211138" y="1106488"/>
            <a:ext cx="8753475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GB" altLang="en-US" sz="2400" b="1"/>
              <a:t>  ERASMUS +</a:t>
            </a:r>
          </a:p>
          <a:p>
            <a:pPr algn="ctr" eaLnBrk="1" hangingPunct="1">
              <a:lnSpc>
                <a:spcPct val="150000"/>
              </a:lnSpc>
            </a:pPr>
            <a:r>
              <a:rPr lang="en-GB" altLang="en-US"/>
              <a:t>É o programa da União Europeia no dominio da </a:t>
            </a:r>
          </a:p>
          <a:p>
            <a:pPr algn="ctr" eaLnBrk="1" hangingPunct="1">
              <a:lnSpc>
                <a:spcPct val="150000"/>
              </a:lnSpc>
            </a:pPr>
            <a:r>
              <a:rPr lang="en-GB" altLang="en-US"/>
              <a:t>educação, formação, juventude e desporto. Com um pacote financeiro de </a:t>
            </a:r>
          </a:p>
          <a:p>
            <a:pPr algn="ctr" eaLnBrk="1" hangingPunct="1">
              <a:lnSpc>
                <a:spcPct val="150000"/>
              </a:lnSpc>
            </a:pPr>
            <a:r>
              <a:rPr lang="en-GB" altLang="en-US"/>
              <a:t>14,7 milhões, prevê-se que este programa benificie cerca de</a:t>
            </a:r>
          </a:p>
          <a:p>
            <a:pPr algn="ctr" eaLnBrk="1" hangingPunct="1">
              <a:lnSpc>
                <a:spcPct val="150000"/>
              </a:lnSpc>
            </a:pPr>
            <a:r>
              <a:rPr lang="en-GB" altLang="en-US"/>
              <a:t> 5 milhões de jovens para 2014-2020</a:t>
            </a:r>
            <a:r>
              <a:rPr lang="en-GB" altLang="en-US" sz="2000"/>
              <a:t>	</a:t>
            </a:r>
          </a:p>
        </p:txBody>
      </p:sp>
      <p:sp>
        <p:nvSpPr>
          <p:cNvPr id="10245" name="AutoShape 6" descr="A mostrar fotografia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pt-PT" altLang="en-US"/>
          </a:p>
        </p:txBody>
      </p:sp>
      <p:sp>
        <p:nvSpPr>
          <p:cNvPr id="10246" name="AutoShape 8" descr="A mostrar fotografia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pt-PT" altLang="en-US"/>
          </a:p>
        </p:txBody>
      </p:sp>
      <p:pic>
        <p:nvPicPr>
          <p:cNvPr id="10247" name="Picture 9" descr="C:\Users\Cláudia\Downloads\fotografi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21"/>
          <a:stretch>
            <a:fillRect/>
          </a:stretch>
        </p:blipFill>
        <p:spPr bwMode="auto">
          <a:xfrm>
            <a:off x="2051050" y="4102100"/>
            <a:ext cx="6853238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7731</TotalTime>
  <Words>534</Words>
  <Application>Microsoft Macintosh PowerPoint</Application>
  <PresentationFormat>On-screen Show (4:3)</PresentationFormat>
  <Paragraphs>110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Arial</vt:lpstr>
      <vt:lpstr>Wingdings</vt:lpstr>
      <vt:lpstr>Office Theme</vt:lpstr>
      <vt:lpstr>Gráfico do Microsoft Excel</vt:lpstr>
      <vt:lpstr>PowerPoint Presentation</vt:lpstr>
      <vt:lpstr>DESEMPREGO NA UNIÃO EUROPEIA</vt:lpstr>
      <vt:lpstr>DESEMPREGO JOVEM</vt:lpstr>
      <vt:lpstr>DESEMPREGO NA UNIÃO EUROPEIA</vt:lpstr>
      <vt:lpstr>DESEMPREGO JOVEM</vt:lpstr>
      <vt:lpstr>DESEMPREGO JOVEM </vt:lpstr>
      <vt:lpstr>RESPOSTA EUROPEIA?</vt:lpstr>
      <vt:lpstr>ESTRATÉGIA EUROPA 2020 </vt:lpstr>
      <vt:lpstr>MEDIDAS EUROPEIAS DE COMBATE  AO DESEMPREGO JOVEM</vt:lpstr>
      <vt:lpstr>MEDIDAS EUROPEIAS DE COMBATE  AO DESEMPREGO JOVEM</vt:lpstr>
      <vt:lpstr>MEDIDAS EUROPEIAS DE COMBATE  AO DESEMPREGO JOVEM</vt:lpstr>
      <vt:lpstr>MEDIDAS EUROPEIAS DE COMBATE  AO DESEMPREGO JOVEM</vt:lpstr>
      <vt:lpstr>MEDIDAS EUROPEIAS DE COMBATE  AO DESEMPREGO JOVEM</vt:lpstr>
      <vt:lpstr>PowerPoint Presentation</vt:lpstr>
    </vt:vector>
  </TitlesOfParts>
  <Company>European Parliament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Conclusões Cimeira Europeia do Emprego (Milão 8 Out)</dc:title>
  <dc:creator>Cláudia FAGUNDES MARTINS</dc:creator>
  <cp:lastModifiedBy>Sofia Ribeiro</cp:lastModifiedBy>
  <cp:revision>144</cp:revision>
  <dcterms:created xsi:type="dcterms:W3CDTF">2014-11-14T12:05:04Z</dcterms:created>
  <dcterms:modified xsi:type="dcterms:W3CDTF">2015-04-09T07:49:30Z</dcterms:modified>
</cp:coreProperties>
</file>