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ls" ContentType="application/vnd.ms-excel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7" r:id="rId2"/>
    <p:sldId id="282" r:id="rId3"/>
    <p:sldId id="280" r:id="rId4"/>
    <p:sldId id="296" r:id="rId5"/>
    <p:sldId id="298" r:id="rId6"/>
    <p:sldId id="281" r:id="rId7"/>
    <p:sldId id="294" r:id="rId8"/>
    <p:sldId id="287" r:id="rId9"/>
    <p:sldId id="284" r:id="rId10"/>
    <p:sldId id="291" r:id="rId11"/>
    <p:sldId id="285" r:id="rId12"/>
    <p:sldId id="290" r:id="rId13"/>
    <p:sldId id="300" r:id="rId14"/>
    <p:sldId id="286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7CA9"/>
    <a:srgbClr val="0D2081"/>
    <a:srgbClr val="002A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24" autoAdjust="0"/>
    <p:restoredTop sz="94660" autoAdjust="0"/>
  </p:normalViewPr>
  <p:slideViewPr>
    <p:cSldViewPr>
      <p:cViewPr>
        <p:scale>
          <a:sx n="50" d="100"/>
          <a:sy n="50" d="100"/>
        </p:scale>
        <p:origin x="-109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D365C15-5773-7C42-BF68-41F9AE074358}" type="datetimeFigureOut">
              <a:rPr lang="en-GB" altLang="en-US"/>
              <a:pPr/>
              <a:t>09/04/2015</a:t>
            </a:fld>
            <a:endParaRPr lang="en-GB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61E42ED-1018-8148-9782-50F24AAE185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042893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GB" altLang="en-US"/>
              <a:t>		Unemployment	Youth Unemployment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/>
              <a:t>Açores		17,0%		39,6%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/>
              <a:t>Madeira 		18,3%		51,5%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/>
              <a:t>Canarias 		34,1%		65,3%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/>
              <a:t>Guadaloupe		26,2%		58,4%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/>
              <a:t>Guyane		21,3%		41,1%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/>
              <a:t>Martinique 		22,8%		63,9%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/>
              <a:t>Mayotte		36,6%		32,0%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/>
              <a:t>Réunion		28,9%		57,3%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/>
              <a:t>Saint-Martin 		12,0%		48,0%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/>
              <a:t>EU(28)		10,8%		23,4%</a:t>
            </a:r>
          </a:p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5F39326-1CFD-5342-B88F-75A3C34D68F3}" type="slidenum">
              <a:rPr lang="en-GB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9308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BCD7C35-D55F-F842-A8DA-4B5EF669928F}" type="slidenum">
              <a:rPr lang="en-GB" altLang="en-US">
                <a:solidFill>
                  <a:srgbClr val="000000"/>
                </a:solidFill>
              </a:rPr>
              <a:pPr eaLnBrk="1" hangingPunct="1"/>
              <a:t>10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2023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4EBB5E9-9E4F-0B4E-B223-9311B5DE42B1}" type="slidenum">
              <a:rPr lang="en-GB" altLang="en-US">
                <a:solidFill>
                  <a:srgbClr val="000000"/>
                </a:solidFill>
              </a:rPr>
              <a:pPr eaLnBrk="1" hangingPunct="1"/>
              <a:t>11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4900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6FF6AE0-7AE6-9542-A5E9-3BFAA5052D47}" type="slidenum">
              <a:rPr lang="en-GB" altLang="en-US">
                <a:solidFill>
                  <a:srgbClr val="000000"/>
                </a:solidFill>
              </a:rPr>
              <a:pPr eaLnBrk="1" hangingPunct="1"/>
              <a:t>12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3686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1A12CF4-9DB2-B54D-879C-2740393F828A}" type="slidenum">
              <a:rPr lang="en-GB" altLang="en-US">
                <a:solidFill>
                  <a:srgbClr val="000000"/>
                </a:solidFill>
              </a:rPr>
              <a:pPr eaLnBrk="1" hangingPunct="1"/>
              <a:t>13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5200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6315AF3-FC5F-FB44-9C1F-6E30D5CE7A63}" type="slidenum">
              <a:rPr lang="en-GB" altLang="en-US">
                <a:solidFill>
                  <a:srgbClr val="000000"/>
                </a:solidFill>
              </a:rPr>
              <a:pPr eaLnBrk="1" hangingPunct="1"/>
              <a:t>14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8977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2429D84-7022-8447-B799-8513AD261F4B}" type="slidenum">
              <a:rPr lang="en-GB" altLang="en-US">
                <a:solidFill>
                  <a:srgbClr val="000000"/>
                </a:solidFill>
              </a:rPr>
              <a:pPr eaLnBrk="1" hangingPunct="1"/>
              <a:t>2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6927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BA2F081-100B-394B-B05C-6C633ACFC5FD}" type="slidenum">
              <a:rPr lang="en-GB" altLang="en-US">
                <a:solidFill>
                  <a:srgbClr val="000000"/>
                </a:solidFill>
              </a:rPr>
              <a:pPr eaLnBrk="1" hangingPunct="1"/>
              <a:t>3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6369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AEECC8E-5709-9940-95DC-EAE887E379D4}" type="slidenum">
              <a:rPr lang="en-GB" altLang="en-US">
                <a:solidFill>
                  <a:srgbClr val="000000"/>
                </a:solidFill>
              </a:rPr>
              <a:pPr eaLnBrk="1" hangingPunct="1"/>
              <a:t>4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7477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F1ADC85-6335-FD43-8998-B54F2812B4EF}" type="slidenum">
              <a:rPr lang="en-GB" altLang="en-US">
                <a:solidFill>
                  <a:srgbClr val="000000"/>
                </a:solidFill>
              </a:rPr>
              <a:pPr eaLnBrk="1" hangingPunct="1"/>
              <a:t>5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383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7E2F93D-DA4F-C644-BD58-5B5AD46CAAB8}" type="slidenum">
              <a:rPr lang="en-GB" altLang="en-US">
                <a:solidFill>
                  <a:srgbClr val="000000"/>
                </a:solidFill>
              </a:rPr>
              <a:pPr eaLnBrk="1" hangingPunct="1"/>
              <a:t>6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8853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BDD4027-6D84-E343-A676-F8057A4C82C4}" type="slidenum">
              <a:rPr lang="en-GB" altLang="en-US">
                <a:solidFill>
                  <a:srgbClr val="000000"/>
                </a:solidFill>
              </a:rPr>
              <a:pPr eaLnBrk="1" hangingPunct="1"/>
              <a:t>7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7604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ACE06BD-7E21-7248-B31D-25D35F8E7101}" type="slidenum">
              <a:rPr lang="en-GB" altLang="en-US">
                <a:solidFill>
                  <a:srgbClr val="000000"/>
                </a:solidFill>
              </a:rPr>
              <a:pPr eaLnBrk="1" hangingPunct="1"/>
              <a:t>8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5166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CF9DBE2-4D21-C049-9731-DCA1AB43065C}" type="slidenum">
              <a:rPr lang="en-GB" altLang="en-US">
                <a:solidFill>
                  <a:srgbClr val="000000"/>
                </a:solidFill>
              </a:rPr>
              <a:pPr eaLnBrk="1" hangingPunct="1"/>
              <a:t>9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641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A65277-7CF7-D742-BFD1-8B0B16FC23C9}" type="datetimeFigureOut">
              <a:rPr lang="en-GB" altLang="en-US"/>
              <a:pPr/>
              <a:t>09/04/2015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649265-75C0-4B4C-AC71-E3161E4A3FA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67513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CCFEBD-CC03-DA45-B972-7F7C33738DF0}" type="datetimeFigureOut">
              <a:rPr lang="en-GB" altLang="en-US"/>
              <a:pPr/>
              <a:t>09/04/2015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E12D1B-64E3-9A4E-BAA4-B32BFC58322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465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FBF59A-832B-BD4A-88CF-FBD4AC3F3D2C}" type="datetimeFigureOut">
              <a:rPr lang="en-GB" altLang="en-US"/>
              <a:pPr/>
              <a:t>09/04/2015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13A2B-2DC2-C14C-8142-FB2EF2F6318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61021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6127A3-2856-1B43-B58C-5FA09C99C105}" type="datetimeFigureOut">
              <a:rPr lang="en-GB" altLang="en-US"/>
              <a:pPr/>
              <a:t>09/04/2015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59CA2B-006A-0646-B9BB-EC3A54763C8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65180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6D7B14-820A-D348-93B4-52042F8995FE}" type="datetimeFigureOut">
              <a:rPr lang="en-GB" altLang="en-US"/>
              <a:pPr/>
              <a:t>09/04/2015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6B9DB4-2CAA-2442-AFB0-2DE4955F14E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40383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FB029A-B600-854D-B958-4E1AFB99F5F9}" type="datetimeFigureOut">
              <a:rPr lang="en-GB" altLang="en-US"/>
              <a:pPr/>
              <a:t>09/04/2015</a:t>
            </a:fld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9D7D50-9EA7-0442-BBB2-D8A8917EDA6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089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539B4F-EA0A-B745-9730-3B6461572A91}" type="datetimeFigureOut">
              <a:rPr lang="en-GB" altLang="en-US"/>
              <a:pPr/>
              <a:t>09/04/2015</a:t>
            </a:fld>
            <a:endParaRPr lang="en-GB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5FBC19-169E-EE4F-8BCF-44E9A1F61D6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03455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E6E1A1-19BE-1749-8AAA-9AE250DA1133}" type="datetimeFigureOut">
              <a:rPr lang="en-GB" altLang="en-US"/>
              <a:pPr/>
              <a:t>09/04/2015</a:t>
            </a:fld>
            <a:endParaRPr lang="en-GB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EE19DF-0175-6B4E-909C-4E3022343A3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005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0DF095-B38E-064F-B018-539A731F071B}" type="datetimeFigureOut">
              <a:rPr lang="en-GB" altLang="en-US"/>
              <a:pPr/>
              <a:t>09/04/2015</a:t>
            </a:fld>
            <a:endParaRPr lang="en-GB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C3662-5DA2-8742-AA87-566A0F0CB5D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1595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1E1C06-B005-8144-B6C9-2626607F024D}" type="datetimeFigureOut">
              <a:rPr lang="en-GB" altLang="en-US"/>
              <a:pPr/>
              <a:t>09/04/2015</a:t>
            </a:fld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47361B-F3E5-0849-9F8B-7142210EA16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4702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0A7AA5-EDA0-3143-A44F-70C3CB32BE0F}" type="datetimeFigureOut">
              <a:rPr lang="en-GB" altLang="en-US"/>
              <a:pPr/>
              <a:t>09/04/2015</a:t>
            </a:fld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C03786-C71F-9649-BF5F-E91F71D5827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26956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2CCDB7B4-AC11-6249-A005-EB18F9043DC1}" type="datetimeFigureOut">
              <a:rPr lang="en-GB" altLang="en-US"/>
              <a:pPr/>
              <a:t>09/04/2015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9EB2B0F0-4061-4443-89E2-42811C9B0C79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hyperlink" Target="http://www.erasmus-entrepreneurs.eu/index.php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hyperlink" Target="https://ec.europa.eu/eures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hyperlink" Target="http://ec.europa.eu/research/mariecurieactions/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hyperlink" Target="http://www.sofiaribeiro.eu/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hyperlink" Target="mailto:sofia.ribeiro@europarl.europa.eu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image" Target="../media/image1.png"/><Relationship Id="rId5" Type="http://schemas.openxmlformats.org/officeDocument/2006/relationships/oleObject" Target="../embeddings/oleObject1.bin"/><Relationship Id="rId6" Type="http://schemas.openxmlformats.org/officeDocument/2006/relationships/oleObject" Target="../embeddings/Microsoft_Excel_Chart1.xls"/><Relationship Id="rId7" Type="http://schemas.openxmlformats.org/officeDocument/2006/relationships/image" Target="../media/image2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image" Target="../media/image1.png"/><Relationship Id="rId5" Type="http://schemas.openxmlformats.org/officeDocument/2006/relationships/oleObject" Target="../embeddings/oleObject2.bin"/><Relationship Id="rId6" Type="http://schemas.openxmlformats.org/officeDocument/2006/relationships/oleObject" Target="../embeddings/Microsoft_Excel_Chart2.xls"/><Relationship Id="rId7" Type="http://schemas.openxmlformats.org/officeDocument/2006/relationships/image" Target="../media/image3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image" Target="../media/image1.png"/><Relationship Id="rId5" Type="http://schemas.openxmlformats.org/officeDocument/2006/relationships/oleObject" Target="../embeddings/oleObject3.bin"/><Relationship Id="rId6" Type="http://schemas.openxmlformats.org/officeDocument/2006/relationships/oleObject" Target="../embeddings/Microsoft_Excel_Chart3.xls"/><Relationship Id="rId7" Type="http://schemas.openxmlformats.org/officeDocument/2006/relationships/image" Target="../media/image4.pn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image" Target="../media/image1.png"/><Relationship Id="rId5" Type="http://schemas.openxmlformats.org/officeDocument/2006/relationships/oleObject" Target="../embeddings/oleObject4.bin"/><Relationship Id="rId6" Type="http://schemas.openxmlformats.org/officeDocument/2006/relationships/oleObject" Target="../embeddings/Microsoft_Excel_Chart4.xls"/><Relationship Id="rId7" Type="http://schemas.openxmlformats.org/officeDocument/2006/relationships/image" Target="../media/image5.png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19050" y="6280150"/>
            <a:ext cx="9151938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pt-PT" sz="2400" b="1" dirty="0">
                <a:solidFill>
                  <a:srgbClr val="0D2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</a:rPr>
              <a:t>11 </a:t>
            </a:r>
            <a:r>
              <a:rPr lang="pt-PT" sz="2400" b="1" dirty="0">
                <a:solidFill>
                  <a:srgbClr val="0D2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</a:rPr>
              <a:t>de Abril de 2015 </a:t>
            </a:r>
          </a:p>
        </p:txBody>
      </p:sp>
      <p:pic>
        <p:nvPicPr>
          <p:cNvPr id="2053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28588"/>
            <a:ext cx="2409825" cy="186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0" y="2349500"/>
            <a:ext cx="9132888" cy="1511300"/>
          </a:xfrm>
          <a:prstGeom prst="rect">
            <a:avLst/>
          </a:prstGeom>
          <a:solidFill>
            <a:srgbClr val="0D2081">
              <a:alpha val="88000"/>
            </a:srgbClr>
          </a:solidFill>
          <a:ln>
            <a:solidFill>
              <a:srgbClr val="0D2081"/>
            </a:solidFill>
          </a:ln>
        </p:spPr>
        <p:txBody>
          <a:bodyPr anchor="ctr"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pt-PT" sz="48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COMBATER O DESEMPREGO </a:t>
            </a:r>
            <a:endParaRPr lang="pt-PT" sz="4800" b="1" spc="-1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0"/>
          <p:cNvSpPr txBox="1"/>
          <p:nvPr/>
        </p:nvSpPr>
        <p:spPr>
          <a:xfrm>
            <a:off x="-36513" y="3933825"/>
            <a:ext cx="9151938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pt-PT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</a:rPr>
              <a:t>8º UNIVERSIDADE EUROPA  </a:t>
            </a:r>
            <a:endParaRPr lang="pt-PT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88913"/>
            <a:ext cx="9144000" cy="863600"/>
          </a:xfrm>
          <a:solidFill>
            <a:srgbClr val="0D2081">
              <a:alpha val="88000"/>
            </a:srgbClr>
          </a:solidFill>
          <a:ln>
            <a:solidFill>
              <a:srgbClr val="0D2081"/>
            </a:solidFill>
          </a:ln>
        </p:spPr>
        <p:txBody>
          <a:bodyPr>
            <a:normAutofit/>
          </a:bodyPr>
          <a:lstStyle/>
          <a:p>
            <a:pPr eaLnBrk="1" hangingPunct="1"/>
            <a:r>
              <a:rPr lang="pt-PT" altLang="en-US" sz="29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MEDIDAS EUROPEIAS DE COMBATE </a:t>
            </a:r>
            <a:br>
              <a:rPr lang="pt-PT" altLang="en-US" sz="29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t-PT" altLang="en-US" sz="29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AO DESEMPREGO JOVEM</a:t>
            </a:r>
            <a:endParaRPr lang="en-GB" altLang="en-US" sz="29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1267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" b="7570"/>
          <a:stretch>
            <a:fillRect/>
          </a:stretch>
        </p:blipFill>
        <p:spPr bwMode="auto">
          <a:xfrm>
            <a:off x="107950" y="5445125"/>
            <a:ext cx="1800225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1268" name="TextBox 4"/>
          <p:cNvSpPr txBox="1">
            <a:spLocks noChangeArrowheads="1"/>
          </p:cNvSpPr>
          <p:nvPr/>
        </p:nvSpPr>
        <p:spPr bwMode="auto">
          <a:xfrm>
            <a:off x="0" y="1268413"/>
            <a:ext cx="9144000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pt-PT" altLang="en-US" sz="2400" b="1"/>
              <a:t>    Erasmus para Jovens Empreendedores</a:t>
            </a:r>
            <a:endParaRPr lang="pt-PT" altLang="en-US" sz="2400"/>
          </a:p>
        </p:txBody>
      </p:sp>
      <p:sp>
        <p:nvSpPr>
          <p:cNvPr id="11269" name="Rectângulo 4"/>
          <p:cNvSpPr>
            <a:spLocks noChangeArrowheads="1"/>
          </p:cNvSpPr>
          <p:nvPr/>
        </p:nvSpPr>
        <p:spPr bwMode="auto">
          <a:xfrm>
            <a:off x="-6350" y="1768475"/>
            <a:ext cx="9144000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pt-PT" altLang="en-US" sz="2000"/>
              <a:t>É um programa transfronteiriço que dá aos novos empreendedores, ou aos que pretendem sê-lo, a oportunidade de adquirirem conhecimentos para gerirem pequenos negócios, junto de empreendedores experientes, num outro país participante.</a:t>
            </a:r>
          </a:p>
          <a:p>
            <a:pPr algn="ctr" eaLnBrk="1" hangingPunct="1">
              <a:lnSpc>
                <a:spcPct val="150000"/>
              </a:lnSpc>
            </a:pPr>
            <a:endParaRPr lang="pt-PT" altLang="en-US" sz="2000"/>
          </a:p>
          <a:p>
            <a:pPr lvl="1" eaLnBrk="1" hangingPunct="1">
              <a:buFont typeface="Arial" charset="0"/>
              <a:buChar char="•"/>
            </a:pPr>
            <a:r>
              <a:rPr lang="pt-PT" altLang="en-US" sz="2000"/>
              <a:t>Troca de conhecimentos e experiências;</a:t>
            </a:r>
          </a:p>
          <a:p>
            <a:pPr lvl="1" eaLnBrk="1" hangingPunct="1">
              <a:buFont typeface="Arial" charset="0"/>
              <a:buChar char="•"/>
            </a:pPr>
            <a:r>
              <a:rPr lang="pt-PT" altLang="en-US" sz="2000"/>
              <a:t>Oportunidade de trabalho em rede em toda a Europa;</a:t>
            </a:r>
          </a:p>
          <a:p>
            <a:pPr lvl="1" eaLnBrk="1" hangingPunct="1">
              <a:buFont typeface="Arial" charset="0"/>
              <a:buChar char="•"/>
            </a:pPr>
            <a:r>
              <a:rPr lang="pt-PT" altLang="en-US" sz="2000"/>
              <a:t>Novas relações comerciais ;</a:t>
            </a:r>
          </a:p>
          <a:p>
            <a:pPr lvl="1" eaLnBrk="1" hangingPunct="1">
              <a:buFont typeface="Arial" charset="0"/>
              <a:buChar char="•"/>
            </a:pPr>
            <a:r>
              <a:rPr lang="pt-PT" altLang="en-US" sz="2000"/>
              <a:t>Conhecimento de novos mercados.</a:t>
            </a:r>
            <a:endParaRPr lang="pt-PT" altLang="en-US" sz="2000" b="1"/>
          </a:p>
          <a:p>
            <a:pPr algn="ctr" eaLnBrk="1" hangingPunct="1">
              <a:lnSpc>
                <a:spcPct val="150000"/>
              </a:lnSpc>
            </a:pPr>
            <a:endParaRPr lang="pt-PT" altLang="en-US" sz="2000" b="1"/>
          </a:p>
          <a:p>
            <a:pPr algn="r" eaLnBrk="1" hangingPunct="1">
              <a:lnSpc>
                <a:spcPct val="150000"/>
              </a:lnSpc>
            </a:pPr>
            <a:r>
              <a:rPr lang="pt-PT" altLang="en-US" sz="2000" b="1"/>
              <a:t>Saibam mais informações através do seguinte link: </a:t>
            </a:r>
          </a:p>
          <a:p>
            <a:pPr algn="r" eaLnBrk="1" hangingPunct="1">
              <a:lnSpc>
                <a:spcPct val="150000"/>
              </a:lnSpc>
            </a:pPr>
            <a:r>
              <a:rPr lang="pt-PT" altLang="en-US" sz="2000">
                <a:hlinkClick r:id="rId4"/>
              </a:rPr>
              <a:t>http://www.erasmus-entrepreneurs.eu/index.php</a:t>
            </a:r>
            <a:endParaRPr lang="pt-PT" altLang="en-US" sz="2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88913"/>
            <a:ext cx="9144000" cy="863600"/>
          </a:xfrm>
          <a:solidFill>
            <a:srgbClr val="0D2081">
              <a:alpha val="88000"/>
            </a:srgbClr>
          </a:solidFill>
          <a:ln>
            <a:solidFill>
              <a:srgbClr val="0D2081"/>
            </a:solidFill>
          </a:ln>
        </p:spPr>
        <p:txBody>
          <a:bodyPr>
            <a:normAutofit/>
          </a:bodyPr>
          <a:lstStyle/>
          <a:p>
            <a:pPr eaLnBrk="1" hangingPunct="1"/>
            <a:r>
              <a:rPr lang="pt-PT" altLang="en-US" sz="29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MEDIDAS EUROPEIAS DE COMBATE </a:t>
            </a:r>
            <a:br>
              <a:rPr lang="pt-PT" altLang="en-US" sz="29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t-PT" altLang="en-US" sz="29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AO DESEMPREGO JOVEM</a:t>
            </a:r>
            <a:endParaRPr lang="en-GB" altLang="en-US" sz="29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2291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" b="7570"/>
          <a:stretch>
            <a:fillRect/>
          </a:stretch>
        </p:blipFill>
        <p:spPr bwMode="auto">
          <a:xfrm>
            <a:off x="107950" y="5445125"/>
            <a:ext cx="1800225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4" name="Rectângulo 3"/>
          <p:cNvSpPr/>
          <p:nvPr/>
        </p:nvSpPr>
        <p:spPr>
          <a:xfrm>
            <a:off x="468313" y="1844675"/>
            <a:ext cx="8496300" cy="4708525"/>
          </a:xfrm>
          <a:prstGeom prst="rect">
            <a:avLst/>
          </a:prstGeom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pt-PT" altLang="en-US" sz="2000" b="1"/>
              <a:t>É a rede europeia de mobilidade laboral que:</a:t>
            </a:r>
          </a:p>
          <a:p>
            <a:pPr eaLnBrk="1" hangingPunct="1">
              <a:lnSpc>
                <a:spcPct val="150000"/>
              </a:lnSpc>
              <a:buFont typeface="Wingdings" charset="2"/>
              <a:buChar char="ü"/>
            </a:pPr>
            <a:r>
              <a:rPr lang="pt-PT" altLang="en-US" sz="2000"/>
              <a:t>1.358.960 Ofertas de trabalho</a:t>
            </a:r>
          </a:p>
          <a:p>
            <a:pPr eaLnBrk="1" hangingPunct="1">
              <a:lnSpc>
                <a:spcPct val="150000"/>
              </a:lnSpc>
              <a:buFont typeface="Wingdings" charset="2"/>
              <a:buChar char="ü"/>
            </a:pPr>
            <a:r>
              <a:rPr lang="pt-PT" altLang="en-US" sz="2000"/>
              <a:t>155.880 CV</a:t>
            </a:r>
          </a:p>
          <a:p>
            <a:pPr eaLnBrk="1" hangingPunct="1">
              <a:lnSpc>
                <a:spcPct val="150000"/>
              </a:lnSpc>
              <a:buFont typeface="Wingdings" charset="2"/>
              <a:buChar char="ü"/>
            </a:pPr>
            <a:r>
              <a:rPr lang="pt-PT" altLang="en-US" sz="2000"/>
              <a:t>3.818 Empregadores</a:t>
            </a:r>
          </a:p>
          <a:p>
            <a:pPr eaLnBrk="1" hangingPunct="1">
              <a:lnSpc>
                <a:spcPct val="150000"/>
              </a:lnSpc>
              <a:buFont typeface="Wingdings" charset="2"/>
              <a:buChar char="ü"/>
            </a:pPr>
            <a:r>
              <a:rPr lang="pt-PT" altLang="en-US" sz="2000"/>
              <a:t>968 Conselheiros </a:t>
            </a:r>
          </a:p>
          <a:p>
            <a:pPr eaLnBrk="1" hangingPunct="1">
              <a:lnSpc>
                <a:spcPct val="150000"/>
              </a:lnSpc>
            </a:pPr>
            <a:endParaRPr lang="pt-PT" altLang="en-US" sz="2000"/>
          </a:p>
          <a:p>
            <a:pPr algn="ctr" eaLnBrk="1" hangingPunct="1">
              <a:lnSpc>
                <a:spcPct val="150000"/>
              </a:lnSpc>
            </a:pPr>
            <a:r>
              <a:rPr lang="pt-PT" altLang="en-US" sz="2000" b="1"/>
              <a:t>PARA CANDIDATOS E EMPREGADORES: </a:t>
            </a:r>
            <a:r>
              <a:rPr lang="pt-PT" altLang="en-US" sz="2000" b="1">
                <a:hlinkClick r:id="rId4"/>
              </a:rPr>
              <a:t>https://ec.europa.eu/eures</a:t>
            </a:r>
            <a:r>
              <a:rPr lang="pt-PT" altLang="en-US" sz="2000" b="1"/>
              <a:t> </a:t>
            </a:r>
          </a:p>
          <a:p>
            <a:pPr eaLnBrk="1" hangingPunct="1">
              <a:lnSpc>
                <a:spcPct val="150000"/>
              </a:lnSpc>
              <a:buFont typeface="Wingdings" charset="2"/>
              <a:buChar char="ü"/>
            </a:pPr>
            <a:endParaRPr lang="pt-PT" altLang="en-US" sz="2000"/>
          </a:p>
          <a:p>
            <a:pPr algn="r" eaLnBrk="1" hangingPunct="1">
              <a:lnSpc>
                <a:spcPct val="150000"/>
              </a:lnSpc>
            </a:pPr>
            <a:r>
              <a:rPr lang="pt-PT" altLang="en-US" sz="2000" b="1"/>
              <a:t>Cerca de 150 mil  candidatos a emprego conseguiram, anualmente, um emprego ou oferta de emprego através do EURES </a:t>
            </a:r>
          </a:p>
        </p:txBody>
      </p:sp>
      <p:sp>
        <p:nvSpPr>
          <p:cNvPr id="12293" name="TextBox 4"/>
          <p:cNvSpPr txBox="1">
            <a:spLocks noChangeArrowheads="1"/>
          </p:cNvSpPr>
          <p:nvPr/>
        </p:nvSpPr>
        <p:spPr bwMode="auto">
          <a:xfrm>
            <a:off x="0" y="1268413"/>
            <a:ext cx="9144000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pt-PT" altLang="en-US" sz="2400" b="1"/>
              <a:t>    EURES </a:t>
            </a:r>
            <a:endParaRPr lang="pt-PT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88913"/>
            <a:ext cx="9144000" cy="863600"/>
          </a:xfrm>
          <a:solidFill>
            <a:srgbClr val="0D2081">
              <a:alpha val="88000"/>
            </a:srgbClr>
          </a:solidFill>
          <a:ln>
            <a:solidFill>
              <a:srgbClr val="0D2081"/>
            </a:solidFill>
          </a:ln>
        </p:spPr>
        <p:txBody>
          <a:bodyPr>
            <a:normAutofit/>
          </a:bodyPr>
          <a:lstStyle/>
          <a:p>
            <a:pPr eaLnBrk="1" hangingPunct="1"/>
            <a:r>
              <a:rPr lang="pt-PT" altLang="en-US" sz="29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MEDIDAS EUROPEIAS DE COMBATE </a:t>
            </a:r>
            <a:br>
              <a:rPr lang="pt-PT" altLang="en-US" sz="29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t-PT" altLang="en-US" sz="29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AO DESEMPREGO JOVEM</a:t>
            </a:r>
            <a:endParaRPr lang="en-GB" altLang="en-US" sz="29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3315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" b="7570"/>
          <a:stretch>
            <a:fillRect/>
          </a:stretch>
        </p:blipFill>
        <p:spPr bwMode="auto">
          <a:xfrm>
            <a:off x="107950" y="5445125"/>
            <a:ext cx="1800225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3316" name="TextBox 4"/>
          <p:cNvSpPr txBox="1">
            <a:spLocks noChangeArrowheads="1"/>
          </p:cNvSpPr>
          <p:nvPr/>
        </p:nvSpPr>
        <p:spPr bwMode="auto">
          <a:xfrm>
            <a:off x="0" y="1268413"/>
            <a:ext cx="9144000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pt-PT" altLang="en-US" sz="2400" b="1"/>
              <a:t>    Acções Marie Sklodowska-Curie </a:t>
            </a:r>
            <a:endParaRPr lang="pt-PT" altLang="en-US" sz="2400"/>
          </a:p>
        </p:txBody>
      </p:sp>
      <p:sp>
        <p:nvSpPr>
          <p:cNvPr id="13317" name="Rectângulo 4"/>
          <p:cNvSpPr>
            <a:spLocks noChangeArrowheads="1"/>
          </p:cNvSpPr>
          <p:nvPr/>
        </p:nvSpPr>
        <p:spPr bwMode="auto">
          <a:xfrm>
            <a:off x="0" y="1844675"/>
            <a:ext cx="91440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endParaRPr lang="pt-PT" altLang="en-US" sz="2000"/>
          </a:p>
          <a:p>
            <a:pPr algn="ctr" eaLnBrk="1" hangingPunct="1">
              <a:lnSpc>
                <a:spcPct val="150000"/>
              </a:lnSpc>
            </a:pPr>
            <a:r>
              <a:rPr lang="pt-PT" altLang="en-US" sz="2000"/>
              <a:t>Destinam-se a apoiar  financeiramente investigadores  de excelência, </a:t>
            </a:r>
          </a:p>
          <a:p>
            <a:pPr algn="ctr" eaLnBrk="1" hangingPunct="1">
              <a:lnSpc>
                <a:spcPct val="150000"/>
              </a:lnSpc>
            </a:pPr>
            <a:r>
              <a:rPr lang="pt-PT" altLang="en-US" sz="2000"/>
              <a:t>além de permitir que estes  tenham a possibilidade de adquirir experiência no estrangeiro e de completar a sua formação com competências ou disciplinas </a:t>
            </a:r>
          </a:p>
          <a:p>
            <a:pPr algn="ctr" eaLnBrk="1" hangingPunct="1">
              <a:lnSpc>
                <a:spcPct val="150000"/>
              </a:lnSpc>
            </a:pPr>
            <a:r>
              <a:rPr lang="pt-PT" altLang="en-US" sz="2000"/>
              <a:t>úteis para a sua carreira. </a:t>
            </a:r>
          </a:p>
          <a:p>
            <a:pPr algn="ctr" eaLnBrk="1" hangingPunct="1">
              <a:lnSpc>
                <a:spcPct val="150000"/>
              </a:lnSpc>
            </a:pPr>
            <a:endParaRPr lang="pt-PT" altLang="en-US" sz="2000" b="1"/>
          </a:p>
          <a:p>
            <a:pPr algn="ctr" eaLnBrk="1" hangingPunct="1">
              <a:lnSpc>
                <a:spcPct val="150000"/>
              </a:lnSpc>
            </a:pPr>
            <a:endParaRPr lang="pt-PT" altLang="en-US" sz="2000" b="1"/>
          </a:p>
          <a:p>
            <a:pPr algn="ctr" eaLnBrk="1" hangingPunct="1">
              <a:lnSpc>
                <a:spcPct val="150000"/>
              </a:lnSpc>
            </a:pPr>
            <a:endParaRPr lang="pt-PT" altLang="en-US" sz="2000" b="1"/>
          </a:p>
          <a:p>
            <a:pPr algn="r" eaLnBrk="1" hangingPunct="1">
              <a:lnSpc>
                <a:spcPct val="150000"/>
              </a:lnSpc>
            </a:pPr>
            <a:r>
              <a:rPr lang="pt-PT" altLang="en-US" sz="2000" b="1"/>
              <a:t>Saibam mais informações através do seguinte link: </a:t>
            </a:r>
          </a:p>
          <a:p>
            <a:pPr algn="r" eaLnBrk="1" hangingPunct="1">
              <a:lnSpc>
                <a:spcPct val="150000"/>
              </a:lnSpc>
            </a:pPr>
            <a:r>
              <a:rPr lang="pt-PT" altLang="en-US" sz="2000" b="1">
                <a:hlinkClick r:id="rId4"/>
              </a:rPr>
              <a:t>http://ec.europa.eu/research/mariecurieactions/</a:t>
            </a:r>
            <a:r>
              <a:rPr lang="pt-PT" altLang="en-US" sz="2000" b="1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88913"/>
            <a:ext cx="9144000" cy="863600"/>
          </a:xfrm>
          <a:solidFill>
            <a:srgbClr val="0D2081">
              <a:alpha val="88000"/>
            </a:srgbClr>
          </a:solidFill>
          <a:ln>
            <a:solidFill>
              <a:srgbClr val="0D2081"/>
            </a:solidFill>
          </a:ln>
        </p:spPr>
        <p:txBody>
          <a:bodyPr>
            <a:normAutofit/>
          </a:bodyPr>
          <a:lstStyle/>
          <a:p>
            <a:pPr eaLnBrk="1" hangingPunct="1"/>
            <a:r>
              <a:rPr lang="pt-PT" altLang="en-US" sz="29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MEDIDAS EUROPEIAS DE COMBATE </a:t>
            </a:r>
            <a:br>
              <a:rPr lang="pt-PT" altLang="en-US" sz="29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t-PT" altLang="en-US" sz="29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AO DESEMPREGO JOVEM</a:t>
            </a:r>
            <a:endParaRPr lang="en-GB" altLang="en-US" sz="29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4339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" b="7570"/>
          <a:stretch>
            <a:fillRect/>
          </a:stretch>
        </p:blipFill>
        <p:spPr bwMode="auto">
          <a:xfrm>
            <a:off x="107950" y="5445125"/>
            <a:ext cx="1800225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4340" name="Rectângulo 4"/>
          <p:cNvSpPr>
            <a:spLocks noChangeArrowheads="1"/>
          </p:cNvSpPr>
          <p:nvPr/>
        </p:nvSpPr>
        <p:spPr bwMode="auto">
          <a:xfrm>
            <a:off x="0" y="1844675"/>
            <a:ext cx="9144000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pt-PT" altLang="en-US" sz="2800"/>
              <a:t>Tomem conhecimento das várias </a:t>
            </a:r>
          </a:p>
          <a:p>
            <a:pPr algn="ctr" eaLnBrk="1" hangingPunct="1">
              <a:lnSpc>
                <a:spcPct val="150000"/>
              </a:lnSpc>
            </a:pPr>
            <a:r>
              <a:rPr lang="pt-PT" altLang="en-US" sz="2800"/>
              <a:t>oportunidades de emprego/estágio disponíveis nas Instituições Europeias em:</a:t>
            </a:r>
          </a:p>
          <a:p>
            <a:pPr algn="ctr" eaLnBrk="1" hangingPunct="1">
              <a:lnSpc>
                <a:spcPct val="150000"/>
              </a:lnSpc>
            </a:pPr>
            <a:endParaRPr lang="pt-PT" altLang="en-US" sz="2800" b="1"/>
          </a:p>
          <a:p>
            <a:pPr algn="ctr" eaLnBrk="1" hangingPunct="1">
              <a:lnSpc>
                <a:spcPct val="150000"/>
              </a:lnSpc>
            </a:pPr>
            <a:r>
              <a:rPr lang="pt-PT" altLang="en-US" sz="2800" b="1">
                <a:hlinkClick r:id="rId4"/>
              </a:rPr>
              <a:t>www.sofiaribeiro.eu</a:t>
            </a:r>
            <a:endParaRPr lang="pt-PT" altLang="en-US" sz="2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" b="7570"/>
          <a:stretch>
            <a:fillRect/>
          </a:stretch>
        </p:blipFill>
        <p:spPr bwMode="auto">
          <a:xfrm>
            <a:off x="107950" y="5445125"/>
            <a:ext cx="1800225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5363" name="Rectângulo 2"/>
          <p:cNvSpPr>
            <a:spLocks noChangeArrowheads="1"/>
          </p:cNvSpPr>
          <p:nvPr/>
        </p:nvSpPr>
        <p:spPr bwMode="auto">
          <a:xfrm>
            <a:off x="684213" y="1520825"/>
            <a:ext cx="7920037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endParaRPr lang="pt-PT" altLang="en-US" sz="3200" b="1">
              <a:hlinkClick r:id="rId4"/>
            </a:endParaRPr>
          </a:p>
          <a:p>
            <a:pPr algn="ctr" eaLnBrk="1" hangingPunct="1">
              <a:lnSpc>
                <a:spcPct val="150000"/>
              </a:lnSpc>
            </a:pPr>
            <a:r>
              <a:rPr lang="pt-PT" altLang="en-US" sz="3200" b="1">
                <a:hlinkClick r:id="rId4"/>
              </a:rPr>
              <a:t>sofia.ribeiro@europarl.europa.eu</a:t>
            </a:r>
            <a:endParaRPr lang="pt-PT" altLang="en-US" sz="3200" b="1"/>
          </a:p>
          <a:p>
            <a:pPr algn="ctr" eaLnBrk="1" hangingPunct="1">
              <a:lnSpc>
                <a:spcPct val="150000"/>
              </a:lnSpc>
            </a:pPr>
            <a:r>
              <a:rPr lang="pt-PT" altLang="en-US" sz="3200" b="1"/>
              <a:t>Fb: Sofia Ribeiro – Mais Açores na Europa</a:t>
            </a:r>
          </a:p>
          <a:p>
            <a:pPr eaLnBrk="1" hangingPunct="1">
              <a:lnSpc>
                <a:spcPct val="150000"/>
              </a:lnSpc>
            </a:pPr>
            <a:endParaRPr lang="pt-PT" altLang="en-US" sz="2400"/>
          </a:p>
          <a:p>
            <a:pPr algn="r" eaLnBrk="1" hangingPunct="1">
              <a:lnSpc>
                <a:spcPct val="150000"/>
              </a:lnSpc>
            </a:pPr>
            <a:endParaRPr lang="pt-PT" altLang="en-US" sz="2400"/>
          </a:p>
          <a:p>
            <a:pPr algn="r" eaLnBrk="1" hangingPunct="1">
              <a:lnSpc>
                <a:spcPct val="150000"/>
              </a:lnSpc>
            </a:pPr>
            <a:r>
              <a:rPr lang="pt-PT" altLang="en-US" sz="2400"/>
              <a:t>Muito obrigada!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88913"/>
            <a:ext cx="9144000" cy="863600"/>
          </a:xfrm>
          <a:solidFill>
            <a:srgbClr val="0D2081">
              <a:alpha val="88000"/>
            </a:srgbClr>
          </a:solidFill>
          <a:ln>
            <a:solidFill>
              <a:srgbClr val="0D2081"/>
            </a:solidFill>
          </a:ln>
        </p:spPr>
        <p:txBody>
          <a:bodyPr>
            <a:normAutofit/>
          </a:bodyPr>
          <a:lstStyle/>
          <a:p>
            <a:pPr eaLnBrk="1" hangingPunct="1"/>
            <a:r>
              <a:rPr lang="pt-PT" alt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DESEMPREGO NA UNIÃO EUROPEIA</a:t>
            </a:r>
            <a:endParaRPr lang="en-GB" altLang="en-US" sz="32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3075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" b="7570"/>
          <a:stretch>
            <a:fillRect/>
          </a:stretch>
        </p:blipFill>
        <p:spPr bwMode="auto">
          <a:xfrm>
            <a:off x="107950" y="5445125"/>
            <a:ext cx="1800225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3076" name="CaixaDeTexto 11"/>
          <p:cNvSpPr txBox="1">
            <a:spLocks noChangeArrowheads="1"/>
          </p:cNvSpPr>
          <p:nvPr/>
        </p:nvSpPr>
        <p:spPr bwMode="auto">
          <a:xfrm>
            <a:off x="5148263" y="6524625"/>
            <a:ext cx="59531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pt-PT" altLang="en-US" sz="1200" i="1">
                <a:solidFill>
                  <a:srgbClr val="000000"/>
                </a:solidFill>
              </a:rPr>
              <a:t>Fonte: Eurostat, INE (2014) </a:t>
            </a:r>
          </a:p>
        </p:txBody>
      </p:sp>
      <p:graphicFrame>
        <p:nvGraphicFramePr>
          <p:cNvPr id="3077" name="Objecto 2"/>
          <p:cNvGraphicFramePr>
            <a:graphicFrameLocks/>
          </p:cNvGraphicFramePr>
          <p:nvPr/>
        </p:nvGraphicFramePr>
        <p:xfrm>
          <a:off x="1733550" y="2009775"/>
          <a:ext cx="5718175" cy="348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5" r:id="rId6" imgW="5718544" imgH="3487214" progId="Excel.Chart.8">
                  <p:embed/>
                </p:oleObj>
              </mc:Choice>
              <mc:Fallback>
                <p:oleObj r:id="rId6" imgW="5718544" imgH="3487214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3550" y="2009775"/>
                        <a:ext cx="5718175" cy="3486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88913"/>
            <a:ext cx="9144000" cy="863600"/>
          </a:xfrm>
          <a:solidFill>
            <a:srgbClr val="0D2081">
              <a:alpha val="88000"/>
            </a:srgbClr>
          </a:solidFill>
          <a:ln>
            <a:solidFill>
              <a:srgbClr val="0D2081"/>
            </a:solidFill>
          </a:ln>
        </p:spPr>
        <p:txBody>
          <a:bodyPr>
            <a:normAutofit/>
          </a:bodyPr>
          <a:lstStyle/>
          <a:p>
            <a:pPr eaLnBrk="1" hangingPunct="1"/>
            <a:r>
              <a:rPr lang="pt-PT" alt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DESEMPREGO JOVEM</a:t>
            </a:r>
            <a:endParaRPr lang="en-GB" altLang="en-US" sz="32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4099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" b="7570"/>
          <a:stretch>
            <a:fillRect/>
          </a:stretch>
        </p:blipFill>
        <p:spPr bwMode="auto">
          <a:xfrm>
            <a:off x="107950" y="5445125"/>
            <a:ext cx="1800225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graphicFrame>
        <p:nvGraphicFramePr>
          <p:cNvPr id="4100" name="Objecto 2"/>
          <p:cNvGraphicFramePr>
            <a:graphicFrameLocks/>
          </p:cNvGraphicFramePr>
          <p:nvPr/>
        </p:nvGraphicFramePr>
        <p:xfrm>
          <a:off x="1473200" y="1346200"/>
          <a:ext cx="6389688" cy="451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3" r:id="rId6" imgW="6389162" imgH="4511431" progId="Excel.Chart.8">
                  <p:embed/>
                </p:oleObj>
              </mc:Choice>
              <mc:Fallback>
                <p:oleObj r:id="rId6" imgW="6389162" imgH="4511431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3200" y="1346200"/>
                        <a:ext cx="6389688" cy="4510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CaixaDeTexto 11"/>
          <p:cNvSpPr txBox="1">
            <a:spLocks noChangeArrowheads="1"/>
          </p:cNvSpPr>
          <p:nvPr/>
        </p:nvSpPr>
        <p:spPr bwMode="auto">
          <a:xfrm>
            <a:off x="5148263" y="6524625"/>
            <a:ext cx="59531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pt-PT" altLang="en-US" sz="1200" i="1">
                <a:solidFill>
                  <a:srgbClr val="000000"/>
                </a:solidFill>
              </a:rPr>
              <a:t>Fonte: Eurostat, INE (2014)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88913"/>
            <a:ext cx="9144000" cy="863600"/>
          </a:xfrm>
          <a:solidFill>
            <a:srgbClr val="0D2081">
              <a:alpha val="88000"/>
            </a:srgbClr>
          </a:solidFill>
          <a:ln>
            <a:solidFill>
              <a:srgbClr val="0D2081"/>
            </a:solidFill>
          </a:ln>
        </p:spPr>
        <p:txBody>
          <a:bodyPr>
            <a:normAutofit/>
          </a:bodyPr>
          <a:lstStyle/>
          <a:p>
            <a:pPr eaLnBrk="1" hangingPunct="1"/>
            <a:r>
              <a:rPr lang="pt-PT" alt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DESEMPREGO NA UNIÃO EUROPEIA</a:t>
            </a:r>
            <a:endParaRPr lang="en-GB" altLang="en-US" sz="32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5123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" b="7570"/>
          <a:stretch>
            <a:fillRect/>
          </a:stretch>
        </p:blipFill>
        <p:spPr bwMode="auto">
          <a:xfrm>
            <a:off x="107950" y="5445125"/>
            <a:ext cx="1800225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graphicFrame>
        <p:nvGraphicFramePr>
          <p:cNvPr id="5124" name="Objecto 2"/>
          <p:cNvGraphicFramePr>
            <a:graphicFrameLocks/>
          </p:cNvGraphicFramePr>
          <p:nvPr/>
        </p:nvGraphicFramePr>
        <p:xfrm>
          <a:off x="4089400" y="1349375"/>
          <a:ext cx="4637088" cy="478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1" r:id="rId6" imgW="4639458" imgH="4791871" progId="Excel.Chart.8">
                  <p:embed/>
                </p:oleObj>
              </mc:Choice>
              <mc:Fallback>
                <p:oleObj r:id="rId6" imgW="4639458" imgH="4791871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9400" y="1349375"/>
                        <a:ext cx="4637088" cy="4789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5" name="CaixaDeTexto 11"/>
          <p:cNvSpPr txBox="1">
            <a:spLocks noChangeArrowheads="1"/>
          </p:cNvSpPr>
          <p:nvPr/>
        </p:nvSpPr>
        <p:spPr bwMode="auto">
          <a:xfrm>
            <a:off x="5148263" y="6524625"/>
            <a:ext cx="59531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pt-PT" altLang="en-US" sz="1200" i="1">
                <a:solidFill>
                  <a:srgbClr val="000000"/>
                </a:solidFill>
              </a:rPr>
              <a:t>Fonte: Eurostat, INE (2014) </a:t>
            </a:r>
          </a:p>
        </p:txBody>
      </p:sp>
      <p:sp>
        <p:nvSpPr>
          <p:cNvPr id="5126" name="TextBox 4"/>
          <p:cNvSpPr txBox="1">
            <a:spLocks noChangeArrowheads="1"/>
          </p:cNvSpPr>
          <p:nvPr/>
        </p:nvSpPr>
        <p:spPr bwMode="auto">
          <a:xfrm>
            <a:off x="684213" y="2781300"/>
            <a:ext cx="3311525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pt-PT" altLang="en-US" sz="2000"/>
              <a:t>A Educação constitui uma arma poderosa de combate ao desemprego, pobreza e exclusão social.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88913"/>
            <a:ext cx="9144000" cy="863600"/>
          </a:xfrm>
          <a:solidFill>
            <a:srgbClr val="0D2081">
              <a:alpha val="88000"/>
            </a:srgbClr>
          </a:solidFill>
          <a:ln>
            <a:solidFill>
              <a:srgbClr val="0D2081"/>
            </a:solidFill>
          </a:ln>
        </p:spPr>
        <p:txBody>
          <a:bodyPr>
            <a:normAutofit/>
          </a:bodyPr>
          <a:lstStyle/>
          <a:p>
            <a:pPr eaLnBrk="1" hangingPunct="1"/>
            <a:r>
              <a:rPr lang="pt-PT" alt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DESEMPREGO JOVEM</a:t>
            </a:r>
            <a:endParaRPr lang="en-GB" altLang="en-US" sz="32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6147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" b="7570"/>
          <a:stretch>
            <a:fillRect/>
          </a:stretch>
        </p:blipFill>
        <p:spPr bwMode="auto">
          <a:xfrm>
            <a:off x="107950" y="5445125"/>
            <a:ext cx="1800225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148" name="CaixaDeTexto 11"/>
          <p:cNvSpPr txBox="1">
            <a:spLocks noChangeArrowheads="1"/>
          </p:cNvSpPr>
          <p:nvPr/>
        </p:nvSpPr>
        <p:spPr bwMode="auto">
          <a:xfrm>
            <a:off x="5148263" y="6524625"/>
            <a:ext cx="59531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pt-PT" altLang="en-US" sz="1200" i="1">
                <a:solidFill>
                  <a:srgbClr val="000000"/>
                </a:solidFill>
              </a:rPr>
              <a:t>Fonte: Eurostat, INE (2014) </a:t>
            </a:r>
          </a:p>
        </p:txBody>
      </p:sp>
      <p:graphicFrame>
        <p:nvGraphicFramePr>
          <p:cNvPr id="6149" name="Objecto 2"/>
          <p:cNvGraphicFramePr>
            <a:graphicFrameLocks/>
          </p:cNvGraphicFramePr>
          <p:nvPr/>
        </p:nvGraphicFramePr>
        <p:xfrm>
          <a:off x="4521200" y="1346200"/>
          <a:ext cx="3654425" cy="393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29" r:id="rId6" imgW="3651820" imgH="3932261" progId="Excel.Chart.8">
                  <p:embed/>
                </p:oleObj>
              </mc:Choice>
              <mc:Fallback>
                <p:oleObj r:id="rId6" imgW="3651820" imgH="3932261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1200" y="1346200"/>
                        <a:ext cx="3654425" cy="3933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468313" y="2243138"/>
            <a:ext cx="3311525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pt-PT" altLang="en-US" sz="2000"/>
              <a:t>Pessoas com Curso Superior têm mais facilidade no acesso ao mercado de trabalho;</a:t>
            </a:r>
          </a:p>
          <a:p>
            <a:pPr eaLnBrk="1" hangingPunct="1"/>
            <a:endParaRPr lang="pt-PT" altLang="en-US" sz="2000"/>
          </a:p>
          <a:p>
            <a:pPr eaLnBrk="1" hangingPunct="1">
              <a:buFont typeface="Arial" charset="0"/>
              <a:buChar char="•"/>
            </a:pPr>
            <a:r>
              <a:rPr lang="pt-PT" altLang="en-US" sz="2000"/>
              <a:t>Curso Superior dá mais 1,7 milhões de euros do que 9º ano.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88913"/>
            <a:ext cx="9144000" cy="863600"/>
          </a:xfrm>
          <a:solidFill>
            <a:srgbClr val="0D2081">
              <a:alpha val="88000"/>
            </a:srgbClr>
          </a:solidFill>
          <a:ln>
            <a:solidFill>
              <a:srgbClr val="0D2081"/>
            </a:solidFill>
          </a:ln>
        </p:spPr>
        <p:txBody>
          <a:bodyPr>
            <a:normAutofit/>
          </a:bodyPr>
          <a:lstStyle/>
          <a:p>
            <a:pPr eaLnBrk="1" hangingPunct="1"/>
            <a:r>
              <a:rPr lang="pt-PT" alt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DESEMPREGO JOVEM </a:t>
            </a:r>
            <a:endParaRPr lang="en-GB" altLang="en-US" sz="32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7171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" b="7570"/>
          <a:stretch>
            <a:fillRect/>
          </a:stretch>
        </p:blipFill>
        <p:spPr bwMode="auto">
          <a:xfrm>
            <a:off x="107950" y="5445125"/>
            <a:ext cx="1800225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7172" name="TextBox 2"/>
          <p:cNvSpPr txBox="1">
            <a:spLocks noChangeArrowheads="1"/>
          </p:cNvSpPr>
          <p:nvPr/>
        </p:nvSpPr>
        <p:spPr bwMode="auto">
          <a:xfrm>
            <a:off x="574675" y="1557338"/>
            <a:ext cx="79930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en-US" b="1"/>
              <a:t>JOVENS “</a:t>
            </a:r>
            <a:r>
              <a:rPr lang="en-GB" altLang="en-US" b="1" i="1"/>
              <a:t>NEM, NEM” (NEET)</a:t>
            </a:r>
          </a:p>
          <a:p>
            <a:pPr algn="ctr" eaLnBrk="1" hangingPunct="1"/>
            <a:r>
              <a:rPr lang="pt-BR" altLang="en-US"/>
              <a:t>Jovens que não têm emprego, não estão a estudar ou não participam em ações </a:t>
            </a:r>
            <a:r>
              <a:rPr lang="en-GB" altLang="en-US"/>
              <a:t>de formação.</a:t>
            </a:r>
            <a:endParaRPr lang="en-GB" altLang="en-US" i="1"/>
          </a:p>
        </p:txBody>
      </p:sp>
      <p:sp>
        <p:nvSpPr>
          <p:cNvPr id="7173" name="TextBox 4"/>
          <p:cNvSpPr txBox="1">
            <a:spLocks noChangeArrowheads="1"/>
          </p:cNvSpPr>
          <p:nvPr/>
        </p:nvSpPr>
        <p:spPr bwMode="auto">
          <a:xfrm>
            <a:off x="790575" y="3113088"/>
            <a:ext cx="568801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200000"/>
              </a:lnSpc>
              <a:buFont typeface="Arial" charset="0"/>
              <a:buChar char="•"/>
            </a:pPr>
            <a:r>
              <a:rPr lang="en-GB" altLang="en-US" sz="2000" b="1"/>
              <a:t>Portugal: </a:t>
            </a:r>
            <a:r>
              <a:rPr lang="pt-PT" altLang="en-US" sz="2000"/>
              <a:t>200 mil jovens NEET </a:t>
            </a:r>
          </a:p>
          <a:p>
            <a:pPr eaLnBrk="1" hangingPunct="1">
              <a:lnSpc>
                <a:spcPct val="200000"/>
              </a:lnSpc>
              <a:buFont typeface="Arial" charset="0"/>
              <a:buChar char="•"/>
            </a:pPr>
            <a:r>
              <a:rPr lang="pt-PT" altLang="en-US" sz="2000" b="1"/>
              <a:t>União Europeia: </a:t>
            </a:r>
            <a:r>
              <a:rPr lang="pt-PT" altLang="en-US" sz="2000"/>
              <a:t>7,5 milhões de jovens NEET  </a:t>
            </a:r>
            <a:endParaRPr lang="en-GB" altLang="en-US" sz="2000"/>
          </a:p>
        </p:txBody>
      </p:sp>
      <p:sp>
        <p:nvSpPr>
          <p:cNvPr id="7174" name="CaixaDeTexto 11"/>
          <p:cNvSpPr txBox="1">
            <a:spLocks noChangeArrowheads="1"/>
          </p:cNvSpPr>
          <p:nvPr/>
        </p:nvSpPr>
        <p:spPr bwMode="auto">
          <a:xfrm>
            <a:off x="7943850" y="6537325"/>
            <a:ext cx="50530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pt-PT" altLang="en-US" sz="1200" i="1">
                <a:solidFill>
                  <a:srgbClr val="000000"/>
                </a:solidFill>
              </a:rPr>
              <a:t>Fonte: Eurostat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060575"/>
            <a:ext cx="9144000" cy="936625"/>
          </a:xfrm>
          <a:solidFill>
            <a:srgbClr val="0D2081">
              <a:alpha val="88000"/>
            </a:srgbClr>
          </a:solidFill>
          <a:ln>
            <a:solidFill>
              <a:srgbClr val="0D2081"/>
            </a:solidFill>
          </a:ln>
        </p:spPr>
        <p:txBody>
          <a:bodyPr>
            <a:normAutofit/>
          </a:bodyPr>
          <a:lstStyle/>
          <a:p>
            <a:pPr eaLnBrk="1" hangingPunct="1"/>
            <a:r>
              <a:rPr lang="pt-PT" alt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RESPOSTA EUROPEIA?</a:t>
            </a:r>
            <a:endParaRPr lang="en-GB" altLang="en-US" sz="32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8195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" b="7570"/>
          <a:stretch>
            <a:fillRect/>
          </a:stretch>
        </p:blipFill>
        <p:spPr bwMode="auto">
          <a:xfrm>
            <a:off x="107950" y="5445125"/>
            <a:ext cx="1800225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88913"/>
            <a:ext cx="9144000" cy="792162"/>
          </a:xfrm>
          <a:solidFill>
            <a:srgbClr val="0D2081">
              <a:alpha val="88000"/>
            </a:srgbClr>
          </a:solidFill>
          <a:ln>
            <a:solidFill>
              <a:srgbClr val="0D2081"/>
            </a:solidFill>
          </a:ln>
        </p:spPr>
        <p:txBody>
          <a:bodyPr>
            <a:normAutofit/>
          </a:bodyPr>
          <a:lstStyle/>
          <a:p>
            <a:pPr eaLnBrk="1" hangingPunct="1"/>
            <a:r>
              <a:rPr lang="pt-PT" alt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ESTRATÉGIA EUROPA 2020 </a:t>
            </a:r>
            <a:endParaRPr lang="en-GB" altLang="en-US" sz="32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269" name="TextBox 4"/>
          <p:cNvSpPr txBox="1">
            <a:spLocks noChangeArrowheads="1"/>
          </p:cNvSpPr>
          <p:nvPr/>
        </p:nvSpPr>
        <p:spPr bwMode="auto">
          <a:xfrm>
            <a:off x="468313" y="2071688"/>
            <a:ext cx="8135937" cy="409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algn="just" eaLnBrk="1" hangingPunct="1">
              <a:buFont typeface="Arial" charset="0"/>
              <a:buChar char="•"/>
            </a:pPr>
            <a:r>
              <a:rPr lang="pt-PT" altLang="en-US" sz="2000"/>
              <a:t>Elevar para 75% a taxa de emprego das pessoas com idades compreendidas entre os 20 e os 64 anos;</a:t>
            </a:r>
          </a:p>
          <a:p>
            <a:pPr algn="just" eaLnBrk="1" hangingPunct="1">
              <a:buFont typeface="Arial" charset="0"/>
              <a:buChar char="•"/>
            </a:pPr>
            <a:endParaRPr lang="pt-PT" altLang="en-US" sz="2000"/>
          </a:p>
          <a:p>
            <a:pPr algn="just" eaLnBrk="1" hangingPunct="1">
              <a:buFont typeface="Arial" charset="0"/>
              <a:buChar char="•"/>
            </a:pPr>
            <a:r>
              <a:rPr lang="pt-PT" altLang="en-US" sz="2000"/>
              <a:t>Retirar, pelo menos, 20 milhões de pessoas do risco de pobreza e exclusão;</a:t>
            </a:r>
          </a:p>
          <a:p>
            <a:pPr algn="just" eaLnBrk="1" hangingPunct="1">
              <a:buFont typeface="Arial" charset="0"/>
              <a:buChar char="•"/>
            </a:pPr>
            <a:endParaRPr lang="pt-PT" altLang="en-US" sz="2000"/>
          </a:p>
          <a:p>
            <a:pPr algn="just" eaLnBrk="1" hangingPunct="1">
              <a:buFont typeface="Arial" charset="0"/>
              <a:buChar char="•"/>
            </a:pPr>
            <a:r>
              <a:rPr lang="pt-PT" altLang="en-US" sz="2000"/>
              <a:t>Reduzir as taxas de abandono escolar para 10%;</a:t>
            </a:r>
          </a:p>
          <a:p>
            <a:pPr algn="just" eaLnBrk="1" hangingPunct="1"/>
            <a:endParaRPr lang="pt-PT" altLang="en-US" sz="2000"/>
          </a:p>
          <a:p>
            <a:pPr algn="just" eaLnBrk="1" hangingPunct="1">
              <a:buFont typeface="Arial" charset="0"/>
              <a:buChar char="•"/>
            </a:pPr>
            <a:r>
              <a:rPr lang="pt-PT" altLang="en-US" sz="2000"/>
              <a:t>Aumentar, pelo menos, para 40 % a percentagem de pessoas com idades compreendidas entre os 30 e os 34 anos com um diploma de ensino superior ou equivalente.</a:t>
            </a:r>
          </a:p>
          <a:p>
            <a:pPr eaLnBrk="1" hangingPunct="1">
              <a:lnSpc>
                <a:spcPct val="200000"/>
              </a:lnSpc>
              <a:buFont typeface="Arial" charset="0"/>
              <a:buChar char="•"/>
            </a:pPr>
            <a:endParaRPr lang="en-GB" altLang="en-US" sz="2000"/>
          </a:p>
        </p:txBody>
      </p:sp>
      <p:sp>
        <p:nvSpPr>
          <p:cNvPr id="9220" name="TextBox 4"/>
          <p:cNvSpPr txBox="1">
            <a:spLocks noChangeArrowheads="1"/>
          </p:cNvSpPr>
          <p:nvPr/>
        </p:nvSpPr>
        <p:spPr bwMode="auto">
          <a:xfrm>
            <a:off x="211138" y="1125538"/>
            <a:ext cx="8932862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pt-PT" altLang="en-US" sz="2000" b="1"/>
              <a:t>Estratégia de Emprego Europeia – Metas a alcançar até 2020: </a:t>
            </a:r>
          </a:p>
        </p:txBody>
      </p:sp>
      <p:pic>
        <p:nvPicPr>
          <p:cNvPr id="9221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" b="7570"/>
          <a:stretch>
            <a:fillRect/>
          </a:stretch>
        </p:blipFill>
        <p:spPr bwMode="auto">
          <a:xfrm>
            <a:off x="107950" y="5445125"/>
            <a:ext cx="1800225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88913"/>
            <a:ext cx="9144000" cy="863600"/>
          </a:xfrm>
          <a:solidFill>
            <a:srgbClr val="0D2081">
              <a:alpha val="88000"/>
            </a:srgbClr>
          </a:solidFill>
          <a:ln>
            <a:solidFill>
              <a:srgbClr val="0D2081"/>
            </a:solidFill>
          </a:ln>
        </p:spPr>
        <p:txBody>
          <a:bodyPr>
            <a:normAutofit/>
          </a:bodyPr>
          <a:lstStyle/>
          <a:p>
            <a:pPr eaLnBrk="1" hangingPunct="1"/>
            <a:r>
              <a:rPr lang="pt-PT" altLang="en-US" sz="29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MEDIDAS EUROPEIAS DE COMBATE </a:t>
            </a:r>
            <a:br>
              <a:rPr lang="pt-PT" altLang="en-US" sz="29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t-PT" altLang="en-US" sz="29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AO DESEMPREGO JOVEM</a:t>
            </a:r>
            <a:endParaRPr lang="en-GB" altLang="en-US" sz="29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0243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" b="7570"/>
          <a:stretch>
            <a:fillRect/>
          </a:stretch>
        </p:blipFill>
        <p:spPr bwMode="auto">
          <a:xfrm>
            <a:off x="107950" y="5445125"/>
            <a:ext cx="1800225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244" name="TextBox 4"/>
          <p:cNvSpPr txBox="1">
            <a:spLocks noChangeArrowheads="1"/>
          </p:cNvSpPr>
          <p:nvPr/>
        </p:nvSpPr>
        <p:spPr bwMode="auto">
          <a:xfrm>
            <a:off x="211138" y="1106488"/>
            <a:ext cx="8753475" cy="253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en-GB" altLang="en-US" sz="2400" b="1"/>
              <a:t>  ERASMUS +</a:t>
            </a:r>
          </a:p>
          <a:p>
            <a:pPr algn="ctr" eaLnBrk="1" hangingPunct="1">
              <a:lnSpc>
                <a:spcPct val="150000"/>
              </a:lnSpc>
            </a:pPr>
            <a:r>
              <a:rPr lang="en-GB" altLang="en-US"/>
              <a:t>É o programa da União Europeia no dominio da </a:t>
            </a:r>
          </a:p>
          <a:p>
            <a:pPr algn="ctr" eaLnBrk="1" hangingPunct="1">
              <a:lnSpc>
                <a:spcPct val="150000"/>
              </a:lnSpc>
            </a:pPr>
            <a:r>
              <a:rPr lang="en-GB" altLang="en-US"/>
              <a:t>educação, formação, juventude e desporto. Com um pacote financeiro de </a:t>
            </a:r>
          </a:p>
          <a:p>
            <a:pPr algn="ctr" eaLnBrk="1" hangingPunct="1">
              <a:lnSpc>
                <a:spcPct val="150000"/>
              </a:lnSpc>
            </a:pPr>
            <a:r>
              <a:rPr lang="en-GB" altLang="en-US"/>
              <a:t>14,7 milhões, prevê-se que este programa benificie cerca de</a:t>
            </a:r>
          </a:p>
          <a:p>
            <a:pPr algn="ctr" eaLnBrk="1" hangingPunct="1">
              <a:lnSpc>
                <a:spcPct val="150000"/>
              </a:lnSpc>
            </a:pPr>
            <a:r>
              <a:rPr lang="en-GB" altLang="en-US"/>
              <a:t> 5 milhões de jovens para 2014-2020</a:t>
            </a:r>
            <a:r>
              <a:rPr lang="en-GB" altLang="en-US" sz="2000"/>
              <a:t>	</a:t>
            </a:r>
          </a:p>
        </p:txBody>
      </p:sp>
      <p:sp>
        <p:nvSpPr>
          <p:cNvPr id="10245" name="AutoShape 6" descr="A mostrar fotografia.PNG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pt-PT" altLang="en-US"/>
          </a:p>
        </p:txBody>
      </p:sp>
      <p:sp>
        <p:nvSpPr>
          <p:cNvPr id="10246" name="AutoShape 8" descr="A mostrar fotografia.PNG"/>
          <p:cNvSpPr>
            <a:spLocks noChangeAspect="1" noChangeArrowheads="1"/>
          </p:cNvSpPr>
          <p:nvPr/>
        </p:nvSpPr>
        <p:spPr bwMode="auto">
          <a:xfrm>
            <a:off x="296863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pt-PT" altLang="en-US"/>
          </a:p>
        </p:txBody>
      </p:sp>
      <p:pic>
        <p:nvPicPr>
          <p:cNvPr id="10247" name="Picture 9" descr="C:\Users\Cláudia\Downloads\fotografi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21"/>
          <a:stretch>
            <a:fillRect/>
          </a:stretch>
        </p:blipFill>
        <p:spPr bwMode="auto">
          <a:xfrm>
            <a:off x="2051050" y="4102100"/>
            <a:ext cx="6853238" cy="264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7731</TotalTime>
  <Words>534</Words>
  <Application>Microsoft Macintosh PowerPoint</Application>
  <PresentationFormat>On-screen Show (4:3)</PresentationFormat>
  <Paragraphs>110</Paragraphs>
  <Slides>14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</vt:lpstr>
      <vt:lpstr>Arial</vt:lpstr>
      <vt:lpstr>Wingdings</vt:lpstr>
      <vt:lpstr>Office Theme</vt:lpstr>
      <vt:lpstr>Gráfico do Microsoft Excel</vt:lpstr>
      <vt:lpstr>PowerPoint Presentation</vt:lpstr>
      <vt:lpstr>DESEMPREGO NA UNIÃO EUROPEIA</vt:lpstr>
      <vt:lpstr>DESEMPREGO JOVEM</vt:lpstr>
      <vt:lpstr>DESEMPREGO NA UNIÃO EUROPEIA</vt:lpstr>
      <vt:lpstr>DESEMPREGO JOVEM</vt:lpstr>
      <vt:lpstr>DESEMPREGO JOVEM </vt:lpstr>
      <vt:lpstr>RESPOSTA EUROPEIA?</vt:lpstr>
      <vt:lpstr>ESTRATÉGIA EUROPA 2020 </vt:lpstr>
      <vt:lpstr>MEDIDAS EUROPEIAS DE COMBATE  AO DESEMPREGO JOVEM</vt:lpstr>
      <vt:lpstr>MEDIDAS EUROPEIAS DE COMBATE  AO DESEMPREGO JOVEM</vt:lpstr>
      <vt:lpstr>MEDIDAS EUROPEIAS DE COMBATE  AO DESEMPREGO JOVEM</vt:lpstr>
      <vt:lpstr>MEDIDAS EUROPEIAS DE COMBATE  AO DESEMPREGO JOVEM</vt:lpstr>
      <vt:lpstr>MEDIDAS EUROPEIAS DE COMBATE  AO DESEMPREGO JOVEM</vt:lpstr>
      <vt:lpstr>PowerPoint Presentation</vt:lpstr>
    </vt:vector>
  </TitlesOfParts>
  <Company>European Parliament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Conclusões Cimeira Europeia do Emprego (Milão 8 Out)</dc:title>
  <dc:creator>Cláudia FAGUNDES MARTINS</dc:creator>
  <cp:lastModifiedBy>Sofia Ribeiro</cp:lastModifiedBy>
  <cp:revision>144</cp:revision>
  <dcterms:created xsi:type="dcterms:W3CDTF">2014-11-14T12:05:04Z</dcterms:created>
  <dcterms:modified xsi:type="dcterms:W3CDTF">2015-04-09T07:49:30Z</dcterms:modified>
</cp:coreProperties>
</file>